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469" r:id="rId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20">
          <p15:clr>
            <a:srgbClr val="A4A3A4"/>
          </p15:clr>
        </p15:guide>
        <p15:guide id="2" pos="2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94D8"/>
    <a:srgbClr val="0A89E6"/>
    <a:srgbClr val="0A89FA"/>
    <a:srgbClr val="0875F8"/>
    <a:srgbClr val="107BF0"/>
    <a:srgbClr val="0099FF"/>
    <a:srgbClr val="0399E8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041" autoAdjust="0"/>
    <p:restoredTop sz="94645" autoAdjust="0"/>
  </p:normalViewPr>
  <p:slideViewPr>
    <p:cSldViewPr snapToGrid="0">
      <p:cViewPr varScale="1">
        <p:scale>
          <a:sx n="109" d="100"/>
          <a:sy n="109" d="100"/>
        </p:scale>
        <p:origin x="2364" y="108"/>
      </p:cViewPr>
      <p:guideLst>
        <p:guide orient="horz" pos="820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1794" y="-84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handoutMaster" Target="handoutMasters/handoutMaster1.xml"/><Relationship Id="rId9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t" anchorCtr="0" compatLnSpc="1">
            <a:prstTxWarp prst="textNoShape">
              <a:avLst/>
            </a:prstTxWarp>
          </a:bodyPr>
          <a:lstStyle>
            <a:lvl1pPr defTabSz="936625">
              <a:defRPr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t" anchorCtr="0" compatLnSpc="1">
            <a:prstTxWarp prst="textNoShape">
              <a:avLst/>
            </a:prstTxWarp>
          </a:bodyPr>
          <a:lstStyle>
            <a:lvl1pPr algn="r" defTabSz="936625">
              <a:defRPr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b" anchorCtr="0" compatLnSpc="1">
            <a:prstTxWarp prst="textNoShape">
              <a:avLst/>
            </a:prstTxWarp>
          </a:bodyPr>
          <a:lstStyle>
            <a:lvl1pPr defTabSz="936625">
              <a:defRPr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b" anchorCtr="0" compatLnSpc="1">
            <a:prstTxWarp prst="textNoShape">
              <a:avLst/>
            </a:prstTxWarp>
          </a:bodyPr>
          <a:lstStyle>
            <a:lvl1pPr algn="r" defTabSz="936625">
              <a:defRPr>
                <a:latin typeface="Times New Roman" pitchFamily="18" charset="0"/>
              </a:defRPr>
            </a:lvl1pPr>
          </a:lstStyle>
          <a:p>
            <a:fld id="{81CD2B50-EAE9-43AC-84BB-51BBB13E93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5274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t" anchorCtr="0" compatLnSpc="1">
            <a:prstTxWarp prst="textNoShape">
              <a:avLst/>
            </a:prstTxWarp>
          </a:bodyPr>
          <a:lstStyle>
            <a:lvl1pPr defTabSz="936625">
              <a:defRPr/>
            </a:lvl1pPr>
          </a:lstStyle>
          <a:p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t" anchorCtr="0" compatLnSpc="1">
            <a:prstTxWarp prst="textNoShape">
              <a:avLst/>
            </a:prstTxWarp>
          </a:bodyPr>
          <a:lstStyle>
            <a:lvl1pPr algn="r" defTabSz="936625">
              <a:defRPr/>
            </a:lvl1pPr>
          </a:lstStyle>
          <a:p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8200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4838"/>
            <a:ext cx="5607050" cy="41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b" anchorCtr="0" compatLnSpc="1">
            <a:prstTxWarp prst="textNoShape">
              <a:avLst/>
            </a:prstTxWarp>
          </a:bodyPr>
          <a:lstStyle>
            <a:lvl1pPr defTabSz="936625">
              <a:defRPr/>
            </a:lvl1pPr>
          </a:lstStyle>
          <a:p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b" anchorCtr="0" compatLnSpc="1">
            <a:prstTxWarp prst="textNoShape">
              <a:avLst/>
            </a:prstTxWarp>
          </a:bodyPr>
          <a:lstStyle>
            <a:lvl1pPr algn="r" defTabSz="936625">
              <a:defRPr/>
            </a:lvl1pPr>
          </a:lstStyle>
          <a:p>
            <a:fld id="{05719AD6-845B-4744-83B7-5B662FE192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818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5863" y="698500"/>
            <a:ext cx="4645025" cy="3484563"/>
          </a:xfrm>
          <a:ln/>
        </p:spPr>
      </p:sp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143000"/>
          </a:xfrm>
        </p:spPr>
        <p:txBody>
          <a:bodyPr/>
          <a:lstStyle>
            <a:lvl1pPr algn="ctr">
              <a:defRPr b="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4100" name="Text Box 4"/>
          <p:cNvSpPr txBox="1">
            <a:spLocks noChangeArrowheads="1"/>
          </p:cNvSpPr>
          <p:nvPr userDrawn="1"/>
        </p:nvSpPr>
        <p:spPr bwMode="auto">
          <a:xfrm>
            <a:off x="1403350" y="6165850"/>
            <a:ext cx="64087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/>
              <a:t>			03/20/07</a:t>
            </a:r>
          </a:p>
        </p:txBody>
      </p:sp>
      <p:sp>
        <p:nvSpPr>
          <p:cNvPr id="4102" name="Text Box 6"/>
          <p:cNvSpPr txBox="1">
            <a:spLocks noChangeArrowheads="1"/>
          </p:cNvSpPr>
          <p:nvPr userDrawn="1"/>
        </p:nvSpPr>
        <p:spPr bwMode="auto">
          <a:xfrm>
            <a:off x="450850" y="6245225"/>
            <a:ext cx="3168650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0" bIns="0">
            <a:spAutoFit/>
          </a:bodyPr>
          <a:lstStyle/>
          <a:p>
            <a:r>
              <a:rPr lang="en-US" sz="800"/>
              <a:t>© 2007 CenterPoint Energy Confidential &amp; Proprietary Information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5588" y="193675"/>
            <a:ext cx="2081212" cy="62150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1950" y="193675"/>
            <a:ext cx="6091238" cy="62150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50" y="193675"/>
            <a:ext cx="6564313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61950" y="1693863"/>
            <a:ext cx="8324850" cy="47148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1950" y="1693863"/>
            <a:ext cx="4086225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5" y="1693863"/>
            <a:ext cx="4086225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1950" y="193675"/>
            <a:ext cx="6564313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1950" y="1693863"/>
            <a:ext cx="83248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080" name="Text Box 8"/>
          <p:cNvSpPr txBox="1">
            <a:spLocks noChangeArrowheads="1"/>
          </p:cNvSpPr>
          <p:nvPr userDrawn="1"/>
        </p:nvSpPr>
        <p:spPr bwMode="auto">
          <a:xfrm>
            <a:off x="388938" y="6524625"/>
            <a:ext cx="82867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0188B5"/>
                </a:solidFill>
              </a:rPr>
              <a:t>			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algn="l" rtl="0" fontAlgn="base">
        <a:spcBef>
          <a:spcPct val="3000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1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685800" indent="-341313" algn="l" rtl="0" fontAlgn="base">
        <a:spcBef>
          <a:spcPct val="1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038225" indent="-350838" algn="l" rtl="0" fontAlgn="base">
        <a:spcBef>
          <a:spcPct val="1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latin typeface="+mn-lt"/>
        </a:defRPr>
      </a:lvl4pPr>
      <a:lvl5pPr marL="1371600" indent="-331788" algn="l" rtl="0" fontAlgn="base">
        <a:spcBef>
          <a:spcPct val="10000"/>
        </a:spcBef>
        <a:spcAft>
          <a:spcPct val="0"/>
        </a:spcAft>
        <a:buClr>
          <a:schemeClr val="folHlink"/>
        </a:buClr>
        <a:buChar char="–"/>
        <a:defRPr>
          <a:solidFill>
            <a:schemeClr val="tx1"/>
          </a:solidFill>
          <a:latin typeface="+mn-lt"/>
        </a:defRPr>
      </a:lvl5pPr>
      <a:lvl6pPr marL="1828800" indent="-331788" algn="l" rtl="0" fontAlgn="base">
        <a:spcBef>
          <a:spcPct val="10000"/>
        </a:spcBef>
        <a:spcAft>
          <a:spcPct val="0"/>
        </a:spcAft>
        <a:buClr>
          <a:schemeClr val="folHlink"/>
        </a:buClr>
        <a:buChar char="–"/>
        <a:defRPr>
          <a:solidFill>
            <a:schemeClr val="tx1"/>
          </a:solidFill>
          <a:latin typeface="+mn-lt"/>
        </a:defRPr>
      </a:lvl6pPr>
      <a:lvl7pPr marL="2286000" indent="-331788" algn="l" rtl="0" fontAlgn="base">
        <a:spcBef>
          <a:spcPct val="10000"/>
        </a:spcBef>
        <a:spcAft>
          <a:spcPct val="0"/>
        </a:spcAft>
        <a:buClr>
          <a:schemeClr val="folHlink"/>
        </a:buClr>
        <a:buChar char="–"/>
        <a:defRPr>
          <a:solidFill>
            <a:schemeClr val="tx1"/>
          </a:solidFill>
          <a:latin typeface="+mn-lt"/>
        </a:defRPr>
      </a:lvl7pPr>
      <a:lvl8pPr marL="2743200" indent="-331788" algn="l" rtl="0" fontAlgn="base">
        <a:spcBef>
          <a:spcPct val="10000"/>
        </a:spcBef>
        <a:spcAft>
          <a:spcPct val="0"/>
        </a:spcAft>
        <a:buClr>
          <a:schemeClr val="folHlink"/>
        </a:buClr>
        <a:buChar char="–"/>
        <a:defRPr>
          <a:solidFill>
            <a:schemeClr val="tx1"/>
          </a:solidFill>
          <a:latin typeface="+mn-lt"/>
        </a:defRPr>
      </a:lvl8pPr>
      <a:lvl9pPr marL="3200400" indent="-331788" algn="l" rtl="0" fontAlgn="base">
        <a:spcBef>
          <a:spcPct val="10000"/>
        </a:spcBef>
        <a:spcAft>
          <a:spcPct val="0"/>
        </a:spcAft>
        <a:buClr>
          <a:schemeClr val="folHlink"/>
        </a:buClr>
        <a:buChar char="–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61950" y="193675"/>
            <a:ext cx="6831330" cy="1036638"/>
          </a:xfrm>
        </p:spPr>
        <p:txBody>
          <a:bodyPr/>
          <a:lstStyle/>
          <a:p>
            <a:r>
              <a:rPr lang="en-US" sz="2800" dirty="0"/>
              <a:t>CenterPoint Energy, Inc. Affiliate and Division Relationships</a:t>
            </a:r>
          </a:p>
        </p:txBody>
      </p:sp>
      <p:grpSp>
        <p:nvGrpSpPr>
          <p:cNvPr id="4" name="Organization Chart 3"/>
          <p:cNvGrpSpPr>
            <a:grpSpLocks noChangeAspect="1"/>
          </p:cNvGrpSpPr>
          <p:nvPr/>
        </p:nvGrpSpPr>
        <p:grpSpPr bwMode="auto">
          <a:xfrm>
            <a:off x="780890" y="1700181"/>
            <a:ext cx="5293922" cy="3465600"/>
            <a:chOff x="1168" y="1076"/>
            <a:chExt cx="2369" cy="1864"/>
          </a:xfrm>
        </p:grpSpPr>
        <p:cxnSp>
          <p:nvCxnSpPr>
            <p:cNvPr id="375920" name="_s375920"/>
            <p:cNvCxnSpPr>
              <a:cxnSpLocks noChangeShapeType="1"/>
              <a:stCxn id="27" idx="0"/>
              <a:endCxn id="26" idx="2"/>
            </p:cNvCxnSpPr>
            <p:nvPr/>
          </p:nvCxnSpPr>
          <p:spPr bwMode="auto">
            <a:xfrm rot="5400000" flipH="1" flipV="1">
              <a:off x="1589" y="2205"/>
              <a:ext cx="328" cy="689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56" name="_s375856"/>
            <p:cNvCxnSpPr>
              <a:cxnSpLocks noChangeShapeType="1"/>
              <a:stCxn id="26" idx="1"/>
              <a:endCxn id="21" idx="2"/>
            </p:cNvCxnSpPr>
            <p:nvPr/>
          </p:nvCxnSpPr>
          <p:spPr bwMode="auto">
            <a:xfrm rot="10800000">
              <a:off x="1548" y="1644"/>
              <a:ext cx="308" cy="62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46" name="_s375846"/>
            <p:cNvCxnSpPr>
              <a:cxnSpLocks noChangeShapeType="1"/>
              <a:stCxn id="23" idx="1"/>
              <a:endCxn id="21" idx="2"/>
            </p:cNvCxnSpPr>
            <p:nvPr/>
          </p:nvCxnSpPr>
          <p:spPr bwMode="auto">
            <a:xfrm rot="10800000">
              <a:off x="1548" y="1644"/>
              <a:ext cx="308" cy="22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13" name="_s375813"/>
            <p:cNvCxnSpPr>
              <a:cxnSpLocks noChangeShapeType="1"/>
              <a:stCxn id="22" idx="0"/>
              <a:endCxn id="20" idx="2"/>
            </p:cNvCxnSpPr>
            <p:nvPr/>
          </p:nvCxnSpPr>
          <p:spPr bwMode="auto">
            <a:xfrm rot="16200000" flipV="1">
              <a:off x="2891" y="1331"/>
              <a:ext cx="118" cy="62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20" name="_s375817"/>
            <p:cNvSpPr>
              <a:spLocks noChangeArrowheads="1"/>
            </p:cNvSpPr>
            <p:nvPr/>
          </p:nvSpPr>
          <p:spPr bwMode="auto">
            <a:xfrm>
              <a:off x="2457" y="1076"/>
              <a:ext cx="925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CENTERPOINT ENERGY, INC.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1" name="_s375819"/>
            <p:cNvSpPr>
              <a:spLocks noChangeArrowheads="1"/>
            </p:cNvSpPr>
            <p:nvPr/>
          </p:nvSpPr>
          <p:spPr bwMode="auto">
            <a:xfrm>
              <a:off x="1240" y="1417"/>
              <a:ext cx="617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CENTERPOINT ENERGY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RESOURCES CORP. *</a:t>
              </a:r>
            </a:p>
          </p:txBody>
        </p:sp>
        <p:sp>
          <p:nvSpPr>
            <p:cNvPr id="22" name="_s375821"/>
            <p:cNvSpPr>
              <a:spLocks noChangeArrowheads="1"/>
            </p:cNvSpPr>
            <p:nvPr/>
          </p:nvSpPr>
          <p:spPr bwMode="auto">
            <a:xfrm>
              <a:off x="2649" y="1421"/>
              <a:ext cx="664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CENTERPOINT ENERGY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HOUSTON ELECTRIC, LLC *</a:t>
              </a:r>
            </a:p>
          </p:txBody>
        </p:sp>
        <p:sp>
          <p:nvSpPr>
            <p:cNvPr id="23" name="_s375845"/>
            <p:cNvSpPr>
              <a:spLocks noChangeArrowheads="1"/>
            </p:cNvSpPr>
            <p:nvPr/>
          </p:nvSpPr>
          <p:spPr bwMode="auto">
            <a:xfrm>
              <a:off x="1857" y="1757"/>
              <a:ext cx="541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Competitive Natural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Gas Sales and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Services</a:t>
              </a:r>
            </a:p>
          </p:txBody>
        </p:sp>
        <p:sp>
          <p:nvSpPr>
            <p:cNvPr id="26" name="_s375855"/>
            <p:cNvSpPr>
              <a:spLocks noChangeArrowheads="1"/>
            </p:cNvSpPr>
            <p:nvPr/>
          </p:nvSpPr>
          <p:spPr bwMode="auto">
            <a:xfrm>
              <a:off x="1857" y="2158"/>
              <a:ext cx="480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Natural Gas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Distribution</a:t>
              </a:r>
            </a:p>
          </p:txBody>
        </p:sp>
        <p:sp>
          <p:nvSpPr>
            <p:cNvPr id="27" name="_s375907"/>
            <p:cNvSpPr>
              <a:spLocks noChangeArrowheads="1"/>
            </p:cNvSpPr>
            <p:nvPr/>
          </p:nvSpPr>
          <p:spPr bwMode="auto">
            <a:xfrm>
              <a:off x="1168" y="2713"/>
              <a:ext cx="480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Operations in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Louisiana</a:t>
              </a:r>
            </a:p>
          </p:txBody>
        </p:sp>
        <p:sp>
          <p:nvSpPr>
            <p:cNvPr id="28" name="_s375909"/>
            <p:cNvSpPr>
              <a:spLocks noChangeArrowheads="1"/>
            </p:cNvSpPr>
            <p:nvPr/>
          </p:nvSpPr>
          <p:spPr bwMode="auto">
            <a:xfrm>
              <a:off x="3057" y="2699"/>
              <a:ext cx="480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Operations in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Texas</a:t>
              </a:r>
            </a:p>
          </p:txBody>
        </p:sp>
        <p:sp>
          <p:nvSpPr>
            <p:cNvPr id="29" name="_s375915"/>
            <p:cNvSpPr>
              <a:spLocks noChangeArrowheads="1"/>
            </p:cNvSpPr>
            <p:nvPr/>
          </p:nvSpPr>
          <p:spPr bwMode="auto">
            <a:xfrm>
              <a:off x="2480" y="2713"/>
              <a:ext cx="480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Operations In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Mississippi</a:t>
              </a:r>
            </a:p>
          </p:txBody>
        </p:sp>
        <p:sp>
          <p:nvSpPr>
            <p:cNvPr id="31" name="_s375919"/>
            <p:cNvSpPr>
              <a:spLocks noChangeArrowheads="1"/>
            </p:cNvSpPr>
            <p:nvPr/>
          </p:nvSpPr>
          <p:spPr bwMode="auto">
            <a:xfrm>
              <a:off x="1832" y="2702"/>
              <a:ext cx="480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Operations in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Minnesota</a:t>
              </a:r>
            </a:p>
          </p:txBody>
        </p:sp>
        <p:sp>
          <p:nvSpPr>
            <p:cNvPr id="35" name="_s375929"/>
            <p:cNvSpPr>
              <a:spLocks noChangeArrowheads="1"/>
            </p:cNvSpPr>
            <p:nvPr/>
          </p:nvSpPr>
          <p:spPr bwMode="auto">
            <a:xfrm>
              <a:off x="1902" y="1416"/>
              <a:ext cx="664" cy="22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CENTERPOINT ENERGY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SERVICE COMPANY, LLC *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 rot="5400000">
            <a:off x="8169091" y="6010627"/>
            <a:ext cx="11116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Exhibit LDS-2</a:t>
            </a:r>
          </a:p>
          <a:p>
            <a:r>
              <a:rPr lang="en-US" sz="1050" dirty="0"/>
              <a:t>Page 1 of 1</a:t>
            </a:r>
          </a:p>
        </p:txBody>
      </p:sp>
      <p:sp>
        <p:nvSpPr>
          <p:cNvPr id="37" name="_s375925"/>
          <p:cNvSpPr>
            <a:spLocks noChangeArrowheads="1"/>
          </p:cNvSpPr>
          <p:nvPr/>
        </p:nvSpPr>
        <p:spPr bwMode="auto">
          <a:xfrm>
            <a:off x="595275" y="5973661"/>
            <a:ext cx="3854845" cy="42204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* Legal Entities and Affiliates of CenterPoint</a:t>
            </a:r>
            <a:r>
              <a:rPr kumimoji="0" lang="en-US" sz="7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Energy, Inc.</a:t>
            </a: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_s375915">
            <a:extLst>
              <a:ext uri="{FF2B5EF4-FFF2-40B4-BE49-F238E27FC236}">
                <a16:creationId xmlns:a16="http://schemas.microsoft.com/office/drawing/2014/main" id="{75D528EB-DA14-EC6C-5A9E-83A9EFA1F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0159" y="4730683"/>
            <a:ext cx="862951" cy="42204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Operations 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700" dirty="0"/>
              <a:t>Ohio</a:t>
            </a:r>
            <a:endParaRPr kumimoji="0" 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_s375915">
            <a:extLst>
              <a:ext uri="{FF2B5EF4-FFF2-40B4-BE49-F238E27FC236}">
                <a16:creationId xmlns:a16="http://schemas.microsoft.com/office/drawing/2014/main" id="{E533AEDC-EE35-C5CA-F517-EF103184A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9843" y="4724195"/>
            <a:ext cx="862951" cy="42204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Operations 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Indiana</a:t>
            </a:r>
          </a:p>
        </p:txBody>
      </p:sp>
      <p:cxnSp>
        <p:nvCxnSpPr>
          <p:cNvPr id="11" name="_s375813">
            <a:extLst>
              <a:ext uri="{FF2B5EF4-FFF2-40B4-BE49-F238E27FC236}">
                <a16:creationId xmlns:a16="http://schemas.microsoft.com/office/drawing/2014/main" id="{4F67F0ED-37FC-4AF0-09A2-AC728CE15026}"/>
              </a:ext>
            </a:extLst>
          </p:cNvPr>
          <p:cNvCxnSpPr>
            <a:cxnSpLocks noChangeShapeType="1"/>
            <a:stCxn id="21" idx="0"/>
            <a:endCxn id="20" idx="2"/>
          </p:cNvCxnSpPr>
          <p:nvPr/>
        </p:nvCxnSpPr>
        <p:spPr bwMode="auto">
          <a:xfrm rot="5400000" flipH="1" flipV="1">
            <a:off x="3057067" y="696339"/>
            <a:ext cx="211952" cy="306372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4" name="_s375813">
            <a:extLst>
              <a:ext uri="{FF2B5EF4-FFF2-40B4-BE49-F238E27FC236}">
                <a16:creationId xmlns:a16="http://schemas.microsoft.com/office/drawing/2014/main" id="{CEAE6961-13F8-6950-D0D9-5F3862B1816C}"/>
              </a:ext>
            </a:extLst>
          </p:cNvPr>
          <p:cNvCxnSpPr>
            <a:cxnSpLocks noChangeShapeType="1"/>
            <a:stCxn id="35" idx="0"/>
            <a:endCxn id="20" idx="2"/>
          </p:cNvCxnSpPr>
          <p:nvPr/>
        </p:nvCxnSpPr>
        <p:spPr bwMode="auto">
          <a:xfrm rot="5400000" flipH="1" flipV="1">
            <a:off x="3823928" y="1461341"/>
            <a:ext cx="210092" cy="153186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30" name="_s375821">
            <a:extLst>
              <a:ext uri="{FF2B5EF4-FFF2-40B4-BE49-F238E27FC236}">
                <a16:creationId xmlns:a16="http://schemas.microsoft.com/office/drawing/2014/main" id="{0FC0409D-4A3D-AB40-0FFB-90C3BAAD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3578" y="2341615"/>
            <a:ext cx="1483818" cy="42204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SIGECO, INC *</a:t>
            </a:r>
          </a:p>
        </p:txBody>
      </p:sp>
      <p:sp>
        <p:nvSpPr>
          <p:cNvPr id="32" name="_s375821">
            <a:extLst>
              <a:ext uri="{FF2B5EF4-FFF2-40B4-BE49-F238E27FC236}">
                <a16:creationId xmlns:a16="http://schemas.microsoft.com/office/drawing/2014/main" id="{1CC509B0-BA35-9F4C-7712-CA6152BE4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6727" y="2341615"/>
            <a:ext cx="1483818" cy="42204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VUH, LLC *</a:t>
            </a:r>
          </a:p>
        </p:txBody>
      </p:sp>
      <p:cxnSp>
        <p:nvCxnSpPr>
          <p:cNvPr id="40" name="_s375813">
            <a:extLst>
              <a:ext uri="{FF2B5EF4-FFF2-40B4-BE49-F238E27FC236}">
                <a16:creationId xmlns:a16="http://schemas.microsoft.com/office/drawing/2014/main" id="{B169B4C6-883C-1219-E109-8BC065187432}"/>
              </a:ext>
            </a:extLst>
          </p:cNvPr>
          <p:cNvCxnSpPr>
            <a:cxnSpLocks noChangeShapeType="1"/>
            <a:stCxn id="30" idx="0"/>
            <a:endCxn id="20" idx="2"/>
          </p:cNvCxnSpPr>
          <p:nvPr/>
        </p:nvCxnSpPr>
        <p:spPr bwMode="auto">
          <a:xfrm rot="16200000" flipV="1">
            <a:off x="5435503" y="1381630"/>
            <a:ext cx="219389" cy="170058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43" name="_s375813">
            <a:extLst>
              <a:ext uri="{FF2B5EF4-FFF2-40B4-BE49-F238E27FC236}">
                <a16:creationId xmlns:a16="http://schemas.microsoft.com/office/drawing/2014/main" id="{AC5566E0-4A7A-5583-EEC4-51B8716B82C2}"/>
              </a:ext>
            </a:extLst>
          </p:cNvPr>
          <p:cNvCxnSpPr>
            <a:cxnSpLocks noChangeShapeType="1"/>
            <a:stCxn id="32" idx="0"/>
            <a:endCxn id="20" idx="2"/>
          </p:cNvCxnSpPr>
          <p:nvPr/>
        </p:nvCxnSpPr>
        <p:spPr bwMode="auto">
          <a:xfrm rot="16200000" flipV="1">
            <a:off x="6217077" y="600056"/>
            <a:ext cx="219389" cy="326373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47" name="_s375920">
            <a:extLst>
              <a:ext uri="{FF2B5EF4-FFF2-40B4-BE49-F238E27FC236}">
                <a16:creationId xmlns:a16="http://schemas.microsoft.com/office/drawing/2014/main" id="{6666ECB9-A9C9-688F-4097-E8FE379BC7C8}"/>
              </a:ext>
            </a:extLst>
          </p:cNvPr>
          <p:cNvCxnSpPr>
            <a:cxnSpLocks noChangeShapeType="1"/>
            <a:stCxn id="31" idx="0"/>
            <a:endCxn id="26" idx="2"/>
          </p:cNvCxnSpPr>
          <p:nvPr/>
        </p:nvCxnSpPr>
        <p:spPr bwMode="auto">
          <a:xfrm rot="5400000" flipH="1" flipV="1">
            <a:off x="2534274" y="4400666"/>
            <a:ext cx="589375" cy="5586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0" name="_s375920">
            <a:extLst>
              <a:ext uri="{FF2B5EF4-FFF2-40B4-BE49-F238E27FC236}">
                <a16:creationId xmlns:a16="http://schemas.microsoft.com/office/drawing/2014/main" id="{446E9DA5-F2C3-45B4-87F4-83A4A31077D0}"/>
              </a:ext>
            </a:extLst>
          </p:cNvPr>
          <p:cNvCxnSpPr>
            <a:cxnSpLocks noChangeShapeType="1"/>
            <a:stCxn id="29" idx="0"/>
            <a:endCxn id="26" idx="2"/>
          </p:cNvCxnSpPr>
          <p:nvPr/>
        </p:nvCxnSpPr>
        <p:spPr bwMode="auto">
          <a:xfrm rot="16200000" flipV="1">
            <a:off x="3248080" y="3742725"/>
            <a:ext cx="609826" cy="139219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3" name="_s375920">
            <a:extLst>
              <a:ext uri="{FF2B5EF4-FFF2-40B4-BE49-F238E27FC236}">
                <a16:creationId xmlns:a16="http://schemas.microsoft.com/office/drawing/2014/main" id="{F00FC99F-9C3F-7468-88B1-FFD8B7D7C96D}"/>
              </a:ext>
            </a:extLst>
          </p:cNvPr>
          <p:cNvCxnSpPr>
            <a:cxnSpLocks noChangeShapeType="1"/>
            <a:stCxn id="28" idx="0"/>
            <a:endCxn id="26" idx="2"/>
          </p:cNvCxnSpPr>
          <p:nvPr/>
        </p:nvCxnSpPr>
        <p:spPr bwMode="auto">
          <a:xfrm rot="16200000" flipV="1">
            <a:off x="3905795" y="3085011"/>
            <a:ext cx="583797" cy="268159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6" name="_s375920">
            <a:extLst>
              <a:ext uri="{FF2B5EF4-FFF2-40B4-BE49-F238E27FC236}">
                <a16:creationId xmlns:a16="http://schemas.microsoft.com/office/drawing/2014/main" id="{151D5BC0-0928-E518-D17D-065146675A84}"/>
              </a:ext>
            </a:extLst>
          </p:cNvPr>
          <p:cNvCxnSpPr>
            <a:cxnSpLocks noChangeShapeType="1"/>
            <a:stCxn id="19" idx="0"/>
            <a:endCxn id="26" idx="2"/>
          </p:cNvCxnSpPr>
          <p:nvPr/>
        </p:nvCxnSpPr>
        <p:spPr bwMode="auto">
          <a:xfrm rot="16200000" flipV="1">
            <a:off x="4538965" y="2451840"/>
            <a:ext cx="590284" cy="39544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59" name="_s375920">
            <a:extLst>
              <a:ext uri="{FF2B5EF4-FFF2-40B4-BE49-F238E27FC236}">
                <a16:creationId xmlns:a16="http://schemas.microsoft.com/office/drawing/2014/main" id="{DA3C0FC0-E5A8-E9BA-0024-CE5B7D3DB693}"/>
              </a:ext>
            </a:extLst>
          </p:cNvPr>
          <p:cNvCxnSpPr>
            <a:cxnSpLocks noChangeShapeType="1"/>
            <a:stCxn id="18" idx="0"/>
            <a:endCxn id="26" idx="2"/>
          </p:cNvCxnSpPr>
          <p:nvPr/>
        </p:nvCxnSpPr>
        <p:spPr bwMode="auto">
          <a:xfrm rot="16200000" flipV="1">
            <a:off x="5095879" y="1894926"/>
            <a:ext cx="596772" cy="507474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Corporate2.pot">
  <a:themeElements>
    <a:clrScheme name="Corporate2.pot 1">
      <a:dk1>
        <a:srgbClr val="000000"/>
      </a:dk1>
      <a:lt1>
        <a:srgbClr val="FFFFFF"/>
      </a:lt1>
      <a:dk2>
        <a:srgbClr val="FF7D19"/>
      </a:dk2>
      <a:lt2>
        <a:srgbClr val="D1D191"/>
      </a:lt2>
      <a:accent1>
        <a:srgbClr val="FF0000"/>
      </a:accent1>
      <a:accent2>
        <a:srgbClr val="009582"/>
      </a:accent2>
      <a:accent3>
        <a:srgbClr val="FFFFFF"/>
      </a:accent3>
      <a:accent4>
        <a:srgbClr val="000000"/>
      </a:accent4>
      <a:accent5>
        <a:srgbClr val="FFAAAA"/>
      </a:accent5>
      <a:accent6>
        <a:srgbClr val="008775"/>
      </a:accent6>
      <a:hlink>
        <a:srgbClr val="FFB20E"/>
      </a:hlink>
      <a:folHlink>
        <a:srgbClr val="0188B5"/>
      </a:folHlink>
    </a:clrScheme>
    <a:fontScheme name="Corporate2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07BF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0" rIns="91440" bIns="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07BF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0" rIns="91440" bIns="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2.pot 1">
        <a:dk1>
          <a:srgbClr val="000000"/>
        </a:dk1>
        <a:lt1>
          <a:srgbClr val="FFFFFF"/>
        </a:lt1>
        <a:dk2>
          <a:srgbClr val="FF7D19"/>
        </a:dk2>
        <a:lt2>
          <a:srgbClr val="D1D191"/>
        </a:lt2>
        <a:accent1>
          <a:srgbClr val="FF0000"/>
        </a:accent1>
        <a:accent2>
          <a:srgbClr val="009582"/>
        </a:accent2>
        <a:accent3>
          <a:srgbClr val="FFFFFF"/>
        </a:accent3>
        <a:accent4>
          <a:srgbClr val="000000"/>
        </a:accent4>
        <a:accent5>
          <a:srgbClr val="FFAAAA"/>
        </a:accent5>
        <a:accent6>
          <a:srgbClr val="008775"/>
        </a:accent6>
        <a:hlink>
          <a:srgbClr val="FFB20E"/>
        </a:hlink>
        <a:folHlink>
          <a:srgbClr val="0188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A0A3677438D24B928C2D9AE45F51FC" ma:contentTypeVersion="11" ma:contentTypeDescription="Create a new document." ma:contentTypeScope="" ma:versionID="eb9d9683806b7479c861ece43db583a1">
  <xsd:schema xmlns:xsd="http://www.w3.org/2001/XMLSchema" xmlns:xs="http://www.w3.org/2001/XMLSchema" xmlns:p="http://schemas.microsoft.com/office/2006/metadata/properties" xmlns:ns2="f83f6d80-b32b-4225-9fa8-d2a9096fb9d8" xmlns:ns3="b7db04fa-0a16-4728-af6f-a731b02a93f0" targetNamespace="http://schemas.microsoft.com/office/2006/metadata/properties" ma:root="true" ma:fieldsID="d3c6de1fe69e79031325cd6a1a8fc123" ns2:_="" ns3:_="">
    <xsd:import namespace="f83f6d80-b32b-4225-9fa8-d2a9096fb9d8"/>
    <xsd:import namespace="b7db04fa-0a16-4728-af6f-a731b02a93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3f6d80-b32b-4225-9fa8-d2a9096fb9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3f866c7-bd7e-4d6c-ab32-dc4e9a5015d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db04fa-0a16-4728-af6f-a731b02a93f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83f6d80-b32b-4225-9fa8-d2a9096fb9d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E0C17E3-8561-472D-89D0-898043F9FC50}"/>
</file>

<file path=customXml/itemProps2.xml><?xml version="1.0" encoding="utf-8"?>
<ds:datastoreItem xmlns:ds="http://schemas.openxmlformats.org/officeDocument/2006/customXml" ds:itemID="{B90F5320-F75C-4B75-8B23-F37A088FCC9B}"/>
</file>

<file path=customXml/itemProps3.xml><?xml version="1.0" encoding="utf-8"?>
<ds:datastoreItem xmlns:ds="http://schemas.openxmlformats.org/officeDocument/2006/customXml" ds:itemID="{DE6AD80B-127E-4746-8D00-B20C365F9E42}"/>
</file>

<file path=docProps/app.xml><?xml version="1.0" encoding="utf-8"?>
<Properties xmlns="http://schemas.openxmlformats.org/officeDocument/2006/extended-properties" xmlns:vt="http://schemas.openxmlformats.org/officeDocument/2006/docPropsVTypes">
  <Template>C:\TEMP\c.notes.data.00206827\Corporate2.pot</Template>
  <TotalTime>9500</TotalTime>
  <Words>87</Words>
  <Application>Microsoft Office PowerPoint</Application>
  <PresentationFormat>On-screen Show (4:3)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Times New Roman</vt:lpstr>
      <vt:lpstr>Wingdings</vt:lpstr>
      <vt:lpstr>Corporate2.pot</vt:lpstr>
      <vt:lpstr>CenterPoint Energy, Inc. Affiliate and Division Relationships</vt:lpstr>
    </vt:vector>
  </TitlesOfParts>
  <Company>HII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Gate 3 As-Is Recommendations</dc:title>
  <dc:creator>ChangePro</dc:creator>
  <cp:lastModifiedBy>Storey, Leslie D</cp:lastModifiedBy>
  <cp:revision>409</cp:revision>
  <cp:lastPrinted>2015-03-02T17:44:00Z</cp:lastPrinted>
  <dcterms:created xsi:type="dcterms:W3CDTF">2002-07-29T22:13:13Z</dcterms:created>
  <dcterms:modified xsi:type="dcterms:W3CDTF">2024-01-30T16:37:46Z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3ac3a1a-de19-428b-b395-6d250d7743fb_Enabled">
    <vt:lpwstr>true</vt:lpwstr>
  </property>
  <property fmtid="{D5CDD505-2E9C-101B-9397-08002B2CF9AE}" pid="3" name="MSIP_Label_e3ac3a1a-de19-428b-b395-6d250d7743fb_SetDate">
    <vt:lpwstr>2024-01-22T21:43:08Z</vt:lpwstr>
  </property>
  <property fmtid="{D5CDD505-2E9C-101B-9397-08002B2CF9AE}" pid="4" name="MSIP_Label_e3ac3a1a-de19-428b-b395-6d250d7743fb_Method">
    <vt:lpwstr>Standard</vt:lpwstr>
  </property>
  <property fmtid="{D5CDD505-2E9C-101B-9397-08002B2CF9AE}" pid="5" name="MSIP_Label_e3ac3a1a-de19-428b-b395-6d250d7743fb_Name">
    <vt:lpwstr>Internal Use Only</vt:lpwstr>
  </property>
  <property fmtid="{D5CDD505-2E9C-101B-9397-08002B2CF9AE}" pid="6" name="MSIP_Label_e3ac3a1a-de19-428b-b395-6d250d7743fb_SiteId">
    <vt:lpwstr>88cc5fd7-fd78-44b6-ad75-b6915088974f</vt:lpwstr>
  </property>
  <property fmtid="{D5CDD505-2E9C-101B-9397-08002B2CF9AE}" pid="7" name="MSIP_Label_e3ac3a1a-de19-428b-b395-6d250d7743fb_ActionId">
    <vt:lpwstr>0a3b33b2-be47-49c7-9189-0b1cbc4d3cbb</vt:lpwstr>
  </property>
  <property fmtid="{D5CDD505-2E9C-101B-9397-08002B2CF9AE}" pid="8" name="MSIP_Label_e3ac3a1a-de19-428b-b395-6d250d7743fb_ContentBits">
    <vt:lpwstr>0</vt:lpwstr>
  </property>
  <property fmtid="{D5CDD505-2E9C-101B-9397-08002B2CF9AE}" pid="9" name="ContentTypeId">
    <vt:lpwstr>0x010100F7A0A3677438D24B928C2D9AE45F51FC</vt:lpwstr>
  </property>
</Properties>
</file>