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9.xml" ContentType="application/vnd.openxmlformats-officedocument.presentationml.slideLayout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3"/>
  </p:notesMasterIdLst>
  <p:handoutMasterIdLst>
    <p:handoutMasterId r:id="rId4"/>
  </p:handoutMasterIdLst>
  <p:sldIdLst>
    <p:sldId id="469" r:id="rId2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20">
          <p15:clr>
            <a:srgbClr val="A4A3A4"/>
          </p15:clr>
        </p15:guide>
        <p15:guide id="2" pos="295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A89FA"/>
    <a:srgbClr val="0A94D8"/>
    <a:srgbClr val="0A89E6"/>
    <a:srgbClr val="0875F8"/>
    <a:srgbClr val="107BF0"/>
    <a:srgbClr val="0099FF"/>
    <a:srgbClr val="0399E8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7041" autoAdjust="0"/>
    <p:restoredTop sz="94645" autoAdjust="0"/>
  </p:normalViewPr>
  <p:slideViewPr>
    <p:cSldViewPr snapToGrid="0">
      <p:cViewPr varScale="1">
        <p:scale>
          <a:sx n="109" d="100"/>
          <a:sy n="109" d="100"/>
        </p:scale>
        <p:origin x="2364" y="108"/>
      </p:cViewPr>
      <p:guideLst>
        <p:guide orient="horz" pos="820"/>
        <p:guide pos="29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75" d="100"/>
        <a:sy n="7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7" d="100"/>
          <a:sy n="57" d="100"/>
        </p:scale>
        <p:origin x="-1794" y="-84"/>
      </p:cViewPr>
      <p:guideLst>
        <p:guide orient="horz" pos="2928"/>
        <p:guide pos="220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11" Type="http://schemas.openxmlformats.org/officeDocument/2006/relationships/customXml" Target="../customXml/item3.xml"/><Relationship Id="rId5" Type="http://schemas.openxmlformats.org/officeDocument/2006/relationships/presProps" Target="presProps.xml"/><Relationship Id="rId10" Type="http://schemas.openxmlformats.org/officeDocument/2006/relationships/customXml" Target="../customXml/item2.xml"/><Relationship Id="rId4" Type="http://schemas.openxmlformats.org/officeDocument/2006/relationships/handoutMaster" Target="handoutMasters/handoutMaster1.xml"/><Relationship Id="rId9" Type="http://schemas.openxmlformats.org/officeDocument/2006/relationships/customXml" Target="../customXml/item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625" tIns="46813" rIns="93625" bIns="46813" numCol="1" anchor="t" anchorCtr="0" compatLnSpc="1">
            <a:prstTxWarp prst="textNoShape">
              <a:avLst/>
            </a:prstTxWarp>
          </a:bodyPr>
          <a:lstStyle>
            <a:lvl1pPr defTabSz="936625">
              <a:defRPr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625" tIns="46813" rIns="93625" bIns="46813" numCol="1" anchor="t" anchorCtr="0" compatLnSpc="1">
            <a:prstTxWarp prst="textNoShape">
              <a:avLst/>
            </a:prstTxWarp>
          </a:bodyPr>
          <a:lstStyle>
            <a:lvl1pPr algn="r" defTabSz="936625">
              <a:defRPr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625" tIns="46813" rIns="93625" bIns="46813" numCol="1" anchor="b" anchorCtr="0" compatLnSpc="1">
            <a:prstTxWarp prst="textNoShape">
              <a:avLst/>
            </a:prstTxWarp>
          </a:bodyPr>
          <a:lstStyle>
            <a:lvl1pPr defTabSz="936625">
              <a:defRPr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625" tIns="46813" rIns="93625" bIns="46813" numCol="1" anchor="b" anchorCtr="0" compatLnSpc="1">
            <a:prstTxWarp prst="textNoShape">
              <a:avLst/>
            </a:prstTxWarp>
          </a:bodyPr>
          <a:lstStyle>
            <a:lvl1pPr algn="r" defTabSz="936625">
              <a:defRPr>
                <a:latin typeface="Times New Roman" pitchFamily="18" charset="0"/>
              </a:defRPr>
            </a:lvl1pPr>
          </a:lstStyle>
          <a:p>
            <a:fld id="{3504D38A-D873-4B86-8FDF-3117AAB70BE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41426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625" tIns="46813" rIns="93625" bIns="46813" numCol="1" anchor="t" anchorCtr="0" compatLnSpc="1">
            <a:prstTxWarp prst="textNoShape">
              <a:avLst/>
            </a:prstTxWarp>
          </a:bodyPr>
          <a:lstStyle>
            <a:lvl1pPr defTabSz="936625">
              <a:defRPr/>
            </a:lvl1pPr>
          </a:lstStyle>
          <a:p>
            <a:endParaRPr lang="en-US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625" tIns="46813" rIns="93625" bIns="46813" numCol="1" anchor="t" anchorCtr="0" compatLnSpc="1">
            <a:prstTxWarp prst="textNoShape">
              <a:avLst/>
            </a:prstTxWarp>
          </a:bodyPr>
          <a:lstStyle>
            <a:lvl1pPr algn="r" defTabSz="936625">
              <a:defRPr/>
            </a:lvl1pPr>
          </a:lstStyle>
          <a:p>
            <a:endParaRPr lang="en-US"/>
          </a:p>
        </p:txBody>
      </p:sp>
      <p:sp>
        <p:nvSpPr>
          <p:cNvPr id="307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4275" y="698500"/>
            <a:ext cx="4648200" cy="34845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4838"/>
            <a:ext cx="5607050" cy="418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625" tIns="46813" rIns="93625" bIns="468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07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625" tIns="46813" rIns="93625" bIns="46813" numCol="1" anchor="b" anchorCtr="0" compatLnSpc="1">
            <a:prstTxWarp prst="textNoShape">
              <a:avLst/>
            </a:prstTxWarp>
          </a:bodyPr>
          <a:lstStyle>
            <a:lvl1pPr defTabSz="936625">
              <a:defRPr/>
            </a:lvl1pPr>
          </a:lstStyle>
          <a:p>
            <a:endParaRPr lang="en-US"/>
          </a:p>
        </p:txBody>
      </p:sp>
      <p:sp>
        <p:nvSpPr>
          <p:cNvPr id="307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625" tIns="46813" rIns="93625" bIns="46813" numCol="1" anchor="b" anchorCtr="0" compatLnSpc="1">
            <a:prstTxWarp prst="textNoShape">
              <a:avLst/>
            </a:prstTxWarp>
          </a:bodyPr>
          <a:lstStyle>
            <a:lvl1pPr algn="r" defTabSz="936625">
              <a:defRPr/>
            </a:lvl1pPr>
          </a:lstStyle>
          <a:p>
            <a:fld id="{B9BEC597-DFD4-4E01-A86E-588BD3E218D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01784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 bwMode="gray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676400"/>
            <a:ext cx="7772400" cy="1143000"/>
          </a:xfrm>
        </p:spPr>
        <p:txBody>
          <a:bodyPr/>
          <a:lstStyle>
            <a:lvl1pPr algn="ctr">
              <a:defRPr sz="36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495800"/>
            <a:ext cx="6400800" cy="1143000"/>
          </a:xfrm>
        </p:spPr>
        <p:txBody>
          <a:bodyPr/>
          <a:lstStyle>
            <a:lvl1pPr algn="ctr">
              <a:defRPr b="0"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4100" name="Text Box 4"/>
          <p:cNvSpPr txBox="1">
            <a:spLocks noChangeArrowheads="1"/>
          </p:cNvSpPr>
          <p:nvPr userDrawn="1"/>
        </p:nvSpPr>
        <p:spPr bwMode="auto">
          <a:xfrm>
            <a:off x="1403350" y="6165850"/>
            <a:ext cx="6408738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000" b="1"/>
              <a:t>			03/20/07</a:t>
            </a:r>
          </a:p>
        </p:txBody>
      </p:sp>
      <p:sp>
        <p:nvSpPr>
          <p:cNvPr id="4102" name="Text Box 6"/>
          <p:cNvSpPr txBox="1">
            <a:spLocks noChangeArrowheads="1"/>
          </p:cNvSpPr>
          <p:nvPr userDrawn="1"/>
        </p:nvSpPr>
        <p:spPr bwMode="auto">
          <a:xfrm>
            <a:off x="450850" y="6245225"/>
            <a:ext cx="3168650" cy="1222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0" bIns="0">
            <a:spAutoFit/>
          </a:bodyPr>
          <a:lstStyle/>
          <a:p>
            <a:r>
              <a:rPr lang="en-US" sz="800"/>
              <a:t>© 2007 CenterPoint Energy Confidential &amp; Proprietary Information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05588" y="193675"/>
            <a:ext cx="2081212" cy="62150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61950" y="193675"/>
            <a:ext cx="6091238" cy="621506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1950" y="193675"/>
            <a:ext cx="6564313" cy="103663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361950" y="1693863"/>
            <a:ext cx="8324850" cy="4714875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1950" y="1693863"/>
            <a:ext cx="4086225" cy="4714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00575" y="1693863"/>
            <a:ext cx="4086225" cy="4714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61950" y="193675"/>
            <a:ext cx="6564313" cy="103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61950" y="1693863"/>
            <a:ext cx="8324850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</p:sldLayoutIdLst>
  <p:txStyles>
    <p:titleStyle>
      <a:lvl1pPr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</a:defRPr>
      </a:lvl9pPr>
    </p:titleStyle>
    <p:bodyStyle>
      <a:lvl1pPr algn="l" rtl="0" fontAlgn="base">
        <a:spcBef>
          <a:spcPct val="30000"/>
        </a:spcBef>
        <a:spcAft>
          <a:spcPct val="0"/>
        </a:spcAft>
        <a:defRPr sz="2800" b="1">
          <a:solidFill>
            <a:schemeClr val="tx1"/>
          </a:solidFill>
          <a:latin typeface="+mn-lt"/>
          <a:ea typeface="+mn-ea"/>
          <a:cs typeface="+mn-cs"/>
        </a:defRPr>
      </a:lvl1pPr>
      <a:lvl2pPr marL="342900" indent="-341313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800">
          <a:solidFill>
            <a:schemeClr val="tx1"/>
          </a:solidFill>
          <a:latin typeface="+mn-lt"/>
        </a:defRPr>
      </a:lvl2pPr>
      <a:lvl3pPr marL="685800" indent="-341313" algn="l" rtl="0" fontAlgn="base">
        <a:spcBef>
          <a:spcPct val="1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038225" indent="-350838" algn="l" rtl="0" fontAlgn="base">
        <a:spcBef>
          <a:spcPct val="1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latin typeface="+mn-lt"/>
        </a:defRPr>
      </a:lvl4pPr>
      <a:lvl5pPr marL="1371600" indent="-331788" algn="l" rtl="0" fontAlgn="base">
        <a:spcBef>
          <a:spcPct val="10000"/>
        </a:spcBef>
        <a:spcAft>
          <a:spcPct val="0"/>
        </a:spcAft>
        <a:buClr>
          <a:schemeClr val="folHlink"/>
        </a:buClr>
        <a:buChar char="–"/>
        <a:defRPr>
          <a:solidFill>
            <a:schemeClr val="tx1"/>
          </a:solidFill>
          <a:latin typeface="+mn-lt"/>
        </a:defRPr>
      </a:lvl5pPr>
      <a:lvl6pPr marL="1828800" indent="-331788" algn="l" rtl="0" fontAlgn="base">
        <a:spcBef>
          <a:spcPct val="10000"/>
        </a:spcBef>
        <a:spcAft>
          <a:spcPct val="0"/>
        </a:spcAft>
        <a:buClr>
          <a:schemeClr val="folHlink"/>
        </a:buClr>
        <a:buChar char="–"/>
        <a:defRPr>
          <a:solidFill>
            <a:schemeClr val="tx1"/>
          </a:solidFill>
          <a:latin typeface="+mn-lt"/>
        </a:defRPr>
      </a:lvl6pPr>
      <a:lvl7pPr marL="2286000" indent="-331788" algn="l" rtl="0" fontAlgn="base">
        <a:spcBef>
          <a:spcPct val="10000"/>
        </a:spcBef>
        <a:spcAft>
          <a:spcPct val="0"/>
        </a:spcAft>
        <a:buClr>
          <a:schemeClr val="folHlink"/>
        </a:buClr>
        <a:buChar char="–"/>
        <a:defRPr>
          <a:solidFill>
            <a:schemeClr val="tx1"/>
          </a:solidFill>
          <a:latin typeface="+mn-lt"/>
        </a:defRPr>
      </a:lvl7pPr>
      <a:lvl8pPr marL="2743200" indent="-331788" algn="l" rtl="0" fontAlgn="base">
        <a:spcBef>
          <a:spcPct val="10000"/>
        </a:spcBef>
        <a:spcAft>
          <a:spcPct val="0"/>
        </a:spcAft>
        <a:buClr>
          <a:schemeClr val="folHlink"/>
        </a:buClr>
        <a:buChar char="–"/>
        <a:defRPr>
          <a:solidFill>
            <a:schemeClr val="tx1"/>
          </a:solidFill>
          <a:latin typeface="+mn-lt"/>
        </a:defRPr>
      </a:lvl8pPr>
      <a:lvl9pPr marL="3200400" indent="-331788" algn="l" rtl="0" fontAlgn="base">
        <a:spcBef>
          <a:spcPct val="10000"/>
        </a:spcBef>
        <a:spcAft>
          <a:spcPct val="0"/>
        </a:spcAft>
        <a:buClr>
          <a:schemeClr val="folHlink"/>
        </a:buClr>
        <a:buChar char="–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8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CenterPoint Energy Service Company</a:t>
            </a:r>
            <a:br>
              <a:rPr lang="en-US" sz="2400" dirty="0"/>
            </a:br>
            <a:r>
              <a:rPr lang="en-US" sz="2400" dirty="0"/>
              <a:t>Organization Chart</a:t>
            </a:r>
          </a:p>
        </p:txBody>
      </p:sp>
      <p:grpSp>
        <p:nvGrpSpPr>
          <p:cNvPr id="11" name="Organization Chart 3"/>
          <p:cNvGrpSpPr>
            <a:grpSpLocks noChangeAspect="1"/>
          </p:cNvGrpSpPr>
          <p:nvPr/>
        </p:nvGrpSpPr>
        <p:grpSpPr bwMode="auto">
          <a:xfrm>
            <a:off x="1809609" y="1420150"/>
            <a:ext cx="5061280" cy="4746500"/>
            <a:chOff x="948" y="1017"/>
            <a:chExt cx="3014" cy="3841"/>
          </a:xfrm>
        </p:grpSpPr>
        <p:cxnSp>
          <p:nvCxnSpPr>
            <p:cNvPr id="375856" name="_s375856"/>
            <p:cNvCxnSpPr>
              <a:cxnSpLocks noChangeShapeType="1"/>
              <a:stCxn id="56" idx="1"/>
              <a:endCxn id="43" idx="2"/>
            </p:cNvCxnSpPr>
            <p:nvPr/>
          </p:nvCxnSpPr>
          <p:spPr bwMode="auto">
            <a:xfrm rot="10800000">
              <a:off x="3312" y="1747"/>
              <a:ext cx="148" cy="1210"/>
            </a:xfrm>
            <a:prstGeom prst="bentConnector2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</p:spPr>
        </p:cxnSp>
        <p:cxnSp>
          <p:nvCxnSpPr>
            <p:cNvPr id="375854" name="_s375854"/>
            <p:cNvCxnSpPr>
              <a:cxnSpLocks noChangeShapeType="1"/>
              <a:stCxn id="55" idx="1"/>
              <a:endCxn id="43" idx="2"/>
            </p:cNvCxnSpPr>
            <p:nvPr/>
          </p:nvCxnSpPr>
          <p:spPr bwMode="auto">
            <a:xfrm rot="10800000">
              <a:off x="3312" y="1747"/>
              <a:ext cx="148" cy="742"/>
            </a:xfrm>
            <a:prstGeom prst="bentConnector2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</p:spPr>
        </p:cxnSp>
        <p:cxnSp>
          <p:nvCxnSpPr>
            <p:cNvPr id="375846" name="_s375846"/>
            <p:cNvCxnSpPr>
              <a:cxnSpLocks noChangeShapeType="1"/>
              <a:stCxn id="53" idx="1"/>
              <a:endCxn id="43" idx="2"/>
            </p:cNvCxnSpPr>
            <p:nvPr/>
          </p:nvCxnSpPr>
          <p:spPr bwMode="auto">
            <a:xfrm rot="10800000">
              <a:off x="3312" y="1747"/>
              <a:ext cx="148" cy="272"/>
            </a:xfrm>
            <a:prstGeom prst="bentConnector2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</p:spPr>
        </p:cxnSp>
        <p:cxnSp>
          <p:nvCxnSpPr>
            <p:cNvPr id="375840" name="_s375840"/>
            <p:cNvCxnSpPr>
              <a:cxnSpLocks noChangeShapeType="1"/>
              <a:stCxn id="52" idx="1"/>
              <a:endCxn id="42" idx="2"/>
            </p:cNvCxnSpPr>
            <p:nvPr/>
          </p:nvCxnSpPr>
          <p:spPr bwMode="auto">
            <a:xfrm rot="10800000">
              <a:off x="1380" y="1737"/>
              <a:ext cx="305" cy="2978"/>
            </a:xfrm>
            <a:prstGeom prst="bentConnector2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</p:spPr>
        </p:cxnSp>
        <p:cxnSp>
          <p:nvCxnSpPr>
            <p:cNvPr id="375838" name="_s375838"/>
            <p:cNvCxnSpPr>
              <a:cxnSpLocks noChangeShapeType="1"/>
              <a:stCxn id="51" idx="1"/>
              <a:endCxn id="42" idx="2"/>
            </p:cNvCxnSpPr>
            <p:nvPr/>
          </p:nvCxnSpPr>
          <p:spPr bwMode="auto">
            <a:xfrm rot="10800000">
              <a:off x="1380" y="1737"/>
              <a:ext cx="309" cy="2546"/>
            </a:xfrm>
            <a:prstGeom prst="bentConnector2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</p:spPr>
        </p:cxnSp>
        <p:cxnSp>
          <p:nvCxnSpPr>
            <p:cNvPr id="375836" name="_s375836"/>
            <p:cNvCxnSpPr>
              <a:cxnSpLocks noChangeShapeType="1"/>
              <a:stCxn id="50" idx="1"/>
              <a:endCxn id="42" idx="2"/>
            </p:cNvCxnSpPr>
            <p:nvPr/>
          </p:nvCxnSpPr>
          <p:spPr bwMode="auto">
            <a:xfrm rot="10800000">
              <a:off x="1380" y="1737"/>
              <a:ext cx="305" cy="2112"/>
            </a:xfrm>
            <a:prstGeom prst="bentConnector2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</p:spPr>
        </p:cxnSp>
        <p:cxnSp>
          <p:nvCxnSpPr>
            <p:cNvPr id="375834" name="_s375834"/>
            <p:cNvCxnSpPr>
              <a:cxnSpLocks noChangeShapeType="1"/>
              <a:stCxn id="49" idx="1"/>
              <a:endCxn id="42" idx="2"/>
            </p:cNvCxnSpPr>
            <p:nvPr/>
          </p:nvCxnSpPr>
          <p:spPr bwMode="auto">
            <a:xfrm rot="10800000">
              <a:off x="1380" y="1737"/>
              <a:ext cx="307" cy="1680"/>
            </a:xfrm>
            <a:prstGeom prst="bentConnector2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</p:spPr>
        </p:cxnSp>
        <p:cxnSp>
          <p:nvCxnSpPr>
            <p:cNvPr id="375832" name="_s375832"/>
            <p:cNvCxnSpPr>
              <a:cxnSpLocks noChangeShapeType="1"/>
              <a:stCxn id="48" idx="1"/>
              <a:endCxn id="42" idx="2"/>
            </p:cNvCxnSpPr>
            <p:nvPr/>
          </p:nvCxnSpPr>
          <p:spPr bwMode="auto">
            <a:xfrm rot="10800000">
              <a:off x="1380" y="1737"/>
              <a:ext cx="307" cy="1214"/>
            </a:xfrm>
            <a:prstGeom prst="bentConnector2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</p:spPr>
        </p:cxnSp>
        <p:cxnSp>
          <p:nvCxnSpPr>
            <p:cNvPr id="375830" name="_s375830"/>
            <p:cNvCxnSpPr>
              <a:cxnSpLocks noChangeShapeType="1"/>
              <a:stCxn id="47" idx="1"/>
              <a:endCxn id="42" idx="2"/>
            </p:cNvCxnSpPr>
            <p:nvPr/>
          </p:nvCxnSpPr>
          <p:spPr bwMode="auto">
            <a:xfrm rot="10800000">
              <a:off x="1380" y="1737"/>
              <a:ext cx="308" cy="751"/>
            </a:xfrm>
            <a:prstGeom prst="bentConnector2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</p:spPr>
        </p:cxnSp>
        <p:cxnSp>
          <p:nvCxnSpPr>
            <p:cNvPr id="375826" name="_s375826"/>
            <p:cNvCxnSpPr>
              <a:cxnSpLocks noChangeShapeType="1"/>
              <a:stCxn id="46" idx="1"/>
              <a:endCxn id="42" idx="2"/>
            </p:cNvCxnSpPr>
            <p:nvPr/>
          </p:nvCxnSpPr>
          <p:spPr bwMode="auto">
            <a:xfrm rot="10800000">
              <a:off x="1380" y="1737"/>
              <a:ext cx="309" cy="282"/>
            </a:xfrm>
            <a:prstGeom prst="bentConnector2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</p:spPr>
        </p:cxnSp>
        <p:cxnSp>
          <p:nvCxnSpPr>
            <p:cNvPr id="375815" name="_s375815"/>
            <p:cNvCxnSpPr>
              <a:cxnSpLocks noChangeShapeType="1"/>
              <a:stCxn id="43" idx="0"/>
              <a:endCxn id="41" idx="2"/>
            </p:cNvCxnSpPr>
            <p:nvPr/>
          </p:nvCxnSpPr>
          <p:spPr bwMode="auto">
            <a:xfrm rot="16200000" flipV="1">
              <a:off x="2803" y="950"/>
              <a:ext cx="154" cy="864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</p:spPr>
        </p:cxnSp>
        <p:cxnSp>
          <p:nvCxnSpPr>
            <p:cNvPr id="375816" name="_s375816"/>
            <p:cNvCxnSpPr>
              <a:cxnSpLocks noChangeShapeType="1"/>
              <a:stCxn id="42" idx="0"/>
              <a:endCxn id="41" idx="2"/>
            </p:cNvCxnSpPr>
            <p:nvPr/>
          </p:nvCxnSpPr>
          <p:spPr bwMode="auto">
            <a:xfrm rot="5400000" flipH="1" flipV="1">
              <a:off x="1842" y="843"/>
              <a:ext cx="144" cy="1068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</p:spPr>
        </p:cxnSp>
        <p:sp>
          <p:nvSpPr>
            <p:cNvPr id="41" name="_s375817"/>
            <p:cNvSpPr>
              <a:spLocks noChangeArrowheads="1"/>
            </p:cNvSpPr>
            <p:nvPr/>
          </p:nvSpPr>
          <p:spPr bwMode="auto">
            <a:xfrm>
              <a:off x="2016" y="1017"/>
              <a:ext cx="864" cy="288"/>
            </a:xfrm>
            <a:prstGeom prst="roundRect">
              <a:avLst>
                <a:gd name="adj" fmla="val 16667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7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CenterPoint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7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Energy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7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Service Company</a:t>
              </a:r>
            </a:p>
          </p:txBody>
        </p:sp>
        <p:sp>
          <p:nvSpPr>
            <p:cNvPr id="42" name="_s375818"/>
            <p:cNvSpPr>
              <a:spLocks noChangeArrowheads="1"/>
            </p:cNvSpPr>
            <p:nvPr/>
          </p:nvSpPr>
          <p:spPr bwMode="auto">
            <a:xfrm>
              <a:off x="948" y="1449"/>
              <a:ext cx="864" cy="288"/>
            </a:xfrm>
            <a:prstGeom prst="roundRect">
              <a:avLst>
                <a:gd name="adj" fmla="val 16667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7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Corporate</a:t>
              </a:r>
            </a:p>
          </p:txBody>
        </p:sp>
        <p:sp>
          <p:nvSpPr>
            <p:cNvPr id="43" name="_s375819"/>
            <p:cNvSpPr>
              <a:spLocks noChangeArrowheads="1"/>
            </p:cNvSpPr>
            <p:nvPr/>
          </p:nvSpPr>
          <p:spPr bwMode="auto">
            <a:xfrm>
              <a:off x="2880" y="1459"/>
              <a:ext cx="864" cy="288"/>
            </a:xfrm>
            <a:prstGeom prst="roundRect">
              <a:avLst>
                <a:gd name="adj" fmla="val 16667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7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Customer Transformation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700" dirty="0">
                  <a:cs typeface="Arial" charset="0"/>
                </a:rPr>
                <a:t>And Business Services</a:t>
              </a:r>
              <a:endParaRPr kumimoji="0" lang="en-US" sz="7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endParaRPr>
            </a:p>
          </p:txBody>
        </p:sp>
        <p:sp>
          <p:nvSpPr>
            <p:cNvPr id="46" name="_s375825"/>
            <p:cNvSpPr>
              <a:spLocks noChangeArrowheads="1"/>
            </p:cNvSpPr>
            <p:nvPr/>
          </p:nvSpPr>
          <p:spPr bwMode="auto">
            <a:xfrm>
              <a:off x="1689" y="1875"/>
              <a:ext cx="449" cy="288"/>
            </a:xfrm>
            <a:prstGeom prst="roundRect">
              <a:avLst>
                <a:gd name="adj" fmla="val 16667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7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Finance &amp;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7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Accounting</a:t>
              </a:r>
            </a:p>
          </p:txBody>
        </p:sp>
        <p:sp>
          <p:nvSpPr>
            <p:cNvPr id="47" name="_s375829"/>
            <p:cNvSpPr>
              <a:spLocks noChangeArrowheads="1"/>
            </p:cNvSpPr>
            <p:nvPr/>
          </p:nvSpPr>
          <p:spPr bwMode="auto">
            <a:xfrm>
              <a:off x="1688" y="2344"/>
              <a:ext cx="449" cy="288"/>
            </a:xfrm>
            <a:prstGeom prst="roundRect">
              <a:avLst>
                <a:gd name="adj" fmla="val 16667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7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Legal</a:t>
              </a:r>
            </a:p>
          </p:txBody>
        </p:sp>
        <p:sp>
          <p:nvSpPr>
            <p:cNvPr id="48" name="_s375831"/>
            <p:cNvSpPr>
              <a:spLocks noChangeArrowheads="1"/>
            </p:cNvSpPr>
            <p:nvPr/>
          </p:nvSpPr>
          <p:spPr bwMode="auto">
            <a:xfrm>
              <a:off x="1687" y="2807"/>
              <a:ext cx="449" cy="288"/>
            </a:xfrm>
            <a:prstGeom prst="roundRect">
              <a:avLst>
                <a:gd name="adj" fmla="val 16667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7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Human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700" dirty="0">
                  <a:cs typeface="Arial" charset="0"/>
                </a:rPr>
                <a:t>Resources</a:t>
              </a:r>
              <a:endParaRPr kumimoji="0" lang="en-US" sz="7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endParaRPr>
            </a:p>
          </p:txBody>
        </p:sp>
        <p:sp>
          <p:nvSpPr>
            <p:cNvPr id="49" name="_s375833"/>
            <p:cNvSpPr>
              <a:spLocks noChangeArrowheads="1"/>
            </p:cNvSpPr>
            <p:nvPr/>
          </p:nvSpPr>
          <p:spPr bwMode="auto">
            <a:xfrm>
              <a:off x="1687" y="3273"/>
              <a:ext cx="449" cy="288"/>
            </a:xfrm>
            <a:prstGeom prst="roundRect">
              <a:avLst>
                <a:gd name="adj" fmla="val 16667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7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Government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700" dirty="0">
                  <a:cs typeface="Arial" charset="0"/>
                </a:rPr>
                <a:t>Affairs</a:t>
              </a:r>
              <a:endParaRPr kumimoji="0" lang="en-US" sz="7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endParaRPr>
            </a:p>
          </p:txBody>
        </p:sp>
        <p:sp>
          <p:nvSpPr>
            <p:cNvPr id="50" name="_s375835"/>
            <p:cNvSpPr>
              <a:spLocks noChangeArrowheads="1"/>
            </p:cNvSpPr>
            <p:nvPr/>
          </p:nvSpPr>
          <p:spPr bwMode="auto">
            <a:xfrm>
              <a:off x="1685" y="3705"/>
              <a:ext cx="449" cy="288"/>
            </a:xfrm>
            <a:prstGeom prst="roundRect">
              <a:avLst>
                <a:gd name="adj" fmla="val 16667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700" dirty="0">
                  <a:cs typeface="Arial" charset="0"/>
                </a:rPr>
                <a:t>Executive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7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Management</a:t>
              </a:r>
            </a:p>
          </p:txBody>
        </p:sp>
        <p:sp>
          <p:nvSpPr>
            <p:cNvPr id="51" name="_s375837"/>
            <p:cNvSpPr>
              <a:spLocks noChangeArrowheads="1"/>
            </p:cNvSpPr>
            <p:nvPr/>
          </p:nvSpPr>
          <p:spPr bwMode="auto">
            <a:xfrm>
              <a:off x="1689" y="4139"/>
              <a:ext cx="449" cy="288"/>
            </a:xfrm>
            <a:prstGeom prst="roundRect">
              <a:avLst>
                <a:gd name="adj" fmla="val 16667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700" dirty="0">
                  <a:cs typeface="Arial" charset="0"/>
                </a:rPr>
                <a:t>Rates &amp;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7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Regulatory</a:t>
              </a:r>
            </a:p>
          </p:txBody>
        </p:sp>
        <p:sp>
          <p:nvSpPr>
            <p:cNvPr id="52" name="_s375839"/>
            <p:cNvSpPr>
              <a:spLocks noChangeArrowheads="1"/>
            </p:cNvSpPr>
            <p:nvPr/>
          </p:nvSpPr>
          <p:spPr bwMode="auto">
            <a:xfrm>
              <a:off x="1685" y="4571"/>
              <a:ext cx="449" cy="287"/>
            </a:xfrm>
            <a:prstGeom prst="roundRect">
              <a:avLst>
                <a:gd name="adj" fmla="val 16667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700" dirty="0">
                  <a:cs typeface="Arial" charset="0"/>
                </a:rPr>
                <a:t>Facility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7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Management</a:t>
              </a:r>
            </a:p>
          </p:txBody>
        </p:sp>
        <p:sp>
          <p:nvSpPr>
            <p:cNvPr id="53" name="_s375845"/>
            <p:cNvSpPr>
              <a:spLocks noChangeArrowheads="1"/>
            </p:cNvSpPr>
            <p:nvPr/>
          </p:nvSpPr>
          <p:spPr bwMode="auto">
            <a:xfrm>
              <a:off x="3460" y="1875"/>
              <a:ext cx="449" cy="288"/>
            </a:xfrm>
            <a:prstGeom prst="roundRect">
              <a:avLst>
                <a:gd name="adj" fmla="val 16667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7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Customer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7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Operations</a:t>
              </a:r>
            </a:p>
          </p:txBody>
        </p:sp>
        <p:sp>
          <p:nvSpPr>
            <p:cNvPr id="55" name="_s375853"/>
            <p:cNvSpPr>
              <a:spLocks noChangeArrowheads="1"/>
            </p:cNvSpPr>
            <p:nvPr/>
          </p:nvSpPr>
          <p:spPr bwMode="auto">
            <a:xfrm>
              <a:off x="3460" y="2345"/>
              <a:ext cx="448" cy="288"/>
            </a:xfrm>
            <a:prstGeom prst="roundRect">
              <a:avLst>
                <a:gd name="adj" fmla="val 16667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700" dirty="0">
                  <a:cs typeface="Arial" charset="0"/>
                </a:rPr>
                <a:t>Information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7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Technology</a:t>
              </a:r>
            </a:p>
          </p:txBody>
        </p:sp>
        <p:sp>
          <p:nvSpPr>
            <p:cNvPr id="56" name="_s375855"/>
            <p:cNvSpPr>
              <a:spLocks noChangeArrowheads="1"/>
            </p:cNvSpPr>
            <p:nvPr/>
          </p:nvSpPr>
          <p:spPr bwMode="auto">
            <a:xfrm>
              <a:off x="3460" y="2813"/>
              <a:ext cx="502" cy="288"/>
            </a:xfrm>
            <a:prstGeom prst="roundRect">
              <a:avLst>
                <a:gd name="adj" fmla="val 16667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7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Marketing &amp;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700" dirty="0">
                  <a:cs typeface="Arial" charset="0"/>
                </a:rPr>
                <a:t>Sales Management</a:t>
              </a:r>
              <a:endParaRPr kumimoji="0" lang="en-US" sz="7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endParaRPr>
            </a:p>
          </p:txBody>
        </p:sp>
      </p:grpSp>
      <p:sp>
        <p:nvSpPr>
          <p:cNvPr id="4" name="TextBox 3"/>
          <p:cNvSpPr txBox="1"/>
          <p:nvPr/>
        </p:nvSpPr>
        <p:spPr>
          <a:xfrm rot="5400000">
            <a:off x="8162924" y="6088276"/>
            <a:ext cx="112395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Exhibit LDS-1</a:t>
            </a:r>
          </a:p>
          <a:p>
            <a:r>
              <a:rPr lang="en-US" sz="1050" dirty="0"/>
              <a:t>Page 1 of 1</a:t>
            </a:r>
          </a:p>
        </p:txBody>
      </p:sp>
      <p:sp>
        <p:nvSpPr>
          <p:cNvPr id="72" name="_s375839"/>
          <p:cNvSpPr>
            <a:spLocks noChangeArrowheads="1"/>
          </p:cNvSpPr>
          <p:nvPr/>
        </p:nvSpPr>
        <p:spPr bwMode="auto">
          <a:xfrm rot="10800000" flipV="1">
            <a:off x="1464724" y="5281463"/>
            <a:ext cx="744548" cy="350520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dirty="0">
                <a:ln>
                  <a:noFill/>
                </a:ln>
                <a:effectLst/>
                <a:cs typeface="Arial" charset="0"/>
              </a:rPr>
              <a:t>Continuous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700" dirty="0">
                <a:cs typeface="Arial" charset="0"/>
              </a:rPr>
              <a:t>Improvement</a:t>
            </a:r>
            <a:endParaRPr kumimoji="0" lang="en-US" sz="700" b="0" i="0" u="none" strike="noStrike" cap="none" normalizeH="0" baseline="0" dirty="0">
              <a:ln>
                <a:noFill/>
              </a:ln>
              <a:effectLst/>
              <a:cs typeface="Arial" charset="0"/>
            </a:endParaRPr>
          </a:p>
        </p:txBody>
      </p:sp>
      <p:sp>
        <p:nvSpPr>
          <p:cNvPr id="2" name="_s375839">
            <a:extLst>
              <a:ext uri="{FF2B5EF4-FFF2-40B4-BE49-F238E27FC236}">
                <a16:creationId xmlns:a16="http://schemas.microsoft.com/office/drawing/2014/main" id="{A52C4BDE-3DA9-660A-C902-421B762415D6}"/>
              </a:ext>
            </a:extLst>
          </p:cNvPr>
          <p:cNvSpPr>
            <a:spLocks noChangeArrowheads="1"/>
          </p:cNvSpPr>
          <p:nvPr/>
        </p:nvSpPr>
        <p:spPr bwMode="auto">
          <a:xfrm rot="10800000" flipV="1">
            <a:off x="1469919" y="2480420"/>
            <a:ext cx="744548" cy="350520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dirty="0">
                <a:ln>
                  <a:noFill/>
                </a:ln>
                <a:effectLst/>
                <a:cs typeface="Arial" charset="0"/>
              </a:rPr>
              <a:t>Corporate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dirty="0">
                <a:ln>
                  <a:noFill/>
                </a:ln>
                <a:effectLst/>
                <a:cs typeface="Arial" charset="0"/>
              </a:rPr>
              <a:t>Communications</a:t>
            </a:r>
          </a:p>
        </p:txBody>
      </p:sp>
      <p:sp>
        <p:nvSpPr>
          <p:cNvPr id="3" name="_s375839">
            <a:extLst>
              <a:ext uri="{FF2B5EF4-FFF2-40B4-BE49-F238E27FC236}">
                <a16:creationId xmlns:a16="http://schemas.microsoft.com/office/drawing/2014/main" id="{BF6A6127-8909-6239-BF59-3D66EA7F016E}"/>
              </a:ext>
            </a:extLst>
          </p:cNvPr>
          <p:cNvSpPr>
            <a:spLocks noChangeArrowheads="1"/>
          </p:cNvSpPr>
          <p:nvPr/>
        </p:nvSpPr>
        <p:spPr bwMode="auto">
          <a:xfrm rot="10800000" flipV="1">
            <a:off x="1464724" y="3059984"/>
            <a:ext cx="744548" cy="350520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dirty="0">
                <a:ln>
                  <a:noFill/>
                </a:ln>
                <a:effectLst/>
                <a:cs typeface="Arial" charset="0"/>
              </a:rPr>
              <a:t>Community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700" dirty="0">
                <a:cs typeface="Arial" charset="0"/>
              </a:rPr>
              <a:t>Relations</a:t>
            </a:r>
            <a:endParaRPr kumimoji="0" lang="en-US" sz="700" b="0" i="0" u="none" strike="noStrike" cap="none" normalizeH="0" baseline="0" dirty="0">
              <a:ln>
                <a:noFill/>
              </a:ln>
              <a:effectLst/>
              <a:cs typeface="Arial" charset="0"/>
            </a:endParaRPr>
          </a:p>
        </p:txBody>
      </p:sp>
      <p:sp>
        <p:nvSpPr>
          <p:cNvPr id="5" name="_s375839">
            <a:extLst>
              <a:ext uri="{FF2B5EF4-FFF2-40B4-BE49-F238E27FC236}">
                <a16:creationId xmlns:a16="http://schemas.microsoft.com/office/drawing/2014/main" id="{EB49BEA2-DDAF-C8A4-F06C-73F3A606EA03}"/>
              </a:ext>
            </a:extLst>
          </p:cNvPr>
          <p:cNvSpPr>
            <a:spLocks noChangeArrowheads="1"/>
          </p:cNvSpPr>
          <p:nvPr/>
        </p:nvSpPr>
        <p:spPr bwMode="auto">
          <a:xfrm rot="10800000" flipV="1">
            <a:off x="1469919" y="3639548"/>
            <a:ext cx="744548" cy="350520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dirty="0">
                <a:ln>
                  <a:noFill/>
                </a:ln>
                <a:effectLst/>
                <a:cs typeface="Arial" charset="0"/>
              </a:rPr>
              <a:t>Security</a:t>
            </a:r>
          </a:p>
        </p:txBody>
      </p:sp>
      <p:sp>
        <p:nvSpPr>
          <p:cNvPr id="7" name="_s375839">
            <a:extLst>
              <a:ext uri="{FF2B5EF4-FFF2-40B4-BE49-F238E27FC236}">
                <a16:creationId xmlns:a16="http://schemas.microsoft.com/office/drawing/2014/main" id="{1AB564B7-80A9-06E9-83E0-88CFA3E95D0B}"/>
              </a:ext>
            </a:extLst>
          </p:cNvPr>
          <p:cNvSpPr>
            <a:spLocks noChangeArrowheads="1"/>
          </p:cNvSpPr>
          <p:nvPr/>
        </p:nvSpPr>
        <p:spPr bwMode="auto">
          <a:xfrm rot="10800000" flipV="1">
            <a:off x="1464724" y="4207993"/>
            <a:ext cx="744548" cy="350520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dirty="0">
                <a:ln>
                  <a:noFill/>
                </a:ln>
                <a:effectLst/>
                <a:cs typeface="Arial" charset="0"/>
              </a:rPr>
              <a:t>Supply Chain</a:t>
            </a:r>
          </a:p>
        </p:txBody>
      </p:sp>
      <p:sp>
        <p:nvSpPr>
          <p:cNvPr id="8" name="_s375839">
            <a:extLst>
              <a:ext uri="{FF2B5EF4-FFF2-40B4-BE49-F238E27FC236}">
                <a16:creationId xmlns:a16="http://schemas.microsoft.com/office/drawing/2014/main" id="{A96164C6-679B-1173-0036-BA9CF19B6B2F}"/>
              </a:ext>
            </a:extLst>
          </p:cNvPr>
          <p:cNvSpPr>
            <a:spLocks noChangeArrowheads="1"/>
          </p:cNvSpPr>
          <p:nvPr/>
        </p:nvSpPr>
        <p:spPr bwMode="auto">
          <a:xfrm rot="10800000" flipV="1">
            <a:off x="1464724" y="4720501"/>
            <a:ext cx="744548" cy="350520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dirty="0">
                <a:ln>
                  <a:noFill/>
                </a:ln>
                <a:effectLst/>
                <a:cs typeface="Arial" charset="0"/>
              </a:rPr>
              <a:t>Safety &amp;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700" dirty="0">
                <a:cs typeface="Arial" charset="0"/>
              </a:rPr>
              <a:t>Training</a:t>
            </a:r>
            <a:endParaRPr kumimoji="0" lang="en-US" sz="700" b="0" i="0" u="none" strike="noStrike" cap="none" normalizeH="0" baseline="0" dirty="0">
              <a:ln>
                <a:noFill/>
              </a:ln>
              <a:effectLst/>
              <a:cs typeface="Arial" charset="0"/>
            </a:endParaRPr>
          </a:p>
        </p:txBody>
      </p:sp>
      <p:cxnSp>
        <p:nvCxnSpPr>
          <p:cNvPr id="9" name="_s375846">
            <a:extLst>
              <a:ext uri="{FF2B5EF4-FFF2-40B4-BE49-F238E27FC236}">
                <a16:creationId xmlns:a16="http://schemas.microsoft.com/office/drawing/2014/main" id="{577B918E-BA77-BF10-C6C5-41A9F8AE304B}"/>
              </a:ext>
            </a:extLst>
          </p:cNvPr>
          <p:cNvCxnSpPr>
            <a:cxnSpLocks noChangeShapeType="1"/>
            <a:stCxn id="2" idx="1"/>
            <a:endCxn id="42" idx="2"/>
          </p:cNvCxnSpPr>
          <p:nvPr/>
        </p:nvCxnSpPr>
        <p:spPr bwMode="auto">
          <a:xfrm flipV="1">
            <a:off x="2214467" y="2309887"/>
            <a:ext cx="320581" cy="345793"/>
          </a:xfrm>
          <a:prstGeom prst="bentConnector2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cxnSp>
      <p:cxnSp>
        <p:nvCxnSpPr>
          <p:cNvPr id="13" name="_s375846">
            <a:extLst>
              <a:ext uri="{FF2B5EF4-FFF2-40B4-BE49-F238E27FC236}">
                <a16:creationId xmlns:a16="http://schemas.microsoft.com/office/drawing/2014/main" id="{51FFEF77-AAF9-4AA1-7D6E-4D9A7F99A1EC}"/>
              </a:ext>
            </a:extLst>
          </p:cNvPr>
          <p:cNvCxnSpPr>
            <a:cxnSpLocks noChangeShapeType="1"/>
            <a:stCxn id="3" idx="1"/>
            <a:endCxn id="42" idx="2"/>
          </p:cNvCxnSpPr>
          <p:nvPr/>
        </p:nvCxnSpPr>
        <p:spPr bwMode="auto">
          <a:xfrm flipV="1">
            <a:off x="2209272" y="2309887"/>
            <a:ext cx="325776" cy="925357"/>
          </a:xfrm>
          <a:prstGeom prst="bentConnector2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cxnSp>
      <p:cxnSp>
        <p:nvCxnSpPr>
          <p:cNvPr id="16" name="_s375846">
            <a:extLst>
              <a:ext uri="{FF2B5EF4-FFF2-40B4-BE49-F238E27FC236}">
                <a16:creationId xmlns:a16="http://schemas.microsoft.com/office/drawing/2014/main" id="{BAE74FD2-B073-EA1E-675F-F85191245BB5}"/>
              </a:ext>
            </a:extLst>
          </p:cNvPr>
          <p:cNvCxnSpPr>
            <a:cxnSpLocks noChangeShapeType="1"/>
            <a:stCxn id="5" idx="1"/>
            <a:endCxn id="42" idx="2"/>
          </p:cNvCxnSpPr>
          <p:nvPr/>
        </p:nvCxnSpPr>
        <p:spPr bwMode="auto">
          <a:xfrm flipV="1">
            <a:off x="2214467" y="2309887"/>
            <a:ext cx="320581" cy="1504921"/>
          </a:xfrm>
          <a:prstGeom prst="bentConnector2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cxnSp>
      <p:cxnSp>
        <p:nvCxnSpPr>
          <p:cNvPr id="19" name="_s375846">
            <a:extLst>
              <a:ext uri="{FF2B5EF4-FFF2-40B4-BE49-F238E27FC236}">
                <a16:creationId xmlns:a16="http://schemas.microsoft.com/office/drawing/2014/main" id="{F8344EE8-831C-7981-013B-22EE38B97525}"/>
              </a:ext>
            </a:extLst>
          </p:cNvPr>
          <p:cNvCxnSpPr>
            <a:cxnSpLocks noChangeShapeType="1"/>
            <a:stCxn id="7" idx="1"/>
            <a:endCxn id="42" idx="2"/>
          </p:cNvCxnSpPr>
          <p:nvPr/>
        </p:nvCxnSpPr>
        <p:spPr bwMode="auto">
          <a:xfrm flipV="1">
            <a:off x="2209272" y="2309887"/>
            <a:ext cx="325776" cy="2073366"/>
          </a:xfrm>
          <a:prstGeom prst="bentConnector2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cxnSp>
      <p:cxnSp>
        <p:nvCxnSpPr>
          <p:cNvPr id="22" name="_s375846">
            <a:extLst>
              <a:ext uri="{FF2B5EF4-FFF2-40B4-BE49-F238E27FC236}">
                <a16:creationId xmlns:a16="http://schemas.microsoft.com/office/drawing/2014/main" id="{DD6E3FFA-5081-9913-F696-43B352FBDE26}"/>
              </a:ext>
            </a:extLst>
          </p:cNvPr>
          <p:cNvCxnSpPr>
            <a:cxnSpLocks noChangeShapeType="1"/>
            <a:stCxn id="8" idx="1"/>
            <a:endCxn id="42" idx="2"/>
          </p:cNvCxnSpPr>
          <p:nvPr/>
        </p:nvCxnSpPr>
        <p:spPr bwMode="auto">
          <a:xfrm flipV="1">
            <a:off x="2209272" y="2309887"/>
            <a:ext cx="325776" cy="2585874"/>
          </a:xfrm>
          <a:prstGeom prst="bentConnector2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cxnSp>
      <p:cxnSp>
        <p:nvCxnSpPr>
          <p:cNvPr id="77" name="_s375846">
            <a:extLst>
              <a:ext uri="{FF2B5EF4-FFF2-40B4-BE49-F238E27FC236}">
                <a16:creationId xmlns:a16="http://schemas.microsoft.com/office/drawing/2014/main" id="{DCDBEAFD-8DF2-B102-A3E7-C5036F3E33AF}"/>
              </a:ext>
            </a:extLst>
          </p:cNvPr>
          <p:cNvCxnSpPr>
            <a:cxnSpLocks noChangeShapeType="1"/>
            <a:stCxn id="72" idx="1"/>
            <a:endCxn id="42" idx="2"/>
          </p:cNvCxnSpPr>
          <p:nvPr/>
        </p:nvCxnSpPr>
        <p:spPr bwMode="auto">
          <a:xfrm flipV="1">
            <a:off x="2209272" y="2309887"/>
            <a:ext cx="325776" cy="3146836"/>
          </a:xfrm>
          <a:prstGeom prst="bentConnector2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cxnSp>
    </p:spTree>
  </p:cSld>
  <p:clrMapOvr>
    <a:masterClrMapping/>
  </p:clrMapOvr>
</p:sld>
</file>

<file path=ppt/theme/theme1.xml><?xml version="1.0" encoding="utf-8"?>
<a:theme xmlns:a="http://schemas.openxmlformats.org/drawingml/2006/main" name="Corporate2.pot">
  <a:themeElements>
    <a:clrScheme name="Corporate2.pot 1">
      <a:dk1>
        <a:srgbClr val="000000"/>
      </a:dk1>
      <a:lt1>
        <a:srgbClr val="FFFFFF"/>
      </a:lt1>
      <a:dk2>
        <a:srgbClr val="FF7D19"/>
      </a:dk2>
      <a:lt2>
        <a:srgbClr val="D1D191"/>
      </a:lt2>
      <a:accent1>
        <a:srgbClr val="FF0000"/>
      </a:accent1>
      <a:accent2>
        <a:srgbClr val="009582"/>
      </a:accent2>
      <a:accent3>
        <a:srgbClr val="FFFFFF"/>
      </a:accent3>
      <a:accent4>
        <a:srgbClr val="000000"/>
      </a:accent4>
      <a:accent5>
        <a:srgbClr val="FFAAAA"/>
      </a:accent5>
      <a:accent6>
        <a:srgbClr val="008775"/>
      </a:accent6>
      <a:hlink>
        <a:srgbClr val="FFB20E"/>
      </a:hlink>
      <a:folHlink>
        <a:srgbClr val="0188B5"/>
      </a:folHlink>
    </a:clrScheme>
    <a:fontScheme name="Corporate2.po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107BF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0" rIns="91440" bIns="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107BF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0" rIns="91440" bIns="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Corporate2.pot 1">
        <a:dk1>
          <a:srgbClr val="000000"/>
        </a:dk1>
        <a:lt1>
          <a:srgbClr val="FFFFFF"/>
        </a:lt1>
        <a:dk2>
          <a:srgbClr val="FF7D19"/>
        </a:dk2>
        <a:lt2>
          <a:srgbClr val="D1D191"/>
        </a:lt2>
        <a:accent1>
          <a:srgbClr val="FF0000"/>
        </a:accent1>
        <a:accent2>
          <a:srgbClr val="009582"/>
        </a:accent2>
        <a:accent3>
          <a:srgbClr val="FFFFFF"/>
        </a:accent3>
        <a:accent4>
          <a:srgbClr val="000000"/>
        </a:accent4>
        <a:accent5>
          <a:srgbClr val="FFAAAA"/>
        </a:accent5>
        <a:accent6>
          <a:srgbClr val="008775"/>
        </a:accent6>
        <a:hlink>
          <a:srgbClr val="FFB20E"/>
        </a:hlink>
        <a:folHlink>
          <a:srgbClr val="0188B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7A0A3677438D24B928C2D9AE45F51FC" ma:contentTypeVersion="11" ma:contentTypeDescription="Create a new document." ma:contentTypeScope="" ma:versionID="eb9d9683806b7479c861ece43db583a1">
  <xsd:schema xmlns:xsd="http://www.w3.org/2001/XMLSchema" xmlns:xs="http://www.w3.org/2001/XMLSchema" xmlns:p="http://schemas.microsoft.com/office/2006/metadata/properties" xmlns:ns2="f83f6d80-b32b-4225-9fa8-d2a9096fb9d8" xmlns:ns3="b7db04fa-0a16-4728-af6f-a731b02a93f0" targetNamespace="http://schemas.microsoft.com/office/2006/metadata/properties" ma:root="true" ma:fieldsID="d3c6de1fe69e79031325cd6a1a8fc123" ns2:_="" ns3:_="">
    <xsd:import namespace="f83f6d80-b32b-4225-9fa8-d2a9096fb9d8"/>
    <xsd:import namespace="b7db04fa-0a16-4728-af6f-a731b02a93f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lcf76f155ced4ddcb4097134ff3c332f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83f6d80-b32b-4225-9fa8-d2a9096fb9d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c3f866c7-bd7e-4d6c-ab32-dc4e9a5015d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1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7db04fa-0a16-4728-af6f-a731b02a93f0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f83f6d80-b32b-4225-9fa8-d2a9096fb9d8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3929B15C-A741-4048-A9CC-671E15BDF16A}"/>
</file>

<file path=customXml/itemProps2.xml><?xml version="1.0" encoding="utf-8"?>
<ds:datastoreItem xmlns:ds="http://schemas.openxmlformats.org/officeDocument/2006/customXml" ds:itemID="{1BA214D8-70A4-4B81-B6E6-8BF7B55581DB}"/>
</file>

<file path=customXml/itemProps3.xml><?xml version="1.0" encoding="utf-8"?>
<ds:datastoreItem xmlns:ds="http://schemas.openxmlformats.org/officeDocument/2006/customXml" ds:itemID="{5C5D1F7E-EAB3-4E74-B569-5BEDDCC3CCD6}"/>
</file>

<file path=docProps/app.xml><?xml version="1.0" encoding="utf-8"?>
<Properties xmlns="http://schemas.openxmlformats.org/officeDocument/2006/extended-properties" xmlns:vt="http://schemas.openxmlformats.org/officeDocument/2006/docPropsVTypes">
  <Template>C:\TEMP\c.notes.data.00206827\Corporate2.pot</Template>
  <TotalTime>9444</TotalTime>
  <Words>58</Words>
  <Application>Microsoft Office PowerPoint</Application>
  <PresentationFormat>On-screen Show (4:3)</PresentationFormat>
  <Paragraphs>38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Times New Roman</vt:lpstr>
      <vt:lpstr>Wingdings</vt:lpstr>
      <vt:lpstr>Corporate2.pot</vt:lpstr>
      <vt:lpstr>CenterPoint Energy Service Company Organization Chart</vt:lpstr>
    </vt:vector>
  </TitlesOfParts>
  <Company>HII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Gate 3 As-Is Recommendations</dc:title>
  <dc:creator>ChangePro</dc:creator>
  <cp:lastModifiedBy>Storey, Leslie D</cp:lastModifiedBy>
  <cp:revision>407</cp:revision>
  <cp:lastPrinted>2016-09-21T19:39:19Z</cp:lastPrinted>
  <dcterms:created xsi:type="dcterms:W3CDTF">2002-07-29T22:13:13Z</dcterms:created>
  <dcterms:modified xsi:type="dcterms:W3CDTF">2024-01-22T21:01:19Z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e3ac3a1a-de19-428b-b395-6d250d7743fb_Enabled">
    <vt:lpwstr>true</vt:lpwstr>
  </property>
  <property fmtid="{D5CDD505-2E9C-101B-9397-08002B2CF9AE}" pid="3" name="MSIP_Label_e3ac3a1a-de19-428b-b395-6d250d7743fb_SetDate">
    <vt:lpwstr>2024-01-22T20:59:35Z</vt:lpwstr>
  </property>
  <property fmtid="{D5CDD505-2E9C-101B-9397-08002B2CF9AE}" pid="4" name="MSIP_Label_e3ac3a1a-de19-428b-b395-6d250d7743fb_Method">
    <vt:lpwstr>Standard</vt:lpwstr>
  </property>
  <property fmtid="{D5CDD505-2E9C-101B-9397-08002B2CF9AE}" pid="5" name="MSIP_Label_e3ac3a1a-de19-428b-b395-6d250d7743fb_Name">
    <vt:lpwstr>Internal Use Only</vt:lpwstr>
  </property>
  <property fmtid="{D5CDD505-2E9C-101B-9397-08002B2CF9AE}" pid="6" name="MSIP_Label_e3ac3a1a-de19-428b-b395-6d250d7743fb_SiteId">
    <vt:lpwstr>88cc5fd7-fd78-44b6-ad75-b6915088974f</vt:lpwstr>
  </property>
  <property fmtid="{D5CDD505-2E9C-101B-9397-08002B2CF9AE}" pid="7" name="MSIP_Label_e3ac3a1a-de19-428b-b395-6d250d7743fb_ActionId">
    <vt:lpwstr>762f3ff2-1987-43d1-892e-0e9e8dbd6c88</vt:lpwstr>
  </property>
  <property fmtid="{D5CDD505-2E9C-101B-9397-08002B2CF9AE}" pid="8" name="MSIP_Label_e3ac3a1a-de19-428b-b395-6d250d7743fb_ContentBits">
    <vt:lpwstr>0</vt:lpwstr>
  </property>
  <property fmtid="{D5CDD505-2E9C-101B-9397-08002B2CF9AE}" pid="9" name="ContentTypeId">
    <vt:lpwstr>0x010100F7A0A3677438D24B928C2D9AE45F51FC</vt:lpwstr>
  </property>
</Properties>
</file>