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1" r:id="rId2"/>
    <p:sldId id="322" r:id="rId3"/>
    <p:sldId id="323" r:id="rId4"/>
    <p:sldId id="324" r:id="rId5"/>
    <p:sldId id="325" r:id="rId6"/>
    <p:sldId id="326" r:id="rId7"/>
    <p:sldId id="327" r:id="rId8"/>
    <p:sldId id="32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54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6B175C-8FA1-4642-A810-3A448D5AEBC7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64B5C0-A9F7-4EA2-A116-87730431BE07}">
      <dgm:prSet phldrT="[Text]"/>
      <dgm:spPr/>
      <dgm:t>
        <a:bodyPr/>
        <a:lstStyle/>
        <a:p>
          <a:r>
            <a:rPr lang="en-US" dirty="0"/>
            <a:t>Working Group</a:t>
          </a:r>
        </a:p>
        <a:p>
          <a:r>
            <a:rPr lang="en-US" dirty="0"/>
            <a:t> </a:t>
          </a:r>
        </a:p>
      </dgm:t>
    </dgm:pt>
    <dgm:pt modelId="{97700C8D-DEEA-466A-B652-1E7968B14FF2}" type="parTrans" cxnId="{A848FD5B-C02A-4DD4-A698-FEB4D0D17E96}">
      <dgm:prSet/>
      <dgm:spPr/>
      <dgm:t>
        <a:bodyPr/>
        <a:lstStyle/>
        <a:p>
          <a:endParaRPr lang="en-US"/>
        </a:p>
      </dgm:t>
    </dgm:pt>
    <dgm:pt modelId="{C0C5D667-DBCD-42F0-9117-BFCD7E034112}" type="sibTrans" cxnId="{A848FD5B-C02A-4DD4-A698-FEB4D0D17E96}">
      <dgm:prSet/>
      <dgm:spPr/>
      <dgm:t>
        <a:bodyPr/>
        <a:lstStyle/>
        <a:p>
          <a:endParaRPr lang="en-US"/>
        </a:p>
      </dgm:t>
    </dgm:pt>
    <dgm:pt modelId="{7CA3B281-F093-4C49-A6B9-3E592A569DC1}">
      <dgm:prSet phldrT="[Text]" custT="1"/>
      <dgm:spPr/>
      <dgm:t>
        <a:bodyPr/>
        <a:lstStyle/>
        <a:p>
          <a:r>
            <a:rPr lang="en-US" sz="1600" dirty="0"/>
            <a:t>Financial Incentives</a:t>
          </a:r>
        </a:p>
        <a:p>
          <a:r>
            <a:rPr lang="en-US" sz="1600" dirty="0"/>
            <a:t> ERCOT market changes</a:t>
          </a:r>
          <a:endParaRPr lang="en-US" sz="1600" strike="sngStrike" dirty="0"/>
        </a:p>
      </dgm:t>
    </dgm:pt>
    <dgm:pt modelId="{9C3A7453-228B-4B0C-94C7-DE9A855DFEF5}" type="parTrans" cxnId="{E142979A-C872-43CF-8AB7-919E0A39C382}">
      <dgm:prSet/>
      <dgm:spPr/>
      <dgm:t>
        <a:bodyPr/>
        <a:lstStyle/>
        <a:p>
          <a:endParaRPr lang="en-US"/>
        </a:p>
      </dgm:t>
    </dgm:pt>
    <dgm:pt modelId="{547931BD-5155-483C-B150-EE43DC823EA6}" type="sibTrans" cxnId="{E142979A-C872-43CF-8AB7-919E0A39C382}">
      <dgm:prSet/>
      <dgm:spPr/>
      <dgm:t>
        <a:bodyPr/>
        <a:lstStyle/>
        <a:p>
          <a:endParaRPr lang="en-US"/>
        </a:p>
      </dgm:t>
    </dgm:pt>
    <dgm:pt modelId="{309D5011-CBF2-4C87-9DA7-00599AC59D6F}">
      <dgm:prSet phldrT="[Text]" custT="1"/>
      <dgm:spPr/>
      <dgm:t>
        <a:bodyPr/>
        <a:lstStyle/>
        <a:p>
          <a:r>
            <a:rPr lang="en-US" sz="1600" dirty="0"/>
            <a:t>Siting</a:t>
          </a:r>
        </a:p>
        <a:p>
          <a:r>
            <a:rPr lang="en-US" sz="1600" dirty="0"/>
            <a:t>Brownfields</a:t>
          </a:r>
        </a:p>
        <a:p>
          <a:r>
            <a:rPr lang="en-US" sz="1600" dirty="0"/>
            <a:t>Gas, Coal to Nuclear</a:t>
          </a:r>
        </a:p>
        <a:p>
          <a:r>
            <a:rPr lang="en-US" sz="1600" dirty="0"/>
            <a:t>Regulatory</a:t>
          </a:r>
        </a:p>
      </dgm:t>
    </dgm:pt>
    <dgm:pt modelId="{F65A3E0F-76F3-4BD0-8E22-8E89DD5FF0A7}" type="parTrans" cxnId="{50437336-6181-435D-9060-67B75849A05E}">
      <dgm:prSet/>
      <dgm:spPr/>
      <dgm:t>
        <a:bodyPr/>
        <a:lstStyle/>
        <a:p>
          <a:endParaRPr lang="en-US"/>
        </a:p>
      </dgm:t>
    </dgm:pt>
    <dgm:pt modelId="{23B3755B-D653-4112-88F4-8E5AB7434872}" type="sibTrans" cxnId="{50437336-6181-435D-9060-67B75849A05E}">
      <dgm:prSet/>
      <dgm:spPr/>
      <dgm:t>
        <a:bodyPr/>
        <a:lstStyle/>
        <a:p>
          <a:endParaRPr lang="en-US"/>
        </a:p>
      </dgm:t>
    </dgm:pt>
    <dgm:pt modelId="{4D9506C6-684D-4A44-AE43-36A3B4FC02D5}">
      <dgm:prSet phldrT="[Text]" custT="1"/>
      <dgm:spPr/>
      <dgm:t>
        <a:bodyPr/>
        <a:lstStyle/>
        <a:p>
          <a:r>
            <a:rPr lang="en-US" sz="1600" dirty="0"/>
            <a:t>Workforce</a:t>
          </a:r>
        </a:p>
      </dgm:t>
    </dgm:pt>
    <dgm:pt modelId="{1896BE6A-832B-42F1-9BDF-727D27A6654F}" type="parTrans" cxnId="{EFCBD52C-1A98-4BB9-8BA9-135CD459A841}">
      <dgm:prSet/>
      <dgm:spPr/>
      <dgm:t>
        <a:bodyPr/>
        <a:lstStyle/>
        <a:p>
          <a:endParaRPr lang="en-US"/>
        </a:p>
      </dgm:t>
    </dgm:pt>
    <dgm:pt modelId="{DDA942DD-9E92-4D38-A8D5-96BFED512183}" type="sibTrans" cxnId="{EFCBD52C-1A98-4BB9-8BA9-135CD459A841}">
      <dgm:prSet/>
      <dgm:spPr/>
      <dgm:t>
        <a:bodyPr/>
        <a:lstStyle/>
        <a:p>
          <a:endParaRPr lang="en-US"/>
        </a:p>
      </dgm:t>
    </dgm:pt>
    <dgm:pt modelId="{95C7F181-70C7-4974-8C5F-B75C277791DA}">
      <dgm:prSet phldrT="[Text]" custT="1"/>
      <dgm:spPr/>
      <dgm:t>
        <a:bodyPr/>
        <a:lstStyle/>
        <a:p>
          <a:r>
            <a:rPr lang="en-US" sz="1600" dirty="0"/>
            <a:t>Supply Chain</a:t>
          </a:r>
        </a:p>
      </dgm:t>
    </dgm:pt>
    <dgm:pt modelId="{DF0341E4-E14B-43DE-A016-5FE73596F11D}" type="parTrans" cxnId="{E64DFE59-90CF-4807-8F34-B18A07A5A49F}">
      <dgm:prSet/>
      <dgm:spPr/>
      <dgm:t>
        <a:bodyPr/>
        <a:lstStyle/>
        <a:p>
          <a:endParaRPr lang="en-US"/>
        </a:p>
      </dgm:t>
    </dgm:pt>
    <dgm:pt modelId="{02C2888E-6453-4ED9-A500-63424C4EF1D5}" type="sibTrans" cxnId="{E64DFE59-90CF-4807-8F34-B18A07A5A49F}">
      <dgm:prSet/>
      <dgm:spPr/>
      <dgm:t>
        <a:bodyPr/>
        <a:lstStyle/>
        <a:p>
          <a:endParaRPr lang="en-US"/>
        </a:p>
      </dgm:t>
    </dgm:pt>
    <dgm:pt modelId="{53E093CE-C55E-4460-A1B2-FA24250EEB07}">
      <dgm:prSet phldrT="[Text]" custT="1"/>
      <dgm:spPr/>
      <dgm:t>
        <a:bodyPr/>
        <a:lstStyle/>
        <a:p>
          <a:r>
            <a:rPr lang="en-US" sz="1600" dirty="0"/>
            <a:t>End Users</a:t>
          </a:r>
        </a:p>
        <a:p>
          <a:r>
            <a:rPr lang="en-US" sz="1600" dirty="0"/>
            <a:t>Eco Devo (CHIPS, Data Centers)</a:t>
          </a:r>
        </a:p>
      </dgm:t>
    </dgm:pt>
    <dgm:pt modelId="{FF06ABD5-10AA-4B57-A2F6-526F9C0AAF8B}" type="parTrans" cxnId="{B4126ACB-4E55-46D0-8970-62336FA847EE}">
      <dgm:prSet/>
      <dgm:spPr/>
      <dgm:t>
        <a:bodyPr/>
        <a:lstStyle/>
        <a:p>
          <a:endParaRPr lang="en-US"/>
        </a:p>
      </dgm:t>
    </dgm:pt>
    <dgm:pt modelId="{C6CCCFBE-6E29-42EA-920A-22BC2DA7023C}" type="sibTrans" cxnId="{B4126ACB-4E55-46D0-8970-62336FA847EE}">
      <dgm:prSet/>
      <dgm:spPr/>
      <dgm:t>
        <a:bodyPr/>
        <a:lstStyle/>
        <a:p>
          <a:endParaRPr lang="en-US"/>
        </a:p>
      </dgm:t>
    </dgm:pt>
    <dgm:pt modelId="{EAD8BF6D-B79B-4012-9BB1-942ADF3BD0B6}">
      <dgm:prSet phldrT="[Text]" custT="1"/>
      <dgm:spPr/>
      <dgm:t>
        <a:bodyPr/>
        <a:lstStyle/>
        <a:p>
          <a:r>
            <a:rPr lang="en-US" sz="1600" dirty="0"/>
            <a:t>Oil and Gas</a:t>
          </a:r>
        </a:p>
        <a:p>
          <a:r>
            <a:rPr lang="en-US" sz="1600" dirty="0"/>
            <a:t>Chemical and Industrial Uses </a:t>
          </a:r>
        </a:p>
      </dgm:t>
    </dgm:pt>
    <dgm:pt modelId="{7B13DE95-17EE-4DAF-82F0-1282B5ABCBBF}" type="parTrans" cxnId="{660193BF-431B-49DB-BDF2-3C990B7FE56F}">
      <dgm:prSet/>
      <dgm:spPr/>
      <dgm:t>
        <a:bodyPr/>
        <a:lstStyle/>
        <a:p>
          <a:endParaRPr lang="en-US"/>
        </a:p>
      </dgm:t>
    </dgm:pt>
    <dgm:pt modelId="{AAA92654-D1A5-44B0-A4E8-FBC5CA5A2809}" type="sibTrans" cxnId="{660193BF-431B-49DB-BDF2-3C990B7FE56F}">
      <dgm:prSet/>
      <dgm:spPr/>
      <dgm:t>
        <a:bodyPr/>
        <a:lstStyle/>
        <a:p>
          <a:endParaRPr lang="en-US"/>
        </a:p>
      </dgm:t>
    </dgm:pt>
    <dgm:pt modelId="{F9DA954A-4D9E-4D0A-B635-BF7FEAE2D388}">
      <dgm:prSet phldrT="[Text]" custT="1"/>
      <dgm:spPr/>
      <dgm:t>
        <a:bodyPr/>
        <a:lstStyle/>
        <a:p>
          <a:r>
            <a:rPr lang="en-US" sz="1600" dirty="0"/>
            <a:t>R&amp;D</a:t>
          </a:r>
        </a:p>
        <a:p>
          <a:r>
            <a:rPr lang="en-US" sz="1600" dirty="0"/>
            <a:t>Higher Ed</a:t>
          </a:r>
        </a:p>
        <a:p>
          <a:r>
            <a:rPr lang="en-US" sz="1600" dirty="0"/>
            <a:t>National labs</a:t>
          </a:r>
        </a:p>
      </dgm:t>
    </dgm:pt>
    <dgm:pt modelId="{A176F58C-DB00-41FC-91D4-50E1EC321E1C}" type="parTrans" cxnId="{21C9ADC0-E826-4A9F-B6DF-68761EE5B648}">
      <dgm:prSet/>
      <dgm:spPr/>
      <dgm:t>
        <a:bodyPr/>
        <a:lstStyle/>
        <a:p>
          <a:endParaRPr lang="en-US"/>
        </a:p>
      </dgm:t>
    </dgm:pt>
    <dgm:pt modelId="{DDEBA2BF-E409-4A53-AAE4-25D74929220F}" type="sibTrans" cxnId="{21C9ADC0-E826-4A9F-B6DF-68761EE5B648}">
      <dgm:prSet/>
      <dgm:spPr/>
      <dgm:t>
        <a:bodyPr/>
        <a:lstStyle/>
        <a:p>
          <a:endParaRPr lang="en-US"/>
        </a:p>
      </dgm:t>
    </dgm:pt>
    <dgm:pt modelId="{F5B86AC9-68BF-4D36-80F1-20B78AE23D4F}" type="pres">
      <dgm:prSet presAssocID="{726B175C-8FA1-4642-A810-3A448D5AEBC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45F4C9D-A9F0-4DE6-945A-F8D99370B4EE}" type="pres">
      <dgm:prSet presAssocID="{9864B5C0-A9F7-4EA2-A116-87730431BE07}" presName="vertOne" presStyleCnt="0"/>
      <dgm:spPr/>
    </dgm:pt>
    <dgm:pt modelId="{2610C211-4BBC-4932-8B8C-EBF8F66F3CDE}" type="pres">
      <dgm:prSet presAssocID="{9864B5C0-A9F7-4EA2-A116-87730431BE07}" presName="txOne" presStyleLbl="node0" presStyleIdx="0" presStyleCnt="1" custScaleX="100373" custScaleY="26893" custLinFactNeighborX="-75" custLinFactNeighborY="-2773">
        <dgm:presLayoutVars>
          <dgm:chPref val="3"/>
        </dgm:presLayoutVars>
      </dgm:prSet>
      <dgm:spPr/>
    </dgm:pt>
    <dgm:pt modelId="{5C5D5D88-B55E-4A64-A4A3-DE3FDE5025F3}" type="pres">
      <dgm:prSet presAssocID="{9864B5C0-A9F7-4EA2-A116-87730431BE07}" presName="parTransOne" presStyleCnt="0"/>
      <dgm:spPr/>
    </dgm:pt>
    <dgm:pt modelId="{2302CE46-CF7A-4933-A295-3D64DC8E5330}" type="pres">
      <dgm:prSet presAssocID="{9864B5C0-A9F7-4EA2-A116-87730431BE07}" presName="horzOne" presStyleCnt="0"/>
      <dgm:spPr/>
    </dgm:pt>
    <dgm:pt modelId="{F515DE82-B451-4260-A130-BB675CE50737}" type="pres">
      <dgm:prSet presAssocID="{7CA3B281-F093-4C49-A6B9-3E592A569DC1}" presName="vertTwo" presStyleCnt="0"/>
      <dgm:spPr/>
    </dgm:pt>
    <dgm:pt modelId="{164AAAAE-BE47-432C-8D2D-28C58716D6BA}" type="pres">
      <dgm:prSet presAssocID="{7CA3B281-F093-4C49-A6B9-3E592A569DC1}" presName="txTwo" presStyleLbl="node2" presStyleIdx="0" presStyleCnt="7">
        <dgm:presLayoutVars>
          <dgm:chPref val="3"/>
        </dgm:presLayoutVars>
      </dgm:prSet>
      <dgm:spPr/>
    </dgm:pt>
    <dgm:pt modelId="{9C05922D-F00D-45A3-9AA1-40FB88A1892F}" type="pres">
      <dgm:prSet presAssocID="{7CA3B281-F093-4C49-A6B9-3E592A569DC1}" presName="horzTwo" presStyleCnt="0"/>
      <dgm:spPr/>
    </dgm:pt>
    <dgm:pt modelId="{0EC13AB0-EBF4-4CDD-8D0A-242232C2B7FB}" type="pres">
      <dgm:prSet presAssocID="{547931BD-5155-483C-B150-EE43DC823EA6}" presName="sibSpaceTwo" presStyleCnt="0"/>
      <dgm:spPr/>
    </dgm:pt>
    <dgm:pt modelId="{270D92C7-EB43-4289-9B5D-ECE4D2808216}" type="pres">
      <dgm:prSet presAssocID="{309D5011-CBF2-4C87-9DA7-00599AC59D6F}" presName="vertTwo" presStyleCnt="0"/>
      <dgm:spPr/>
    </dgm:pt>
    <dgm:pt modelId="{3332D735-A959-45CB-84F6-9940F1F975DB}" type="pres">
      <dgm:prSet presAssocID="{309D5011-CBF2-4C87-9DA7-00599AC59D6F}" presName="txTwo" presStyleLbl="node2" presStyleIdx="1" presStyleCnt="7">
        <dgm:presLayoutVars>
          <dgm:chPref val="3"/>
        </dgm:presLayoutVars>
      </dgm:prSet>
      <dgm:spPr/>
    </dgm:pt>
    <dgm:pt modelId="{F5F1CD76-5E64-4D6B-9E7E-3362FFCEC17C}" type="pres">
      <dgm:prSet presAssocID="{309D5011-CBF2-4C87-9DA7-00599AC59D6F}" presName="horzTwo" presStyleCnt="0"/>
      <dgm:spPr/>
    </dgm:pt>
    <dgm:pt modelId="{2F44EA4A-E677-47CA-B1A1-8145F7058B0D}" type="pres">
      <dgm:prSet presAssocID="{23B3755B-D653-4112-88F4-8E5AB7434872}" presName="sibSpaceTwo" presStyleCnt="0"/>
      <dgm:spPr/>
    </dgm:pt>
    <dgm:pt modelId="{18B389CD-179E-4ABA-B545-1425B2B4A120}" type="pres">
      <dgm:prSet presAssocID="{4D9506C6-684D-4A44-AE43-36A3B4FC02D5}" presName="vertTwo" presStyleCnt="0"/>
      <dgm:spPr/>
    </dgm:pt>
    <dgm:pt modelId="{687B2BAE-63D3-4360-AE87-400DB98EBFA2}" type="pres">
      <dgm:prSet presAssocID="{4D9506C6-684D-4A44-AE43-36A3B4FC02D5}" presName="txTwo" presStyleLbl="node2" presStyleIdx="2" presStyleCnt="7">
        <dgm:presLayoutVars>
          <dgm:chPref val="3"/>
        </dgm:presLayoutVars>
      </dgm:prSet>
      <dgm:spPr/>
    </dgm:pt>
    <dgm:pt modelId="{093DE0FA-F109-4BA3-BF3A-21221B0AE48C}" type="pres">
      <dgm:prSet presAssocID="{4D9506C6-684D-4A44-AE43-36A3B4FC02D5}" presName="horzTwo" presStyleCnt="0"/>
      <dgm:spPr/>
    </dgm:pt>
    <dgm:pt modelId="{91171F44-A4A2-41F7-9252-D28247D0B164}" type="pres">
      <dgm:prSet presAssocID="{DDA942DD-9E92-4D38-A8D5-96BFED512183}" presName="sibSpaceTwo" presStyleCnt="0"/>
      <dgm:spPr/>
    </dgm:pt>
    <dgm:pt modelId="{62D4233F-3809-470C-A20D-0E481716B50D}" type="pres">
      <dgm:prSet presAssocID="{95C7F181-70C7-4974-8C5F-B75C277791DA}" presName="vertTwo" presStyleCnt="0"/>
      <dgm:spPr/>
    </dgm:pt>
    <dgm:pt modelId="{9EAF5D4C-0B80-48CB-9C23-EC26D8FFADA6}" type="pres">
      <dgm:prSet presAssocID="{95C7F181-70C7-4974-8C5F-B75C277791DA}" presName="txTwo" presStyleLbl="node2" presStyleIdx="3" presStyleCnt="7">
        <dgm:presLayoutVars>
          <dgm:chPref val="3"/>
        </dgm:presLayoutVars>
      </dgm:prSet>
      <dgm:spPr/>
    </dgm:pt>
    <dgm:pt modelId="{3B1A3775-1C10-43C8-AC82-5E75A8CCADD4}" type="pres">
      <dgm:prSet presAssocID="{95C7F181-70C7-4974-8C5F-B75C277791DA}" presName="horzTwo" presStyleCnt="0"/>
      <dgm:spPr/>
    </dgm:pt>
    <dgm:pt modelId="{7666CFD0-D0E6-4295-93AC-9154A76A8682}" type="pres">
      <dgm:prSet presAssocID="{02C2888E-6453-4ED9-A500-63424C4EF1D5}" presName="sibSpaceTwo" presStyleCnt="0"/>
      <dgm:spPr/>
    </dgm:pt>
    <dgm:pt modelId="{39E5233B-942A-434C-8CE7-6307565FB398}" type="pres">
      <dgm:prSet presAssocID="{53E093CE-C55E-4460-A1B2-FA24250EEB07}" presName="vertTwo" presStyleCnt="0"/>
      <dgm:spPr/>
    </dgm:pt>
    <dgm:pt modelId="{2FD59200-3331-43BF-A8CC-88FA8512B55E}" type="pres">
      <dgm:prSet presAssocID="{53E093CE-C55E-4460-A1B2-FA24250EEB07}" presName="txTwo" presStyleLbl="node2" presStyleIdx="4" presStyleCnt="7">
        <dgm:presLayoutVars>
          <dgm:chPref val="3"/>
        </dgm:presLayoutVars>
      </dgm:prSet>
      <dgm:spPr/>
    </dgm:pt>
    <dgm:pt modelId="{3642FF2D-CC95-49A2-9631-7C46C92F637A}" type="pres">
      <dgm:prSet presAssocID="{53E093CE-C55E-4460-A1B2-FA24250EEB07}" presName="horzTwo" presStyleCnt="0"/>
      <dgm:spPr/>
    </dgm:pt>
    <dgm:pt modelId="{FAE5767A-4E7F-47E9-9E40-6FBC739C3733}" type="pres">
      <dgm:prSet presAssocID="{C6CCCFBE-6E29-42EA-920A-22BC2DA7023C}" presName="sibSpaceTwo" presStyleCnt="0"/>
      <dgm:spPr/>
    </dgm:pt>
    <dgm:pt modelId="{CF7D8271-75AE-439D-AC39-435993D9BB09}" type="pres">
      <dgm:prSet presAssocID="{EAD8BF6D-B79B-4012-9BB1-942ADF3BD0B6}" presName="vertTwo" presStyleCnt="0"/>
      <dgm:spPr/>
    </dgm:pt>
    <dgm:pt modelId="{84431C57-232E-40DF-8756-87D3B787AFA7}" type="pres">
      <dgm:prSet presAssocID="{EAD8BF6D-B79B-4012-9BB1-942ADF3BD0B6}" presName="txTwo" presStyleLbl="node2" presStyleIdx="5" presStyleCnt="7">
        <dgm:presLayoutVars>
          <dgm:chPref val="3"/>
        </dgm:presLayoutVars>
      </dgm:prSet>
      <dgm:spPr/>
    </dgm:pt>
    <dgm:pt modelId="{1F2807F1-209F-4E37-8A05-EF96D109D3AD}" type="pres">
      <dgm:prSet presAssocID="{EAD8BF6D-B79B-4012-9BB1-942ADF3BD0B6}" presName="horzTwo" presStyleCnt="0"/>
      <dgm:spPr/>
    </dgm:pt>
    <dgm:pt modelId="{E4F10187-49DB-4F37-BD02-BAE4946A492C}" type="pres">
      <dgm:prSet presAssocID="{AAA92654-D1A5-44B0-A4E8-FBC5CA5A2809}" presName="sibSpaceTwo" presStyleCnt="0"/>
      <dgm:spPr/>
    </dgm:pt>
    <dgm:pt modelId="{01E1D4B2-6E2D-4F75-8263-F64DABCF9ADC}" type="pres">
      <dgm:prSet presAssocID="{F9DA954A-4D9E-4D0A-B635-BF7FEAE2D388}" presName="vertTwo" presStyleCnt="0"/>
      <dgm:spPr/>
    </dgm:pt>
    <dgm:pt modelId="{678EDCA1-A6FB-43B5-99C8-D886AD070DD0}" type="pres">
      <dgm:prSet presAssocID="{F9DA954A-4D9E-4D0A-B635-BF7FEAE2D388}" presName="txTwo" presStyleLbl="node2" presStyleIdx="6" presStyleCnt="7">
        <dgm:presLayoutVars>
          <dgm:chPref val="3"/>
        </dgm:presLayoutVars>
      </dgm:prSet>
      <dgm:spPr/>
    </dgm:pt>
    <dgm:pt modelId="{197D4E46-03E8-4D89-9F56-5511523A0179}" type="pres">
      <dgm:prSet presAssocID="{F9DA954A-4D9E-4D0A-B635-BF7FEAE2D388}" presName="horzTwo" presStyleCnt="0"/>
      <dgm:spPr/>
    </dgm:pt>
  </dgm:ptLst>
  <dgm:cxnLst>
    <dgm:cxn modelId="{8252452C-2E15-404A-8205-EF8D73927423}" type="presOf" srcId="{4D9506C6-684D-4A44-AE43-36A3B4FC02D5}" destId="{687B2BAE-63D3-4360-AE87-400DB98EBFA2}" srcOrd="0" destOrd="0" presId="urn:microsoft.com/office/officeart/2005/8/layout/hierarchy4"/>
    <dgm:cxn modelId="{EFCBD52C-1A98-4BB9-8BA9-135CD459A841}" srcId="{9864B5C0-A9F7-4EA2-A116-87730431BE07}" destId="{4D9506C6-684D-4A44-AE43-36A3B4FC02D5}" srcOrd="2" destOrd="0" parTransId="{1896BE6A-832B-42F1-9BDF-727D27A6654F}" sibTransId="{DDA942DD-9E92-4D38-A8D5-96BFED512183}"/>
    <dgm:cxn modelId="{50437336-6181-435D-9060-67B75849A05E}" srcId="{9864B5C0-A9F7-4EA2-A116-87730431BE07}" destId="{309D5011-CBF2-4C87-9DA7-00599AC59D6F}" srcOrd="1" destOrd="0" parTransId="{F65A3E0F-76F3-4BD0-8E22-8E89DD5FF0A7}" sibTransId="{23B3755B-D653-4112-88F4-8E5AB7434872}"/>
    <dgm:cxn modelId="{22635140-9F6C-4223-99F6-D09C341E3AC0}" type="presOf" srcId="{F9DA954A-4D9E-4D0A-B635-BF7FEAE2D388}" destId="{678EDCA1-A6FB-43B5-99C8-D886AD070DD0}" srcOrd="0" destOrd="0" presId="urn:microsoft.com/office/officeart/2005/8/layout/hierarchy4"/>
    <dgm:cxn modelId="{B069875B-33C5-428D-8B89-D922470A668D}" type="presOf" srcId="{95C7F181-70C7-4974-8C5F-B75C277791DA}" destId="{9EAF5D4C-0B80-48CB-9C23-EC26D8FFADA6}" srcOrd="0" destOrd="0" presId="urn:microsoft.com/office/officeart/2005/8/layout/hierarchy4"/>
    <dgm:cxn modelId="{A848FD5B-C02A-4DD4-A698-FEB4D0D17E96}" srcId="{726B175C-8FA1-4642-A810-3A448D5AEBC7}" destId="{9864B5C0-A9F7-4EA2-A116-87730431BE07}" srcOrd="0" destOrd="0" parTransId="{97700C8D-DEEA-466A-B652-1E7968B14FF2}" sibTransId="{C0C5D667-DBCD-42F0-9117-BFCD7E034112}"/>
    <dgm:cxn modelId="{76565251-D779-4120-9F10-9658BE4C3104}" type="presOf" srcId="{309D5011-CBF2-4C87-9DA7-00599AC59D6F}" destId="{3332D735-A959-45CB-84F6-9940F1F975DB}" srcOrd="0" destOrd="0" presId="urn:microsoft.com/office/officeart/2005/8/layout/hierarchy4"/>
    <dgm:cxn modelId="{E64DFE59-90CF-4807-8F34-B18A07A5A49F}" srcId="{9864B5C0-A9F7-4EA2-A116-87730431BE07}" destId="{95C7F181-70C7-4974-8C5F-B75C277791DA}" srcOrd="3" destOrd="0" parTransId="{DF0341E4-E14B-43DE-A016-5FE73596F11D}" sibTransId="{02C2888E-6453-4ED9-A500-63424C4EF1D5}"/>
    <dgm:cxn modelId="{43F33584-E1B4-4192-BA53-ECC7914E05B4}" type="presOf" srcId="{53E093CE-C55E-4460-A1B2-FA24250EEB07}" destId="{2FD59200-3331-43BF-A8CC-88FA8512B55E}" srcOrd="0" destOrd="0" presId="urn:microsoft.com/office/officeart/2005/8/layout/hierarchy4"/>
    <dgm:cxn modelId="{1114889A-D8A5-4069-BE57-35B17990AD15}" type="presOf" srcId="{7CA3B281-F093-4C49-A6B9-3E592A569DC1}" destId="{164AAAAE-BE47-432C-8D2D-28C58716D6BA}" srcOrd="0" destOrd="0" presId="urn:microsoft.com/office/officeart/2005/8/layout/hierarchy4"/>
    <dgm:cxn modelId="{E142979A-C872-43CF-8AB7-919E0A39C382}" srcId="{9864B5C0-A9F7-4EA2-A116-87730431BE07}" destId="{7CA3B281-F093-4C49-A6B9-3E592A569DC1}" srcOrd="0" destOrd="0" parTransId="{9C3A7453-228B-4B0C-94C7-DE9A855DFEF5}" sibTransId="{547931BD-5155-483C-B150-EE43DC823EA6}"/>
    <dgm:cxn modelId="{BF78CCAA-731F-45BA-85F4-6EFCF254F6FB}" type="presOf" srcId="{726B175C-8FA1-4642-A810-3A448D5AEBC7}" destId="{F5B86AC9-68BF-4D36-80F1-20B78AE23D4F}" srcOrd="0" destOrd="0" presId="urn:microsoft.com/office/officeart/2005/8/layout/hierarchy4"/>
    <dgm:cxn modelId="{BCEC16AE-E76D-45B0-B7C9-A2B57D52B380}" type="presOf" srcId="{9864B5C0-A9F7-4EA2-A116-87730431BE07}" destId="{2610C211-4BBC-4932-8B8C-EBF8F66F3CDE}" srcOrd="0" destOrd="0" presId="urn:microsoft.com/office/officeart/2005/8/layout/hierarchy4"/>
    <dgm:cxn modelId="{660193BF-431B-49DB-BDF2-3C990B7FE56F}" srcId="{9864B5C0-A9F7-4EA2-A116-87730431BE07}" destId="{EAD8BF6D-B79B-4012-9BB1-942ADF3BD0B6}" srcOrd="5" destOrd="0" parTransId="{7B13DE95-17EE-4DAF-82F0-1282B5ABCBBF}" sibTransId="{AAA92654-D1A5-44B0-A4E8-FBC5CA5A2809}"/>
    <dgm:cxn modelId="{21C9ADC0-E826-4A9F-B6DF-68761EE5B648}" srcId="{9864B5C0-A9F7-4EA2-A116-87730431BE07}" destId="{F9DA954A-4D9E-4D0A-B635-BF7FEAE2D388}" srcOrd="6" destOrd="0" parTransId="{A176F58C-DB00-41FC-91D4-50E1EC321E1C}" sibTransId="{DDEBA2BF-E409-4A53-AAE4-25D74929220F}"/>
    <dgm:cxn modelId="{B4126ACB-4E55-46D0-8970-62336FA847EE}" srcId="{9864B5C0-A9F7-4EA2-A116-87730431BE07}" destId="{53E093CE-C55E-4460-A1B2-FA24250EEB07}" srcOrd="4" destOrd="0" parTransId="{FF06ABD5-10AA-4B57-A2F6-526F9C0AAF8B}" sibTransId="{C6CCCFBE-6E29-42EA-920A-22BC2DA7023C}"/>
    <dgm:cxn modelId="{957D39FB-F1EC-455D-AF9A-08C9BFD4E3E6}" type="presOf" srcId="{EAD8BF6D-B79B-4012-9BB1-942ADF3BD0B6}" destId="{84431C57-232E-40DF-8756-87D3B787AFA7}" srcOrd="0" destOrd="0" presId="urn:microsoft.com/office/officeart/2005/8/layout/hierarchy4"/>
    <dgm:cxn modelId="{6B2AD9D2-3AFA-4408-9E4A-650113D03333}" type="presParOf" srcId="{F5B86AC9-68BF-4D36-80F1-20B78AE23D4F}" destId="{E45F4C9D-A9F0-4DE6-945A-F8D99370B4EE}" srcOrd="0" destOrd="0" presId="urn:microsoft.com/office/officeart/2005/8/layout/hierarchy4"/>
    <dgm:cxn modelId="{6231E623-DDFE-40BD-B830-4C9ED49A3502}" type="presParOf" srcId="{E45F4C9D-A9F0-4DE6-945A-F8D99370B4EE}" destId="{2610C211-4BBC-4932-8B8C-EBF8F66F3CDE}" srcOrd="0" destOrd="0" presId="urn:microsoft.com/office/officeart/2005/8/layout/hierarchy4"/>
    <dgm:cxn modelId="{68314CAD-2BD8-4594-96EA-086C94F73C12}" type="presParOf" srcId="{E45F4C9D-A9F0-4DE6-945A-F8D99370B4EE}" destId="{5C5D5D88-B55E-4A64-A4A3-DE3FDE5025F3}" srcOrd="1" destOrd="0" presId="urn:microsoft.com/office/officeart/2005/8/layout/hierarchy4"/>
    <dgm:cxn modelId="{B21A7E08-DB50-457A-8024-809BA50FB778}" type="presParOf" srcId="{E45F4C9D-A9F0-4DE6-945A-F8D99370B4EE}" destId="{2302CE46-CF7A-4933-A295-3D64DC8E5330}" srcOrd="2" destOrd="0" presId="urn:microsoft.com/office/officeart/2005/8/layout/hierarchy4"/>
    <dgm:cxn modelId="{BD202555-B0DA-4D3B-A472-57A2A26E2E1E}" type="presParOf" srcId="{2302CE46-CF7A-4933-A295-3D64DC8E5330}" destId="{F515DE82-B451-4260-A130-BB675CE50737}" srcOrd="0" destOrd="0" presId="urn:microsoft.com/office/officeart/2005/8/layout/hierarchy4"/>
    <dgm:cxn modelId="{FA60222E-593D-4861-B839-545A9F22972E}" type="presParOf" srcId="{F515DE82-B451-4260-A130-BB675CE50737}" destId="{164AAAAE-BE47-432C-8D2D-28C58716D6BA}" srcOrd="0" destOrd="0" presId="urn:microsoft.com/office/officeart/2005/8/layout/hierarchy4"/>
    <dgm:cxn modelId="{C5D25110-05FE-4C83-9F75-E19AFCE5F824}" type="presParOf" srcId="{F515DE82-B451-4260-A130-BB675CE50737}" destId="{9C05922D-F00D-45A3-9AA1-40FB88A1892F}" srcOrd="1" destOrd="0" presId="urn:microsoft.com/office/officeart/2005/8/layout/hierarchy4"/>
    <dgm:cxn modelId="{541A4BC8-C3FF-47F8-89E4-09B1925613D6}" type="presParOf" srcId="{2302CE46-CF7A-4933-A295-3D64DC8E5330}" destId="{0EC13AB0-EBF4-4CDD-8D0A-242232C2B7FB}" srcOrd="1" destOrd="0" presId="urn:microsoft.com/office/officeart/2005/8/layout/hierarchy4"/>
    <dgm:cxn modelId="{B8103CFD-C422-4C79-9C59-106A58CAD3E8}" type="presParOf" srcId="{2302CE46-CF7A-4933-A295-3D64DC8E5330}" destId="{270D92C7-EB43-4289-9B5D-ECE4D2808216}" srcOrd="2" destOrd="0" presId="urn:microsoft.com/office/officeart/2005/8/layout/hierarchy4"/>
    <dgm:cxn modelId="{5160B220-F5AF-4311-8DC4-ACA18AC2D931}" type="presParOf" srcId="{270D92C7-EB43-4289-9B5D-ECE4D2808216}" destId="{3332D735-A959-45CB-84F6-9940F1F975DB}" srcOrd="0" destOrd="0" presId="urn:microsoft.com/office/officeart/2005/8/layout/hierarchy4"/>
    <dgm:cxn modelId="{104B28FD-829E-4D8E-822C-F85CCEDE1FD9}" type="presParOf" srcId="{270D92C7-EB43-4289-9B5D-ECE4D2808216}" destId="{F5F1CD76-5E64-4D6B-9E7E-3362FFCEC17C}" srcOrd="1" destOrd="0" presId="urn:microsoft.com/office/officeart/2005/8/layout/hierarchy4"/>
    <dgm:cxn modelId="{4CE57327-4DF1-4660-A940-AD172410D000}" type="presParOf" srcId="{2302CE46-CF7A-4933-A295-3D64DC8E5330}" destId="{2F44EA4A-E677-47CA-B1A1-8145F7058B0D}" srcOrd="3" destOrd="0" presId="urn:microsoft.com/office/officeart/2005/8/layout/hierarchy4"/>
    <dgm:cxn modelId="{9A4ABDFF-88DC-4F40-B883-DA91AB6D5CAF}" type="presParOf" srcId="{2302CE46-CF7A-4933-A295-3D64DC8E5330}" destId="{18B389CD-179E-4ABA-B545-1425B2B4A120}" srcOrd="4" destOrd="0" presId="urn:microsoft.com/office/officeart/2005/8/layout/hierarchy4"/>
    <dgm:cxn modelId="{86FF4929-2F2B-4D36-8214-9B5F4A0748C8}" type="presParOf" srcId="{18B389CD-179E-4ABA-B545-1425B2B4A120}" destId="{687B2BAE-63D3-4360-AE87-400DB98EBFA2}" srcOrd="0" destOrd="0" presId="urn:microsoft.com/office/officeart/2005/8/layout/hierarchy4"/>
    <dgm:cxn modelId="{0F18AF8B-1AE6-4734-B2C8-C6B27D156FD5}" type="presParOf" srcId="{18B389CD-179E-4ABA-B545-1425B2B4A120}" destId="{093DE0FA-F109-4BA3-BF3A-21221B0AE48C}" srcOrd="1" destOrd="0" presId="urn:microsoft.com/office/officeart/2005/8/layout/hierarchy4"/>
    <dgm:cxn modelId="{F21E0B86-4E1B-4DD7-967B-2CE44E20BBBC}" type="presParOf" srcId="{2302CE46-CF7A-4933-A295-3D64DC8E5330}" destId="{91171F44-A4A2-41F7-9252-D28247D0B164}" srcOrd="5" destOrd="0" presId="urn:microsoft.com/office/officeart/2005/8/layout/hierarchy4"/>
    <dgm:cxn modelId="{4F715876-5E27-4126-BEEE-396FD45666EB}" type="presParOf" srcId="{2302CE46-CF7A-4933-A295-3D64DC8E5330}" destId="{62D4233F-3809-470C-A20D-0E481716B50D}" srcOrd="6" destOrd="0" presId="urn:microsoft.com/office/officeart/2005/8/layout/hierarchy4"/>
    <dgm:cxn modelId="{ABB4D3CD-896C-4F69-9860-9FD67E1F91D3}" type="presParOf" srcId="{62D4233F-3809-470C-A20D-0E481716B50D}" destId="{9EAF5D4C-0B80-48CB-9C23-EC26D8FFADA6}" srcOrd="0" destOrd="0" presId="urn:microsoft.com/office/officeart/2005/8/layout/hierarchy4"/>
    <dgm:cxn modelId="{B85AB5FE-1DD1-4453-B055-05AF17BFA8FA}" type="presParOf" srcId="{62D4233F-3809-470C-A20D-0E481716B50D}" destId="{3B1A3775-1C10-43C8-AC82-5E75A8CCADD4}" srcOrd="1" destOrd="0" presId="urn:microsoft.com/office/officeart/2005/8/layout/hierarchy4"/>
    <dgm:cxn modelId="{9C3556F7-B309-4206-9BDD-8B416BB3E938}" type="presParOf" srcId="{2302CE46-CF7A-4933-A295-3D64DC8E5330}" destId="{7666CFD0-D0E6-4295-93AC-9154A76A8682}" srcOrd="7" destOrd="0" presId="urn:microsoft.com/office/officeart/2005/8/layout/hierarchy4"/>
    <dgm:cxn modelId="{BDECDC22-4F2D-4340-B2A8-0CBC6F0CBD20}" type="presParOf" srcId="{2302CE46-CF7A-4933-A295-3D64DC8E5330}" destId="{39E5233B-942A-434C-8CE7-6307565FB398}" srcOrd="8" destOrd="0" presId="urn:microsoft.com/office/officeart/2005/8/layout/hierarchy4"/>
    <dgm:cxn modelId="{5648FE6F-B778-4C10-9245-4980EACB8057}" type="presParOf" srcId="{39E5233B-942A-434C-8CE7-6307565FB398}" destId="{2FD59200-3331-43BF-A8CC-88FA8512B55E}" srcOrd="0" destOrd="0" presId="urn:microsoft.com/office/officeart/2005/8/layout/hierarchy4"/>
    <dgm:cxn modelId="{AF2DE634-087F-4350-84EA-A03B25EB07B0}" type="presParOf" srcId="{39E5233B-942A-434C-8CE7-6307565FB398}" destId="{3642FF2D-CC95-49A2-9631-7C46C92F637A}" srcOrd="1" destOrd="0" presId="urn:microsoft.com/office/officeart/2005/8/layout/hierarchy4"/>
    <dgm:cxn modelId="{A4F2BBB4-B717-4313-9F9C-36B017693CB8}" type="presParOf" srcId="{2302CE46-CF7A-4933-A295-3D64DC8E5330}" destId="{FAE5767A-4E7F-47E9-9E40-6FBC739C3733}" srcOrd="9" destOrd="0" presId="urn:microsoft.com/office/officeart/2005/8/layout/hierarchy4"/>
    <dgm:cxn modelId="{0DF3DBC5-7EF4-4909-A06D-33411B3A28A3}" type="presParOf" srcId="{2302CE46-CF7A-4933-A295-3D64DC8E5330}" destId="{CF7D8271-75AE-439D-AC39-435993D9BB09}" srcOrd="10" destOrd="0" presId="urn:microsoft.com/office/officeart/2005/8/layout/hierarchy4"/>
    <dgm:cxn modelId="{FEB2DBF1-2BD4-4A52-BEE6-3B95A58D57F1}" type="presParOf" srcId="{CF7D8271-75AE-439D-AC39-435993D9BB09}" destId="{84431C57-232E-40DF-8756-87D3B787AFA7}" srcOrd="0" destOrd="0" presId="urn:microsoft.com/office/officeart/2005/8/layout/hierarchy4"/>
    <dgm:cxn modelId="{B4D60D7F-ABE8-4495-B8DC-5E08F5F25755}" type="presParOf" srcId="{CF7D8271-75AE-439D-AC39-435993D9BB09}" destId="{1F2807F1-209F-4E37-8A05-EF96D109D3AD}" srcOrd="1" destOrd="0" presId="urn:microsoft.com/office/officeart/2005/8/layout/hierarchy4"/>
    <dgm:cxn modelId="{E93823F4-C417-4B8E-B1F3-32A3B96DF4F1}" type="presParOf" srcId="{2302CE46-CF7A-4933-A295-3D64DC8E5330}" destId="{E4F10187-49DB-4F37-BD02-BAE4946A492C}" srcOrd="11" destOrd="0" presId="urn:microsoft.com/office/officeart/2005/8/layout/hierarchy4"/>
    <dgm:cxn modelId="{499157F1-826A-420C-B77B-3198E0E463B4}" type="presParOf" srcId="{2302CE46-CF7A-4933-A295-3D64DC8E5330}" destId="{01E1D4B2-6E2D-4F75-8263-F64DABCF9ADC}" srcOrd="12" destOrd="0" presId="urn:microsoft.com/office/officeart/2005/8/layout/hierarchy4"/>
    <dgm:cxn modelId="{3B2A1716-6032-4696-A658-99C70F926286}" type="presParOf" srcId="{01E1D4B2-6E2D-4F75-8263-F64DABCF9ADC}" destId="{678EDCA1-A6FB-43B5-99C8-D886AD070DD0}" srcOrd="0" destOrd="0" presId="urn:microsoft.com/office/officeart/2005/8/layout/hierarchy4"/>
    <dgm:cxn modelId="{20388C1E-1C85-4DAB-9032-EAB3877F5AA0}" type="presParOf" srcId="{01E1D4B2-6E2D-4F75-8263-F64DABCF9ADC}" destId="{197D4E46-03E8-4D89-9F56-5511523A017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0C211-4BBC-4932-8B8C-EBF8F66F3CDE}">
      <dsp:nvSpPr>
        <dsp:cNvPr id="0" name=""/>
        <dsp:cNvSpPr/>
      </dsp:nvSpPr>
      <dsp:spPr>
        <a:xfrm>
          <a:off x="20" y="0"/>
          <a:ext cx="9484220" cy="10676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Working Group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 </a:t>
          </a:r>
        </a:p>
      </dsp:txBody>
      <dsp:txXfrm>
        <a:off x="31292" y="31272"/>
        <a:ext cx="9421676" cy="1005152"/>
      </dsp:txXfrm>
    </dsp:sp>
    <dsp:sp modelId="{164AAAAE-BE47-432C-8D2D-28C58716D6BA}">
      <dsp:nvSpPr>
        <dsp:cNvPr id="0" name=""/>
        <dsp:cNvSpPr/>
      </dsp:nvSpPr>
      <dsp:spPr>
        <a:xfrm>
          <a:off x="24729" y="1457215"/>
          <a:ext cx="1259191" cy="3970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Financial Incentives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 ERCOT market changes</a:t>
          </a:r>
          <a:endParaRPr lang="en-US" sz="1600" strike="sngStrike" kern="1200" dirty="0"/>
        </a:p>
      </dsp:txBody>
      <dsp:txXfrm>
        <a:off x="61609" y="1494095"/>
        <a:ext cx="1185431" cy="3896404"/>
      </dsp:txXfrm>
    </dsp:sp>
    <dsp:sp modelId="{3332D735-A959-45CB-84F6-9940F1F975DB}">
      <dsp:nvSpPr>
        <dsp:cNvPr id="0" name=""/>
        <dsp:cNvSpPr/>
      </dsp:nvSpPr>
      <dsp:spPr>
        <a:xfrm>
          <a:off x="1389693" y="1457215"/>
          <a:ext cx="1259191" cy="3970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Siting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Brownfields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Gas, Coal to Nuclear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Regulatory</a:t>
          </a:r>
        </a:p>
      </dsp:txBody>
      <dsp:txXfrm>
        <a:off x="1426573" y="1494095"/>
        <a:ext cx="1185431" cy="3896404"/>
      </dsp:txXfrm>
    </dsp:sp>
    <dsp:sp modelId="{687B2BAE-63D3-4360-AE87-400DB98EBFA2}">
      <dsp:nvSpPr>
        <dsp:cNvPr id="0" name=""/>
        <dsp:cNvSpPr/>
      </dsp:nvSpPr>
      <dsp:spPr>
        <a:xfrm>
          <a:off x="2754657" y="1457215"/>
          <a:ext cx="1259191" cy="3970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Workforce</a:t>
          </a:r>
        </a:p>
      </dsp:txBody>
      <dsp:txXfrm>
        <a:off x="2791537" y="1494095"/>
        <a:ext cx="1185431" cy="3896404"/>
      </dsp:txXfrm>
    </dsp:sp>
    <dsp:sp modelId="{9EAF5D4C-0B80-48CB-9C23-EC26D8FFADA6}">
      <dsp:nvSpPr>
        <dsp:cNvPr id="0" name=""/>
        <dsp:cNvSpPr/>
      </dsp:nvSpPr>
      <dsp:spPr>
        <a:xfrm>
          <a:off x="4119621" y="1457215"/>
          <a:ext cx="1259191" cy="3970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Supply Chain</a:t>
          </a:r>
        </a:p>
      </dsp:txBody>
      <dsp:txXfrm>
        <a:off x="4156501" y="1494095"/>
        <a:ext cx="1185431" cy="3896404"/>
      </dsp:txXfrm>
    </dsp:sp>
    <dsp:sp modelId="{2FD59200-3331-43BF-A8CC-88FA8512B55E}">
      <dsp:nvSpPr>
        <dsp:cNvPr id="0" name=""/>
        <dsp:cNvSpPr/>
      </dsp:nvSpPr>
      <dsp:spPr>
        <a:xfrm>
          <a:off x="5484585" y="1457215"/>
          <a:ext cx="1259191" cy="3970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End Users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Eco Devo (CHIPS, Data Centers)</a:t>
          </a:r>
        </a:p>
      </dsp:txBody>
      <dsp:txXfrm>
        <a:off x="5521465" y="1494095"/>
        <a:ext cx="1185431" cy="3896404"/>
      </dsp:txXfrm>
    </dsp:sp>
    <dsp:sp modelId="{84431C57-232E-40DF-8756-87D3B787AFA7}">
      <dsp:nvSpPr>
        <dsp:cNvPr id="0" name=""/>
        <dsp:cNvSpPr/>
      </dsp:nvSpPr>
      <dsp:spPr>
        <a:xfrm>
          <a:off x="6849548" y="1457215"/>
          <a:ext cx="1259191" cy="3970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Oil and Gas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Chemical and Industrial Uses </a:t>
          </a:r>
        </a:p>
      </dsp:txBody>
      <dsp:txXfrm>
        <a:off x="6886428" y="1494095"/>
        <a:ext cx="1185431" cy="3896404"/>
      </dsp:txXfrm>
    </dsp:sp>
    <dsp:sp modelId="{678EDCA1-A6FB-43B5-99C8-D886AD070DD0}">
      <dsp:nvSpPr>
        <dsp:cNvPr id="0" name=""/>
        <dsp:cNvSpPr/>
      </dsp:nvSpPr>
      <dsp:spPr>
        <a:xfrm>
          <a:off x="8214512" y="1457215"/>
          <a:ext cx="1259191" cy="3970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R&amp;D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Higher Ed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National labs</a:t>
          </a:r>
        </a:p>
      </dsp:txBody>
      <dsp:txXfrm>
        <a:off x="8251392" y="1494095"/>
        <a:ext cx="1185431" cy="3896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BE83D-7D48-AC98-00F8-B717040FD4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B1BF05-C5F4-7B09-AC55-67E8D9DCB4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1EF2A0-A336-E42B-615C-910F9FA94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729F4-2609-4DF3-A1C1-03C3518E246F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7682EE-D67E-A239-80E2-1B139466E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9FBD1-8E2F-2466-64AF-0E1051441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134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C5EE7-4919-DE99-04C5-EA00C9E35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DE91E1-AF32-70A8-660B-0B8EEE8A72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E309C-2A5F-5731-1359-BE7A3EBF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F92D3-F838-4DD8-9FD4-2E3AECDBD270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E7EB3-0A83-DDF1-0D92-06A29EFB9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BAA86-D98E-125F-6361-70CFF4923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457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B75BCC-2F28-E5C1-E2AF-B0C15B6762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4E6EA2-72B8-38E4-968D-B1A5AF68F0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0F673-300C-6464-4C67-BAA40A296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09A9-F63E-41BD-B3BF-098BD2CF9B0E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FE6A6-1986-80ED-5523-A30C81B14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66460-2F6A-5555-C2C7-77C075E58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64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E3148-9644-28DC-FDD6-D3FE5FF78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4E3C7-C858-2BF1-E9DD-68F46FF6B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F1B6C8-EB19-DD45-AFEF-510827273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23C5F-1CB5-47E3-95E2-12BE35723645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46535-164D-0C91-E224-A3A66D1E4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4E352C-B7E8-B190-D765-66B18DE5E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27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F9D9E-B78A-1C04-D4FC-77BBEBF3B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D70518-E3CC-70ED-DF40-69053B646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8A757-AE03-DB1E-1EBE-3D0C10A1B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0525B-96D8-45BE-ACCE-90C64D7A651D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81C2A-FDC0-F6FC-A7FC-45CF6BEF3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FFA1-B791-0DEC-DA0E-034972BB7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802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80B3B-67C2-A70F-1B84-FBD4E7A31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5049C-C280-4CFF-A96B-87FAB82B7A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860BFD-8E60-F126-AEFD-7ADFCE6741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E1E4FD-3173-E6EF-F50A-D1468BCC1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A61C-0B33-4FA5-939C-6A7CE96476F5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30E1F5-6071-DCD4-23A0-6E77C6559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846569-6A68-8CBE-EA7F-32D96B7E1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499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A1462-F12D-6BB7-4094-32D57D427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B0B0D2-F350-F0D0-62C9-313D3B9DB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4E73D-1C59-0C20-6FC3-DB987AD643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A2E528-CFF8-E3BA-19CD-9947001853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B42E6B-7934-32E3-87E2-20E5434868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3DE0C8-8123-5EBF-ED61-55819618F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9CD01-5994-4EC0-9992-129C0F89C2EF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109FD6-CE8D-6ED0-6234-BBEE8C9C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A04472-4C7A-ED0B-6D48-8FD18427F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901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E2FE9-51FB-A8EE-7E35-FF3678FCF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39EC8C-9B91-B65D-E1F2-ADE433D98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395D2-B924-4FE8-8F0C-6912585A8BF5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BB369-ED29-D28E-456A-EAE18F91D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1D3C7D-8D78-3A02-DAE0-016273B0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397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09F6A8-6FBD-1F5D-819B-77A253BB9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93730-F58E-4DAD-AB3A-0436A1938E30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093D55-CA38-F723-BA09-9B7C941BE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500FF-7AFE-9066-FF77-38A8A35F6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765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E5E64-56D6-36E3-EC68-5F48B8500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0CB0E-550E-8206-E9F7-423A00521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FDFE54-D62A-6C1E-6FBA-E9D303762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E08839-B387-1A99-533D-AB47B0DA6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1C2C-26E3-46F3-9ACA-C57E94C4AC09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5B984F-F38C-41CC-4804-3E9D5E587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38E742-52C3-F638-0D6B-31DF9AD7E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821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09AD4-4051-BD25-2931-7E2C88638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129792-2877-989A-E663-D2A31E3DB2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63618B-6010-7C28-37A7-BC39E59DB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EB1B3C-4810-495F-DB69-F447C073D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4A8D1-F877-470D-B6D6-A02103763126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1783C0-34F3-1EAB-B0BB-0EE04A0C1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3B2836-4256-664C-DF73-30F4FACC6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417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16707C-073A-F6D1-035D-A35DBFB11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271B12-0113-ED10-8F76-4C89D8022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36EE7-EAAE-1059-CB86-16DD6BFB9F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3B3E9-2E51-4848-926C-84DFB7B10009}" type="datetime1">
              <a:rPr lang="en-US" smtClean="0"/>
              <a:t>9/25/2023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885B2-6DF5-2460-FCFE-798F358FB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DC18F-3A4C-8589-15B6-4AEDF3D28F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32401-85BF-4DB7-8F2B-C4B7503F17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772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4FE50F-8572-72ED-0BFA-7F131748E0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6143" y="4573253"/>
            <a:ext cx="5329561" cy="1655762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Jimmy Glotfelty</a:t>
            </a:r>
          </a:p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Commissioner</a:t>
            </a:r>
          </a:p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Public Utility Commission of Texas</a:t>
            </a:r>
          </a:p>
          <a:p>
            <a:pPr algn="l"/>
            <a:endParaRPr lang="en-US" dirty="0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A0DE67A5-7395-460F-D9D5-74805FCE6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221" y="1392072"/>
            <a:ext cx="3931696" cy="407385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0CE92AB-5AE3-EF3F-C9BF-D21C8ABF40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D860EC-7103-5ED7-03B9-59F5F6ABAF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3ABC5F-CFB2-25B6-0323-059AC497B5F5}"/>
              </a:ext>
            </a:extLst>
          </p:cNvPr>
          <p:cNvSpPr txBox="1"/>
          <p:nvPr/>
        </p:nvSpPr>
        <p:spPr>
          <a:xfrm>
            <a:off x="1586143" y="669335"/>
            <a:ext cx="53295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Texas Advanced Nuclear Reactor Working Group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PUC Project #55421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Organizational Discussion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C8DD5E-980A-1CE4-CB3C-B279831640F7}"/>
              </a:ext>
            </a:extLst>
          </p:cNvPr>
          <p:cNvSpPr txBox="1"/>
          <p:nvPr/>
        </p:nvSpPr>
        <p:spPr>
          <a:xfrm>
            <a:off x="3896139" y="3230217"/>
            <a:ext cx="24549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365112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6B84D-4312-C93D-C0F7-C64A1B167B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E182E-D292-AB95-83D0-04BD8569D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Utility Commission of Texas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14DF815-6DA5-9B7F-3A0A-831C7326E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9761" y="299569"/>
            <a:ext cx="940085" cy="9740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5720A26-8C42-3C78-81F9-131A033E7301}"/>
              </a:ext>
            </a:extLst>
          </p:cNvPr>
          <p:cNvSpPr/>
          <p:nvPr/>
        </p:nvSpPr>
        <p:spPr>
          <a:xfrm>
            <a:off x="0" y="-136525"/>
            <a:ext cx="12192000" cy="68580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9BA1FF-8A38-E2BE-8669-5FE623885281}"/>
              </a:ext>
            </a:extLst>
          </p:cNvPr>
          <p:cNvSpPr txBox="1"/>
          <p:nvPr/>
        </p:nvSpPr>
        <p:spPr>
          <a:xfrm>
            <a:off x="831850" y="299569"/>
            <a:ext cx="91903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Working Group Members - Sectors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1985FB-7FCB-E58F-D4CC-15BFCFDA0F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144659"/>
              </p:ext>
            </p:extLst>
          </p:nvPr>
        </p:nvGraphicFramePr>
        <p:xfrm>
          <a:off x="1242942" y="1625966"/>
          <a:ext cx="8530812" cy="3933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5406">
                  <a:extLst>
                    <a:ext uri="{9D8B030D-6E8A-4147-A177-3AD203B41FA5}">
                      <a16:colId xmlns:a16="http://schemas.microsoft.com/office/drawing/2014/main" val="463954612"/>
                    </a:ext>
                  </a:extLst>
                </a:gridCol>
                <a:gridCol w="4265406">
                  <a:extLst>
                    <a:ext uri="{9D8B030D-6E8A-4147-A177-3AD203B41FA5}">
                      <a16:colId xmlns:a16="http://schemas.microsoft.com/office/drawing/2014/main" val="1378809088"/>
                    </a:ext>
                  </a:extLst>
                </a:gridCol>
              </a:tblGrid>
              <a:tr h="491692">
                <a:tc>
                  <a:txBody>
                    <a:bodyPr/>
                    <a:lstStyle/>
                    <a:p>
                      <a:r>
                        <a:rPr lang="en-US" dirty="0"/>
                        <a:t>Sector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547019"/>
                  </a:ext>
                </a:extLst>
              </a:tr>
              <a:tr h="491692">
                <a:tc>
                  <a:txBody>
                    <a:bodyPr/>
                    <a:lstStyle/>
                    <a:p>
                      <a:r>
                        <a:rPr lang="en-US" dirty="0"/>
                        <a:t>Industrial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State Government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197771"/>
                  </a:ext>
                </a:extLst>
              </a:tr>
              <a:tr h="491692">
                <a:tc>
                  <a:txBody>
                    <a:bodyPr/>
                    <a:lstStyle/>
                    <a:p>
                      <a:r>
                        <a:rPr lang="en-US" dirty="0"/>
                        <a:t>Electric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Local Government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859526"/>
                  </a:ext>
                </a:extLst>
              </a:tr>
              <a:tr h="491692">
                <a:tc>
                  <a:txBody>
                    <a:bodyPr/>
                    <a:lstStyle/>
                    <a:p>
                      <a:r>
                        <a:rPr lang="en-US" dirty="0"/>
                        <a:t>Higher Education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Supply Chain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306771"/>
                  </a:ext>
                </a:extLst>
              </a:tr>
              <a:tr h="491692">
                <a:tc>
                  <a:txBody>
                    <a:bodyPr/>
                    <a:lstStyle/>
                    <a:p>
                      <a:r>
                        <a:rPr lang="en-US" dirty="0"/>
                        <a:t>Nuclear 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End Users – Chips – Data Centers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7320709"/>
                  </a:ext>
                </a:extLst>
              </a:tr>
              <a:tr h="491692">
                <a:tc>
                  <a:txBody>
                    <a:bodyPr/>
                    <a:lstStyle/>
                    <a:p>
                      <a:r>
                        <a:rPr lang="en-US" dirty="0"/>
                        <a:t>Construction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/>
                        <a:t>Financial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751462"/>
                  </a:ext>
                </a:extLst>
              </a:tr>
              <a:tr h="491692">
                <a:tc>
                  <a:txBody>
                    <a:bodyPr/>
                    <a:lstStyle/>
                    <a:p>
                      <a:r>
                        <a:rPr lang="en-US" dirty="0"/>
                        <a:t>Nuclear 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Economic Development / Workforce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320075"/>
                  </a:ext>
                </a:extLst>
              </a:tr>
              <a:tr h="491692">
                <a:tc>
                  <a:txBody>
                    <a:bodyPr/>
                    <a:lstStyle/>
                    <a:p>
                      <a:r>
                        <a:rPr lang="en-US" dirty="0"/>
                        <a:t>SMR Companies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Oil / Gas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477946"/>
                  </a:ext>
                </a:extLst>
              </a:tr>
            </a:tbl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CA3790D2-E598-E5CE-F0F6-F4842F48A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6181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54194-FC9A-3FA2-095A-0D985B35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257" y="287185"/>
            <a:ext cx="10515600" cy="71926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WG Structure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E182E-D292-AB95-83D0-04BD8569D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Utility Commission of Texas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14DF815-6DA5-9B7F-3A0A-831C7326E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815" y="423710"/>
            <a:ext cx="940085" cy="9740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5720A26-8C42-3C78-81F9-131A033E73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C56DEF1-A15F-057E-F62E-ACF01A7D6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7257" y="1142979"/>
            <a:ext cx="10515600" cy="5076846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7773050-FA4B-F6A8-D4AD-FDA773BAA3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4560085"/>
              </p:ext>
            </p:extLst>
          </p:nvPr>
        </p:nvGraphicFramePr>
        <p:xfrm>
          <a:off x="787257" y="1142979"/>
          <a:ext cx="9498434" cy="5427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678FE20-4A29-2AD1-1674-F9061B9E9D7A}"/>
              </a:ext>
            </a:extLst>
          </p:cNvPr>
          <p:cNvSpPr txBox="1"/>
          <p:nvPr/>
        </p:nvSpPr>
        <p:spPr>
          <a:xfrm>
            <a:off x="1143000" y="5754757"/>
            <a:ext cx="86669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Community Involvement/ Safety /Security</a:t>
            </a:r>
          </a:p>
        </p:txBody>
      </p:sp>
    </p:spTree>
    <p:extLst>
      <p:ext uri="{BB962C8B-B14F-4D97-AF65-F5344CB8AC3E}">
        <p14:creationId xmlns:p14="http://schemas.microsoft.com/office/powerpoint/2010/main" val="2499941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54194-FC9A-3FA2-095A-0D985B35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0748"/>
            <a:ext cx="10515600" cy="2852737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6B84D-4312-C93D-C0F7-C64A1B167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864006"/>
            <a:ext cx="10515600" cy="1500187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E182E-D292-AB95-83D0-04BD8569D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Utility Commission of Texas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14DF815-6DA5-9B7F-3A0A-831C7326E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25" y="323189"/>
            <a:ext cx="940085" cy="9740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5720A26-8C42-3C78-81F9-131A033E7301}"/>
              </a:ext>
            </a:extLst>
          </p:cNvPr>
          <p:cNvSpPr/>
          <p:nvPr/>
        </p:nvSpPr>
        <p:spPr>
          <a:xfrm>
            <a:off x="0" y="-136525"/>
            <a:ext cx="12192000" cy="68580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9BA1FF-8A38-E2BE-8669-5FE623885281}"/>
              </a:ext>
            </a:extLst>
          </p:cNvPr>
          <p:cNvSpPr txBox="1"/>
          <p:nvPr/>
        </p:nvSpPr>
        <p:spPr>
          <a:xfrm>
            <a:off x="838200" y="426039"/>
            <a:ext cx="7947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Preliminary Working Group Timeline</a:t>
            </a:r>
          </a:p>
        </p:txBody>
      </p:sp>
      <p:graphicFrame>
        <p:nvGraphicFramePr>
          <p:cNvPr id="5" name="Table 9">
            <a:extLst>
              <a:ext uri="{FF2B5EF4-FFF2-40B4-BE49-F238E27FC236}">
                <a16:creationId xmlns:a16="http://schemas.microsoft.com/office/drawing/2014/main" id="{C8B3D3F3-1D57-3175-F975-697B93B0A96D}"/>
              </a:ext>
            </a:extLst>
          </p:cNvPr>
          <p:cNvGraphicFramePr>
            <a:graphicFrameLocks noGrp="1"/>
          </p:cNvGraphicFramePr>
          <p:nvPr/>
        </p:nvGraphicFramePr>
        <p:xfrm>
          <a:off x="526774" y="1493807"/>
          <a:ext cx="10988537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678">
                  <a:extLst>
                    <a:ext uri="{9D8B030D-6E8A-4147-A177-3AD203B41FA5}">
                      <a16:colId xmlns:a16="http://schemas.microsoft.com/office/drawing/2014/main" val="1676226007"/>
                    </a:ext>
                  </a:extLst>
                </a:gridCol>
                <a:gridCol w="865152">
                  <a:extLst>
                    <a:ext uri="{9D8B030D-6E8A-4147-A177-3AD203B41FA5}">
                      <a16:colId xmlns:a16="http://schemas.microsoft.com/office/drawing/2014/main" val="3330075521"/>
                    </a:ext>
                  </a:extLst>
                </a:gridCol>
                <a:gridCol w="849563">
                  <a:extLst>
                    <a:ext uri="{9D8B030D-6E8A-4147-A177-3AD203B41FA5}">
                      <a16:colId xmlns:a16="http://schemas.microsoft.com/office/drawing/2014/main" val="1624687061"/>
                    </a:ext>
                  </a:extLst>
                </a:gridCol>
                <a:gridCol w="818386">
                  <a:extLst>
                    <a:ext uri="{9D8B030D-6E8A-4147-A177-3AD203B41FA5}">
                      <a16:colId xmlns:a16="http://schemas.microsoft.com/office/drawing/2014/main" val="741754897"/>
                    </a:ext>
                  </a:extLst>
                </a:gridCol>
                <a:gridCol w="943093">
                  <a:extLst>
                    <a:ext uri="{9D8B030D-6E8A-4147-A177-3AD203B41FA5}">
                      <a16:colId xmlns:a16="http://schemas.microsoft.com/office/drawing/2014/main" val="3356981381"/>
                    </a:ext>
                  </a:extLst>
                </a:gridCol>
                <a:gridCol w="919710">
                  <a:extLst>
                    <a:ext uri="{9D8B030D-6E8A-4147-A177-3AD203B41FA5}">
                      <a16:colId xmlns:a16="http://schemas.microsoft.com/office/drawing/2014/main" val="1695315922"/>
                    </a:ext>
                  </a:extLst>
                </a:gridCol>
                <a:gridCol w="888534">
                  <a:extLst>
                    <a:ext uri="{9D8B030D-6E8A-4147-A177-3AD203B41FA5}">
                      <a16:colId xmlns:a16="http://schemas.microsoft.com/office/drawing/2014/main" val="2714442567"/>
                    </a:ext>
                  </a:extLst>
                </a:gridCol>
                <a:gridCol w="880740">
                  <a:extLst>
                    <a:ext uri="{9D8B030D-6E8A-4147-A177-3AD203B41FA5}">
                      <a16:colId xmlns:a16="http://schemas.microsoft.com/office/drawing/2014/main" val="3193013426"/>
                    </a:ext>
                  </a:extLst>
                </a:gridCol>
                <a:gridCol w="958681">
                  <a:extLst>
                    <a:ext uri="{9D8B030D-6E8A-4147-A177-3AD203B41FA5}">
                      <a16:colId xmlns:a16="http://schemas.microsoft.com/office/drawing/2014/main" val="4073788573"/>
                    </a:ext>
                  </a:extLst>
                </a:gridCol>
              </a:tblGrid>
              <a:tr h="55948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Sept / Oct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Nov / 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Jan / Feb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Mar / April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May / 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July / Aug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Sept / Oct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Nov / 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583799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Name Task Force Members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5683338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First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6653975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Review Workplan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081026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Develop Survey of Views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71675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Outline Work Tasks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8431268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Public Meetings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8759355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File Meeting Summaries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489132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Develop Draft 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182916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Finalize Recommendations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28528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Public Meeting to Discuss Recs.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532383"/>
                  </a:ext>
                </a:extLst>
              </a:tr>
              <a:tr h="353361">
                <a:tc>
                  <a:txBody>
                    <a:bodyPr/>
                    <a:lstStyle/>
                    <a:p>
                      <a:r>
                        <a:rPr lang="en-US" dirty="0"/>
                        <a:t>Present Report to Governor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8863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8156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54194-FC9A-3FA2-095A-0D985B35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4085"/>
            <a:ext cx="10792968" cy="87879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Preliminary Public Meeting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6B84D-4312-C93D-C0F7-C64A1B167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854170"/>
            <a:ext cx="10689335" cy="2305975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955F9D-90C4-546C-8385-9308A1037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Utility Commission of Texas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701C053F-1573-31E1-605A-A1F3B3E2D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457" y="284085"/>
            <a:ext cx="940085" cy="97407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09E6C07-BE96-245E-724F-2D35DA0AE0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EFA57AA1-A9CA-4ADF-B549-FCA5E507062F}"/>
              </a:ext>
            </a:extLst>
          </p:cNvPr>
          <p:cNvGraphicFramePr>
            <a:graphicFrameLocks noGrp="1"/>
          </p:cNvGraphicFramePr>
          <p:nvPr/>
        </p:nvGraphicFramePr>
        <p:xfrm>
          <a:off x="483476" y="1542245"/>
          <a:ext cx="11246068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5087">
                  <a:extLst>
                    <a:ext uri="{9D8B030D-6E8A-4147-A177-3AD203B41FA5}">
                      <a16:colId xmlns:a16="http://schemas.microsoft.com/office/drawing/2014/main" val="3292897366"/>
                    </a:ext>
                  </a:extLst>
                </a:gridCol>
                <a:gridCol w="1109148">
                  <a:extLst>
                    <a:ext uri="{9D8B030D-6E8A-4147-A177-3AD203B41FA5}">
                      <a16:colId xmlns:a16="http://schemas.microsoft.com/office/drawing/2014/main" val="3902157209"/>
                    </a:ext>
                  </a:extLst>
                </a:gridCol>
                <a:gridCol w="1152445">
                  <a:extLst>
                    <a:ext uri="{9D8B030D-6E8A-4147-A177-3AD203B41FA5}">
                      <a16:colId xmlns:a16="http://schemas.microsoft.com/office/drawing/2014/main" val="1746320850"/>
                    </a:ext>
                  </a:extLst>
                </a:gridCol>
                <a:gridCol w="1192528">
                  <a:extLst>
                    <a:ext uri="{9D8B030D-6E8A-4147-A177-3AD203B41FA5}">
                      <a16:colId xmlns:a16="http://schemas.microsoft.com/office/drawing/2014/main" val="1989228238"/>
                    </a:ext>
                  </a:extLst>
                </a:gridCol>
                <a:gridCol w="1195742">
                  <a:extLst>
                    <a:ext uri="{9D8B030D-6E8A-4147-A177-3AD203B41FA5}">
                      <a16:colId xmlns:a16="http://schemas.microsoft.com/office/drawing/2014/main" val="4034065313"/>
                    </a:ext>
                  </a:extLst>
                </a:gridCol>
                <a:gridCol w="1272700">
                  <a:extLst>
                    <a:ext uri="{9D8B030D-6E8A-4147-A177-3AD203B41FA5}">
                      <a16:colId xmlns:a16="http://schemas.microsoft.com/office/drawing/2014/main" val="191754150"/>
                    </a:ext>
                  </a:extLst>
                </a:gridCol>
                <a:gridCol w="1162464">
                  <a:extLst>
                    <a:ext uri="{9D8B030D-6E8A-4147-A177-3AD203B41FA5}">
                      <a16:colId xmlns:a16="http://schemas.microsoft.com/office/drawing/2014/main" val="153489653"/>
                    </a:ext>
                  </a:extLst>
                </a:gridCol>
                <a:gridCol w="1235954">
                  <a:extLst>
                    <a:ext uri="{9D8B030D-6E8A-4147-A177-3AD203B41FA5}">
                      <a16:colId xmlns:a16="http://schemas.microsoft.com/office/drawing/2014/main" val="2026321881"/>
                    </a:ext>
                  </a:extLst>
                </a:gridCol>
              </a:tblGrid>
              <a:tr h="29751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Meetings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October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November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December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January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February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April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518296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SMR Company Presentations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014081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Texas Supply Chain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464639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Community Involvement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0559463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State Funding Ideas / Possibilities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1304039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University / R&amp;D 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674918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High Technology use for Nuclear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1649307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Oil and Gas use for Nuclear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674528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Industrial Uses for Nuclear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568964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Discussion on Texas Sites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4490917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Environmental Discussion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378565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State Law / ERCOT Changes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202154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Meeting with House and Senate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255316"/>
                  </a:ext>
                </a:extLst>
              </a:tr>
              <a:tr h="300933">
                <a:tc>
                  <a:txBody>
                    <a:bodyPr/>
                    <a:lstStyle/>
                    <a:p>
                      <a:r>
                        <a:rPr lang="en-US" sz="1600" dirty="0"/>
                        <a:t>Discuss Federal Incentives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28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550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54194-FC9A-3FA2-095A-0D985B35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122"/>
            <a:ext cx="10515600" cy="87829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General Thoughts on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6B84D-4312-C93D-C0F7-C64A1B167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36914"/>
            <a:ext cx="10515600" cy="3227280"/>
          </a:xfrm>
        </p:spPr>
        <p:txBody>
          <a:bodyPr>
            <a:normAutofit/>
          </a:bodyPr>
          <a:lstStyle/>
          <a:p>
            <a:pPr lvl="1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E182E-D292-AB95-83D0-04BD8569D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Utility Commission of Texas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14DF815-6DA5-9B7F-3A0A-831C7326E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9578" y="585051"/>
            <a:ext cx="940085" cy="9740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5720A26-8C42-3C78-81F9-131A033E73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1CCDEEEA-8489-388B-6FBF-38390F1D1A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869958"/>
              </p:ext>
            </p:extLst>
          </p:nvPr>
        </p:nvGraphicFramePr>
        <p:xfrm>
          <a:off x="1003852" y="1965712"/>
          <a:ext cx="10005726" cy="38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5071">
                  <a:extLst>
                    <a:ext uri="{9D8B030D-6E8A-4147-A177-3AD203B41FA5}">
                      <a16:colId xmlns:a16="http://schemas.microsoft.com/office/drawing/2014/main" val="3635101019"/>
                    </a:ext>
                  </a:extLst>
                </a:gridCol>
                <a:gridCol w="5000655">
                  <a:extLst>
                    <a:ext uri="{9D8B030D-6E8A-4147-A177-3AD203B41FA5}">
                      <a16:colId xmlns:a16="http://schemas.microsoft.com/office/drawing/2014/main" val="2175416530"/>
                    </a:ext>
                  </a:extLst>
                </a:gridCol>
              </a:tblGrid>
              <a:tr h="580956">
                <a:tc>
                  <a:txBody>
                    <a:bodyPr/>
                    <a:lstStyle/>
                    <a:p>
                      <a:r>
                        <a:rPr lang="en-US" dirty="0"/>
                        <a:t>Initiative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 Do’s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033850"/>
                  </a:ext>
                </a:extLst>
              </a:tr>
              <a:tr h="478754">
                <a:tc>
                  <a:txBody>
                    <a:bodyPr/>
                    <a:lstStyle/>
                    <a:p>
                      <a:r>
                        <a:rPr lang="en-US" dirty="0"/>
                        <a:t>All Meetings Broadcast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Texas Admin is set 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461362"/>
                  </a:ext>
                </a:extLst>
              </a:tr>
              <a:tr h="478754">
                <a:tc>
                  <a:txBody>
                    <a:bodyPr/>
                    <a:lstStyle/>
                    <a:p>
                      <a:r>
                        <a:rPr lang="en-US" dirty="0"/>
                        <a:t>All Presentations filed in Docket 55421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On 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997064"/>
                  </a:ext>
                </a:extLst>
              </a:tr>
              <a:tr h="589024">
                <a:tc>
                  <a:txBody>
                    <a:bodyPr/>
                    <a:lstStyle/>
                    <a:p>
                      <a:r>
                        <a:rPr lang="en-US" dirty="0"/>
                        <a:t>All Meetings in Austin at PUC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Reserve Hearing room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751652"/>
                  </a:ext>
                </a:extLst>
              </a:tr>
              <a:tr h="589024">
                <a:tc>
                  <a:txBody>
                    <a:bodyPr/>
                    <a:lstStyle/>
                    <a:p>
                      <a:r>
                        <a:rPr lang="en-US" dirty="0"/>
                        <a:t>Name Tags / Tents Needed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 staff to help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8484952"/>
                  </a:ext>
                </a:extLst>
              </a:tr>
              <a:tr h="589024">
                <a:tc>
                  <a:txBody>
                    <a:bodyPr/>
                    <a:lstStyle/>
                    <a:p>
                      <a:r>
                        <a:rPr lang="en-US" dirty="0"/>
                        <a:t>Public Comment at all meetings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Yes, they are conversational workshops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141935"/>
                  </a:ext>
                </a:extLst>
              </a:tr>
              <a:tr h="589024">
                <a:tc>
                  <a:txBody>
                    <a:bodyPr/>
                    <a:lstStyle/>
                    <a:p>
                      <a:r>
                        <a:rPr lang="en-US" dirty="0"/>
                        <a:t>Are there formal Invites / Agendas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They will be filed and sent to email group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016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010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54194-FC9A-3FA2-095A-0D985B35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5208"/>
            <a:ext cx="10732008" cy="858347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PUC Staff Support for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6B84D-4312-C93D-C0F7-C64A1B167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7052" y="1731851"/>
            <a:ext cx="10597896" cy="4112358"/>
          </a:xfrm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PUC Team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Jimmy Glotfelty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 Stephens – Project Management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Ramya Ramaswamy – Market Analysis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Rich Parsons - Communications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Mike Hoke – Public Outreach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61003C-6A3F-4F41-98A8-431C9E4FB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Utility Commission of Texas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08D1ADB-4BAC-FF63-618E-ABD4C3D18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123" y="434688"/>
            <a:ext cx="940085" cy="9740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82EA8B0-22F4-80DD-4DEB-8E209E304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313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54194-FC9A-3FA2-095A-0D985B35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257" y="287185"/>
            <a:ext cx="10515600" cy="71926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Initial Major Questions to Answer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E182E-D292-AB95-83D0-04BD8569D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Utility Commission of Texas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14DF815-6DA5-9B7F-3A0A-831C7326E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815" y="423710"/>
            <a:ext cx="940085" cy="9740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5720A26-8C42-3C78-81F9-131A033E73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C56DEF1-A15F-057E-F62E-ACF01A7D6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57444"/>
            <a:ext cx="10515600" cy="5076846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Is Texas willing to put forth financial resources to attract a SMR? Is HB 5 enough?  What other resources?</a:t>
            </a:r>
          </a:p>
          <a:p>
            <a:r>
              <a:rPr lang="en-US" b="1" dirty="0">
                <a:solidFill>
                  <a:schemeClr val="tx1"/>
                </a:solidFill>
              </a:rPr>
              <a:t>How do we incent industry to invest in SMR technologies?</a:t>
            </a:r>
          </a:p>
          <a:p>
            <a:r>
              <a:rPr lang="en-US" b="1" dirty="0">
                <a:solidFill>
                  <a:schemeClr val="tx1"/>
                </a:solidFill>
              </a:rPr>
              <a:t>Should the Texas electricity market be modified to promote SMR’s and other dispatchable resources?</a:t>
            </a:r>
          </a:p>
          <a:p>
            <a:r>
              <a:rPr lang="en-US" b="1" dirty="0">
                <a:solidFill>
                  <a:schemeClr val="tx1"/>
                </a:solidFill>
              </a:rPr>
              <a:t>Will/could the Texas Power Program help attract SMR’s?</a:t>
            </a:r>
          </a:p>
          <a:p>
            <a:r>
              <a:rPr lang="en-US" b="1" dirty="0">
                <a:solidFill>
                  <a:schemeClr val="tx1"/>
                </a:solidFill>
              </a:rPr>
              <a:t>Can Texas permit a site and transfer it at a later date? </a:t>
            </a:r>
          </a:p>
          <a:p>
            <a:r>
              <a:rPr lang="en-US" b="1" dirty="0">
                <a:solidFill>
                  <a:schemeClr val="tx1"/>
                </a:solidFill>
              </a:rPr>
              <a:t>Should the state consider using state or other public lands (ports/universities) for a site?</a:t>
            </a:r>
          </a:p>
          <a:p>
            <a:r>
              <a:rPr lang="en-US" b="1" dirty="0">
                <a:solidFill>
                  <a:schemeClr val="tx1"/>
                </a:solidFill>
              </a:rPr>
              <a:t>What financial resources are needed to attract the nuclear supply chain?</a:t>
            </a:r>
          </a:p>
          <a:p>
            <a:r>
              <a:rPr lang="en-US" b="1" dirty="0">
                <a:solidFill>
                  <a:schemeClr val="tx1"/>
                </a:solidFill>
              </a:rPr>
              <a:t>Should Texas develop a plan for 20 SMR’s?</a:t>
            </a:r>
          </a:p>
          <a:p>
            <a:r>
              <a:rPr lang="en-US" b="1" dirty="0">
                <a:solidFill>
                  <a:schemeClr val="tx1"/>
                </a:solidFill>
              </a:rPr>
              <a:t>What must state agencies do to attract supply chain?</a:t>
            </a:r>
          </a:p>
          <a:p>
            <a:r>
              <a:rPr lang="en-US" b="1" dirty="0">
                <a:solidFill>
                  <a:schemeClr val="tx1"/>
                </a:solidFill>
              </a:rPr>
              <a:t>Should the state consider developing a new nuclear development agency?  Precedent of Superconducting Super Collider.</a:t>
            </a:r>
          </a:p>
          <a:p>
            <a:r>
              <a:rPr lang="en-US" b="1" dirty="0">
                <a:solidFill>
                  <a:schemeClr val="tx1"/>
                </a:solidFill>
              </a:rPr>
              <a:t>How does Texas help bridge the valley between licensing and operation?</a:t>
            </a:r>
          </a:p>
          <a:p>
            <a:r>
              <a:rPr lang="en-US" b="1" dirty="0">
                <a:solidFill>
                  <a:schemeClr val="tx1"/>
                </a:solidFill>
              </a:rPr>
              <a:t>What can the Texas federal delegation do to help the state?</a:t>
            </a:r>
          </a:p>
          <a:p>
            <a:r>
              <a:rPr lang="en-US" b="1" dirty="0">
                <a:solidFill>
                  <a:schemeClr val="tx1"/>
                </a:solidFill>
              </a:rPr>
              <a:t>What are university roles? Can they build a new reactor?</a:t>
            </a:r>
          </a:p>
          <a:p>
            <a:r>
              <a:rPr lang="en-US" b="1" dirty="0">
                <a:solidFill>
                  <a:schemeClr val="tx1"/>
                </a:solidFill>
              </a:rPr>
              <a:t>What legislation is needed or modified for next session?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39087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603</Words>
  <Application>Microsoft Office PowerPoint</Application>
  <PresentationFormat>Widescreen</PresentationFormat>
  <Paragraphs>175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1_Office Theme</vt:lpstr>
      <vt:lpstr> </vt:lpstr>
      <vt:lpstr> </vt:lpstr>
      <vt:lpstr>WG Structure</vt:lpstr>
      <vt:lpstr> </vt:lpstr>
      <vt:lpstr>Preliminary Public Meeting Timeline</vt:lpstr>
      <vt:lpstr>General Thoughts on Meetings</vt:lpstr>
      <vt:lpstr>PUC Staff Support for Task Force</vt:lpstr>
      <vt:lpstr>Initial Major Questions to Answer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V.A. Stephens</dc:creator>
  <cp:lastModifiedBy>Nathalie Barba</cp:lastModifiedBy>
  <cp:revision>4</cp:revision>
  <dcterms:created xsi:type="dcterms:W3CDTF">2023-09-25T15:47:18Z</dcterms:created>
  <dcterms:modified xsi:type="dcterms:W3CDTF">2023-09-25T20:46:55Z</dcterms:modified>
</cp:coreProperties>
</file>