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4"/>
    <p:sldMasterId id="2147483668" r:id="rId5"/>
    <p:sldMasterId id="2147483670" r:id="rId6"/>
  </p:sldMasterIdLst>
  <p:notesMasterIdLst>
    <p:notesMasterId r:id="rId50"/>
  </p:notesMasterIdLst>
  <p:handoutMasterIdLst>
    <p:handoutMasterId r:id="rId51"/>
  </p:handoutMasterIdLst>
  <p:sldIdLst>
    <p:sldId id="260" r:id="rId7"/>
    <p:sldId id="281" r:id="rId8"/>
    <p:sldId id="268" r:id="rId9"/>
    <p:sldId id="294" r:id="rId10"/>
    <p:sldId id="310" r:id="rId11"/>
    <p:sldId id="269" r:id="rId12"/>
    <p:sldId id="295" r:id="rId13"/>
    <p:sldId id="311" r:id="rId14"/>
    <p:sldId id="280" r:id="rId15"/>
    <p:sldId id="296" r:id="rId16"/>
    <p:sldId id="270" r:id="rId17"/>
    <p:sldId id="297" r:id="rId18"/>
    <p:sldId id="312" r:id="rId19"/>
    <p:sldId id="282" r:id="rId20"/>
    <p:sldId id="271" r:id="rId21"/>
    <p:sldId id="298" r:id="rId22"/>
    <p:sldId id="315" r:id="rId23"/>
    <p:sldId id="272" r:id="rId24"/>
    <p:sldId id="299" r:id="rId25"/>
    <p:sldId id="314" r:id="rId26"/>
    <p:sldId id="273" r:id="rId27"/>
    <p:sldId id="300" r:id="rId28"/>
    <p:sldId id="274" r:id="rId29"/>
    <p:sldId id="301" r:id="rId30"/>
    <p:sldId id="313" r:id="rId31"/>
    <p:sldId id="283" r:id="rId32"/>
    <p:sldId id="286" r:id="rId33"/>
    <p:sldId id="302" r:id="rId34"/>
    <p:sldId id="287" r:id="rId35"/>
    <p:sldId id="303" r:id="rId36"/>
    <p:sldId id="288" r:id="rId37"/>
    <p:sldId id="304" r:id="rId38"/>
    <p:sldId id="289" r:id="rId39"/>
    <p:sldId id="305" r:id="rId40"/>
    <p:sldId id="285" r:id="rId41"/>
    <p:sldId id="290" r:id="rId42"/>
    <p:sldId id="306" r:id="rId43"/>
    <p:sldId id="291" r:id="rId44"/>
    <p:sldId id="307" r:id="rId45"/>
    <p:sldId id="292" r:id="rId46"/>
    <p:sldId id="308" r:id="rId47"/>
    <p:sldId id="293" r:id="rId48"/>
    <p:sldId id="309" r:id="rId4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0C58"/>
    <a:srgbClr val="00AE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4" autoAdjust="0"/>
    <p:restoredTop sz="93772" autoAdjust="0"/>
  </p:normalViewPr>
  <p:slideViewPr>
    <p:cSldViewPr showGuides="1">
      <p:cViewPr varScale="1">
        <p:scale>
          <a:sx n="58" d="100"/>
          <a:sy n="58" d="100"/>
        </p:scale>
        <p:origin x="1650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80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701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31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14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569075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428750" y="2625326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1428750" y="4232673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1428750" y="2895600"/>
            <a:ext cx="6286500" cy="990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cap="small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289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853440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768" y="6553200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185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B75BAC-74D7-43DA-9DE7-3912ED22B40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36008" y="86334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</p:spTree>
    <p:extLst>
      <p:ext uri="{BB962C8B-B14F-4D97-AF65-F5344CB8AC3E}">
        <p14:creationId xmlns:p14="http://schemas.microsoft.com/office/powerpoint/2010/main" val="3071452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E7085C4-D6A8-46D9-A1BA-F87C2DEFFCD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4636008" y="1695200"/>
            <a:ext cx="4206240" cy="423277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304800" y="1695200"/>
            <a:ext cx="4206240" cy="422483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5"/>
          </p:nvPr>
        </p:nvSpPr>
        <p:spPr>
          <a:xfrm>
            <a:off x="4636008" y="863347"/>
            <a:ext cx="4206240" cy="730506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>
            <a:off x="304800" y="855407"/>
            <a:ext cx="4206240" cy="730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3982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14561" y="266304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814561" y="266304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 userDrawn="1"/>
        </p:nvSpPr>
        <p:spPr>
          <a:xfrm>
            <a:off x="2898648" y="243682"/>
            <a:ext cx="6016752" cy="51831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01752" y="859536"/>
            <a:ext cx="8531352" cy="5065776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 marL="557213" indent="-214313">
              <a:buClr>
                <a:schemeClr val="accent1"/>
              </a:buClr>
              <a:buFont typeface="Wingdings" panose="05000000000000000000" pitchFamily="2" charset="2"/>
              <a:buChar char="§"/>
              <a:defRPr sz="1800" baseline="0">
                <a:solidFill>
                  <a:schemeClr val="tx2"/>
                </a:solidFill>
              </a:defRPr>
            </a:lvl2pPr>
            <a:lvl3pPr marL="857250" indent="-171450">
              <a:buClr>
                <a:schemeClr val="tx2"/>
              </a:buClr>
              <a:buFont typeface="Courier New" panose="02070309020205020404" pitchFamily="49" charset="0"/>
              <a:buChar char="o"/>
              <a:defRPr sz="1600" baseline="0"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388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92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727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50883" y="4837176"/>
            <a:ext cx="4465283" cy="64922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547872" y="3429000"/>
            <a:ext cx="4465283" cy="92354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547872" y="1325880"/>
            <a:ext cx="5519928" cy="230428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009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1721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7477" y="6561137"/>
            <a:ext cx="457200" cy="220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2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6" y="6553201"/>
            <a:ext cx="70732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rgbClr val="5B6770"/>
                </a:solidFill>
              </a:rPr>
              <a:t>PUBLIC</a:t>
            </a:r>
          </a:p>
        </p:txBody>
      </p:sp>
      <p:sp>
        <p:nvSpPr>
          <p:cNvPr id="11" name="Slide Number Placeholder 8"/>
          <p:cNvSpPr txBox="1">
            <a:spLocks/>
          </p:cNvSpPr>
          <p:nvPr userDrawn="1"/>
        </p:nvSpPr>
        <p:spPr>
          <a:xfrm>
            <a:off x="8664677" y="6561137"/>
            <a:ext cx="387883" cy="2127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E7085C4-D6A8-46D9-A1BA-F87C2DEFFCDB}" type="slidenum">
              <a:rPr lang="en-US" sz="9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865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74" r:id="rId6"/>
    <p:sldLayoutId id="2147483675" r:id="rId7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6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170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3"/>
          </p:nvPr>
        </p:nvSpPr>
        <p:spPr>
          <a:xfrm>
            <a:off x="3550883" y="5029200"/>
            <a:ext cx="4983517" cy="457200"/>
          </a:xfrm>
        </p:spPr>
        <p:txBody>
          <a:bodyPr/>
          <a:lstStyle/>
          <a:p>
            <a:r>
              <a:rPr lang="en-US" b="0" cap="none"/>
              <a:t>December 2022</a:t>
            </a:r>
            <a:endParaRPr lang="en-US" b="0" cap="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46401" y="3682163"/>
            <a:ext cx="4465283" cy="313944"/>
          </a:xfrm>
        </p:spPr>
        <p:txBody>
          <a:bodyPr/>
          <a:lstStyle/>
          <a:p>
            <a:r>
              <a:rPr lang="en-US" dirty="0"/>
              <a:t>ERCOT Staff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546401" y="1219200"/>
            <a:ext cx="5519928" cy="1752600"/>
          </a:xfrm>
        </p:spPr>
        <p:txBody>
          <a:bodyPr/>
          <a:lstStyle/>
          <a:p>
            <a:r>
              <a:rPr lang="en-US" sz="3200" cap="none" dirty="0"/>
              <a:t>Heat Maps of Different Methods for Identifying Hours of Highest Reliability Risk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5902C-E723-4900-AF6E-182094C88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B142C1-EE46-4C94-B6F8-5D67E8876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01A958-2525-4F1F-A6BC-B7F971205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4" y="1295400"/>
            <a:ext cx="7316505" cy="45394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88B6B9-8F0D-487D-A094-7554B1BD4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134" y="243682"/>
            <a:ext cx="1575268" cy="624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808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Peak Net Load (Till date)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157E3E-02F2-4726-9A82-D19BF5096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7439350" cy="5334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4F42CB-787B-4885-B415-C69C2EAF1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685" y="914400"/>
            <a:ext cx="1622166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531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71DB-54B9-40B7-8852-145FFD6C1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1137C1-64AB-4091-9633-FE13433D42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419190-C77A-43CA-B588-989828B8F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1388"/>
            <a:ext cx="7609451" cy="47724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F4A22D-78B9-4F1D-8B1D-004BEA3F6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9451" y="748892"/>
            <a:ext cx="1416779" cy="570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5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1E0F0-93DC-4804-BD83-634E6C7C9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Peak Net Load (Till date)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15BC8-44E1-4069-A185-40AE8D11FB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B0C90B-FB12-4830-AF5C-45816965F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89" y="838200"/>
            <a:ext cx="7844021" cy="534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56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18C17F-5B7F-4C44-89F6-59FB8AF6F4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245FE9-1066-49B5-90C1-7B359271FA57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“Net Load” Method</a:t>
            </a:r>
          </a:p>
        </p:txBody>
      </p:sp>
    </p:spTree>
    <p:extLst>
      <p:ext uri="{BB962C8B-B14F-4D97-AF65-F5344CB8AC3E}">
        <p14:creationId xmlns:p14="http://schemas.microsoft.com/office/powerpoint/2010/main" val="3881198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53DEA3-30D7-4423-A26B-665B2A7A5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9929"/>
            <a:ext cx="7565324" cy="54819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666621-13CF-461B-9C5A-C20C1C6407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5324" y="779929"/>
            <a:ext cx="1554446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762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A479C-542C-4F78-89FA-ECAF883A5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6554B-EC1A-4830-ACAE-138645882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93BD3E-1E9A-4970-A6F7-E7AC52762E0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F8EC54-BD5B-4F65-AC07-5AEAD3096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7605082" cy="47765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AB1D58-22B3-4223-8EB3-C85385F73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387598"/>
            <a:ext cx="1524000" cy="608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2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64E00-D421-4D3A-8A4F-968F565BD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Net Load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A670C5-E5F8-4BA9-A686-03FF2FDED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25AD1E-2F90-43E3-AAF2-978C90750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80" y="838200"/>
            <a:ext cx="7897039" cy="541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71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899CEB-F134-4B75-B611-69BBEDAEE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7543800" cy="5485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0B8EF6-FE20-4F83-8684-F8FBF9CD8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761999"/>
            <a:ext cx="1608750" cy="5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65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91E68-C873-4C7E-A724-28FE34C3A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4AC96-73F4-4448-89A8-7B3E59435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0A5974-370E-4239-B6FF-070BC7D2E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0304"/>
            <a:ext cx="7702597" cy="48745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26906B-DB61-4898-9A52-AA70C63C4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1897" y="609600"/>
            <a:ext cx="1462103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672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23A7C3-8DA8-45E0-BBA7-47766C34B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2EBC00-ECB2-44FA-B1B2-64B8B39715B5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“Peak Net Load” Method</a:t>
            </a:r>
          </a:p>
        </p:txBody>
      </p:sp>
    </p:spTree>
    <p:extLst>
      <p:ext uri="{BB962C8B-B14F-4D97-AF65-F5344CB8AC3E}">
        <p14:creationId xmlns:p14="http://schemas.microsoft.com/office/powerpoint/2010/main" val="2198867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64E00-D421-4D3A-8A4F-968F565BD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Net Load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A670C5-E5F8-4BA9-A686-03FF2FDED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4FEE2A-93FE-4CB6-BBD0-476D86DC3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073" y="838200"/>
            <a:ext cx="7945853" cy="542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076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741590-15CB-4CF8-8932-717D0B849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200"/>
            <a:ext cx="7549750" cy="5410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985A1E-AB83-4E5B-9486-299C4EEFB9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750" y="838200"/>
            <a:ext cx="1535723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32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5902C-E723-4900-AF6E-182094C88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B142C1-EE46-4C94-B6F8-5D67E8876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85E2FD-5EF7-4A03-9557-AF85382F9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7622490" cy="47601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6FD416-5F45-4308-9791-263933E24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2491" y="395495"/>
            <a:ext cx="1521510" cy="607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65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Net Load (Till Date)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5EE4AA-119E-4029-95CF-E41C09E6B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0965"/>
            <a:ext cx="7620000" cy="54773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EDB2E2-3035-4DB7-94CA-976F4CB54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770965"/>
            <a:ext cx="1533376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66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71DB-54B9-40B7-8852-145FFD6C1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1137C1-64AB-4091-9633-FE13433D42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B15B54-87C5-4EBA-8EAE-462B960C0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583"/>
            <a:ext cx="7664643" cy="4769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ED5F99-0BA1-4F35-91C6-EAFEFB239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643" y="571499"/>
            <a:ext cx="1479357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289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1E0F0-93DC-4804-BD83-634E6C7C9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Net Load (Till date)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15BC8-44E1-4069-A185-40AE8D11FB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DAB8A2-6B86-4A72-B3FC-7AACAC462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99" y="838200"/>
            <a:ext cx="7867002" cy="540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08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385814-D45E-42DA-81C5-2971D99D48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1197E8-08EE-4A43-8C82-9EC5F6FBDBC9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sz="3200" dirty="0"/>
              <a:t>“Committed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Margin”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7553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Approach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D79C56-AC32-400F-9E84-035A70B96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62000"/>
            <a:ext cx="7515333" cy="5486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628E88-5584-493D-A5AF-45471CA52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5332" y="800100"/>
            <a:ext cx="1445748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239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2019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- Season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6A3ED5-9FBB-4958-803D-28EFC8888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1574"/>
            <a:ext cx="7767179" cy="48574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711E6C-A6AE-4721-BA48-F98DDA5C1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179" y="752218"/>
            <a:ext cx="136237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055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Approach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F907D9-D4A8-4774-B198-A5D8CFCD5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200"/>
            <a:ext cx="7486842" cy="5410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145013-74B8-443F-B3FD-FD2F2DBB8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2840" y="838199"/>
            <a:ext cx="1508760" cy="553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05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Peak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644AAD-F26B-4C3F-B571-B78F44080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5" y="838200"/>
            <a:ext cx="7586089" cy="54304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1EFBB44-F124-4F20-BA15-5B271F8480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5054" y="838200"/>
            <a:ext cx="1523025" cy="522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7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2020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- Season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25C003-F4A5-42E6-AA03-86755193A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3216"/>
            <a:ext cx="7790269" cy="48978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7A31B1-F00E-4B4B-BB14-8AC817C9E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0269" y="906859"/>
            <a:ext cx="131619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837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Approach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2A4AC9-F2D6-4A98-BEED-9D64368DD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200"/>
            <a:ext cx="7467600" cy="54031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E43F06-1732-45D9-BA64-086D56591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052" y="838200"/>
            <a:ext cx="1532363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06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2021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- Season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7732C4-94A1-4599-A162-30D70C051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7760508" cy="48592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F9887F-EBEE-42C7-B44D-4974A2978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0508" y="746918"/>
            <a:ext cx="1361080" cy="56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804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Approach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E64B7B-C3AA-44A7-9974-EE8D1FDC9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7630006" cy="55136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E2FA3C-E280-4368-975D-70511625E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0006" y="803974"/>
            <a:ext cx="1513994" cy="542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698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2022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- Season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49C9ED-DC9D-4ECB-BFEE-9B8087C44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8861"/>
            <a:ext cx="7772400" cy="48617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9219F-B379-4F18-AC43-ECAA181F9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748146"/>
            <a:ext cx="1371600" cy="565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874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385814-D45E-42DA-81C5-2971D99D48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1197E8-08EE-4A43-8C82-9EC5F6FBDBC9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sz="3200" dirty="0"/>
              <a:t>“Real Time Margin” Method</a:t>
            </a:r>
          </a:p>
          <a:p>
            <a:r>
              <a:rPr lang="en-US" dirty="0"/>
              <a:t>(ERCOT alternative proposal)</a:t>
            </a:r>
          </a:p>
        </p:txBody>
      </p:sp>
    </p:spTree>
    <p:extLst>
      <p:ext uri="{BB962C8B-B14F-4D97-AF65-F5344CB8AC3E}">
        <p14:creationId xmlns:p14="http://schemas.microsoft.com/office/powerpoint/2010/main" val="31465981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</a:t>
            </a:r>
            <a:r>
              <a:rPr lang="en-US" sz="3200" dirty="0"/>
              <a:t>Real Time Margin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A5E070-471A-49B7-AA60-51D31D215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6990"/>
            <a:ext cx="7543799" cy="54845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719D2F-9B23-4CB9-A368-B993E2744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663045"/>
            <a:ext cx="1600199" cy="575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389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2019 </a:t>
            </a:r>
            <a:r>
              <a:rPr lang="en-US" sz="3200" dirty="0"/>
              <a:t>Real Time Margin </a:t>
            </a:r>
            <a:r>
              <a:rPr lang="en-US" sz="3200" dirty="0">
                <a:effectLst/>
                <a:ea typeface="Calibri" panose="020F0502020204030204" pitchFamily="34" charset="0"/>
              </a:rPr>
              <a:t>- Seasonal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FF0F21-64D2-4551-9DBE-AC5720C63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5" y="1219200"/>
            <a:ext cx="7605774" cy="47758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664251-37A0-4F6D-A3FC-D45F1B950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739" y="609600"/>
            <a:ext cx="141124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4104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</a:t>
            </a:r>
            <a:r>
              <a:rPr lang="en-US" sz="3200" dirty="0"/>
              <a:t>Real Time Margin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C7165A-0B57-4D5C-973B-F67A15E81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65" y="838200"/>
            <a:ext cx="7448085" cy="54217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5D19FF-EB86-49AD-B933-D48DEAB5C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164" y="502841"/>
            <a:ext cx="1627145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051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2020 </a:t>
            </a:r>
            <a:r>
              <a:rPr lang="en-US" sz="3200" dirty="0"/>
              <a:t>Real Time Margin </a:t>
            </a:r>
            <a:r>
              <a:rPr lang="en-US" sz="3200" dirty="0">
                <a:effectLst/>
                <a:ea typeface="Calibri" panose="020F0502020204030204" pitchFamily="34" charset="0"/>
              </a:rPr>
              <a:t>- Seasonal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3CC0DC-CB91-4FCE-993E-90A74574F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661" y="914400"/>
            <a:ext cx="1313155" cy="5410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745422C-EAE0-4979-93BA-52BC08F71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" y="1241890"/>
            <a:ext cx="7627785" cy="475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A479C-542C-4F78-89FA-ECAF883A5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6554B-EC1A-4830-ACAE-138645882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01924-7EC8-474F-8B5C-F02DA0DD6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5400"/>
            <a:ext cx="7359198" cy="46274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D32B5A-5597-456E-91C2-C369C6D09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9198" y="230235"/>
            <a:ext cx="1558840" cy="62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929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</a:t>
            </a:r>
            <a:r>
              <a:rPr lang="en-US" sz="3200" dirty="0"/>
              <a:t>Real Time Margin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5BC502-78E5-42C9-AA0C-9C31F630E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200"/>
            <a:ext cx="7467025" cy="54101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B1FC0A-167B-4E3D-910B-E4395BF1E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076" y="533400"/>
            <a:ext cx="163603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242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2021 </a:t>
            </a:r>
            <a:r>
              <a:rPr lang="en-US" sz="3200" dirty="0"/>
              <a:t>Real Time Margin </a:t>
            </a:r>
            <a:r>
              <a:rPr lang="en-US" sz="3200" dirty="0">
                <a:effectLst/>
                <a:ea typeface="Calibri" panose="020F0502020204030204" pitchFamily="34" charset="0"/>
              </a:rPr>
              <a:t>- Seasonal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DF6329-8B98-41FB-8629-FCE4BB231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5400"/>
            <a:ext cx="7722590" cy="48562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95D5DF-3AC0-43DF-AF07-549494FAD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593269"/>
            <a:ext cx="1371601" cy="573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150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2022 </a:t>
            </a:r>
            <a:r>
              <a:rPr lang="en-US" sz="3200"/>
              <a:t>Real Time Margin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F60BEC-EF1A-4D88-8A0A-EFB7A7F9B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785895"/>
            <a:ext cx="7543800" cy="5453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39E57-FE12-4AB4-AB55-4C572B900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1" y="930966"/>
            <a:ext cx="1504826" cy="545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259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2022 </a:t>
            </a:r>
            <a:r>
              <a:rPr lang="en-US" sz="3200" dirty="0"/>
              <a:t>Real Time Margin </a:t>
            </a:r>
            <a:r>
              <a:rPr lang="en-US" sz="3200" dirty="0">
                <a:effectLst/>
                <a:ea typeface="Calibri" panose="020F0502020204030204" pitchFamily="34" charset="0"/>
              </a:rPr>
              <a:t>- Seasonal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DDDE40-88B0-4555-8733-1C139C47F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19201"/>
            <a:ext cx="7596843" cy="47306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DDDEA2-0924-4665-9A31-44C75704F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254" y="533400"/>
            <a:ext cx="1439174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4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56D36-2420-4AD7-BC61-64781668C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Peak Net Load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B9C118-D9FC-4B56-A8B0-ABE6150448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6E62C5-874D-406E-AD99-2AD1F7A5B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762000"/>
            <a:ext cx="7791450" cy="534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73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CAD4A-442E-47BE-8C7E-178983DAA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Peak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B04C27-8606-44A5-968E-91A32EDC0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8A2ED1-6995-4E0A-86A7-0E995B9D5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86300"/>
            <a:ext cx="7686368" cy="52764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3C3514-8B13-42F2-A20A-624367803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369" y="986300"/>
            <a:ext cx="1447800" cy="500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74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91E68-C873-4C7E-A724-28FE34C3A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4AC96-73F4-4448-89A8-7B3E59435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73F816-6D55-4F62-90C6-83AD0BA42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" y="1225369"/>
            <a:ext cx="7651106" cy="48066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894C2-BBA3-4FE9-921F-290C9B672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667" y="502841"/>
            <a:ext cx="1493333" cy="594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42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64E00-D421-4D3A-8A4F-968F565BD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Peak Net Load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A670C5-E5F8-4BA9-A686-03FF2FDED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7C81FB-61DB-4D29-A479-ECB69871C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247" y="797859"/>
            <a:ext cx="7883706" cy="542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84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Peak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9164C5-B358-4497-83B5-62181BDAF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892" y="762000"/>
            <a:ext cx="1598661" cy="53347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CD65C0-DA97-4208-8761-0C7D32460F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20"/>
          <a:stretch/>
        </p:blipFill>
        <p:spPr>
          <a:xfrm>
            <a:off x="13447" y="876300"/>
            <a:ext cx="7584339" cy="510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798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6CF97E76ACE1499DF8744740EDBBC2" ma:contentTypeVersion="11" ma:contentTypeDescription="Create a new document." ma:contentTypeScope="" ma:versionID="92e75e67d2c37c7dc7f43b8b4055e93c">
  <xsd:schema xmlns:xsd="http://www.w3.org/2001/XMLSchema" xmlns:xs="http://www.w3.org/2001/XMLSchema" xmlns:p="http://schemas.microsoft.com/office/2006/metadata/properties" xmlns:ns1="http://schemas.microsoft.com/sharepoint/v3" xmlns:ns2="http://schemas.microsoft.com/sharepoint/v4" targetNamespace="http://schemas.microsoft.com/office/2006/metadata/properties" ma:root="true" ma:fieldsID="eb4dad4b98fcac8c67ab5cbaac4683dd" ns1:_="" ns2:_="">
    <xsd:import namespace="http://schemas.microsoft.com/sharepoint/v3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1:EmailSender" minOccurs="0"/>
                <xsd:element ref="ns1:EmailTo" minOccurs="0"/>
                <xsd:element ref="ns1:EmailCc" minOccurs="0"/>
                <xsd:element ref="ns1:EmailFrom" minOccurs="0"/>
                <xsd:element ref="ns1:EmailSubject" minOccurs="0"/>
                <xsd:element ref="ns2:EmailHeaders" minOccurs="0"/>
                <xsd:element ref="ns2:IconOverlay" minOccurs="0"/>
                <xsd:element ref="ns1:_vti_ItemDeclaredRecord" minOccurs="0"/>
                <xsd:element ref="ns1:_vti_ItemHoldRecord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EmailSender" ma:index="8" nillable="true" ma:displayName="E-Mail Sender" ma:hidden="true" ma:internalName="EmailSender">
      <xsd:simpleType>
        <xsd:restriction base="dms:Note">
          <xsd:maxLength value="255"/>
        </xsd:restriction>
      </xsd:simpleType>
    </xsd:element>
    <xsd:element name="EmailTo" ma:index="9" nillable="true" ma:displayName="E-Mail To" ma:hidden="true" ma:internalName="EmailTo">
      <xsd:simpleType>
        <xsd:restriction base="dms:Note">
          <xsd:maxLength value="255"/>
        </xsd:restriction>
      </xsd:simpleType>
    </xsd:element>
    <xsd:element name="EmailCc" ma:index="10" nillable="true" ma:displayName="E-Mail Cc" ma:hidden="true" ma:internalName="EmailCc">
      <xsd:simpleType>
        <xsd:restriction base="dms:Note">
          <xsd:maxLength value="255"/>
        </xsd:restriction>
      </xsd:simpleType>
    </xsd:element>
    <xsd:element name="EmailFrom" ma:index="11" nillable="true" ma:displayName="E-Mail From" ma:hidden="true" ma:internalName="EmailFrom">
      <xsd:simpleType>
        <xsd:restriction base="dms:Text"/>
      </xsd:simpleType>
    </xsd:element>
    <xsd:element name="EmailSubject" ma:index="12" nillable="true" ma:displayName="E-Mail Subject" ma:hidden="true" ma:internalName="EmailSubject">
      <xsd:simpleType>
        <xsd:restriction base="dms:Text"/>
      </xsd:simpleType>
    </xsd:element>
    <xsd:element name="_vti_ItemDeclaredRecord" ma:index="15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16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EmailHeaders" ma:index="13" nillable="true" ma:displayName="E-Mail Headers" ma:hidden="true" ma:internalName="EmailHeaders">
      <xsd:simpleType>
        <xsd:restriction base="dms:Note"/>
      </xsd:simpleType>
    </xsd:element>
    <xsd:element name="IconOverlay" ma:index="1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mailTo xmlns="http://schemas.microsoft.com/sharepoint/v3" xsi:nil="true"/>
    <EmailHeaders xmlns="http://schemas.microsoft.com/sharepoint/v4" xsi:nil="true"/>
    <IconOverlay xmlns="http://schemas.microsoft.com/sharepoint/v4" xsi:nil="true"/>
    <EmailSender xmlns="http://schemas.microsoft.com/sharepoint/v3" xsi:nil="true"/>
    <EmailFrom xmlns="http://schemas.microsoft.com/sharepoint/v3" xsi:nil="true"/>
    <EmailSubject xmlns="http://schemas.microsoft.com/sharepoint/v3" xsi:nil="true"/>
    <EmailCc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5629A9A-24C2-4265-8654-90D784E1AE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E9AA12-8AF9-4AA6-90FE-24669859CDF3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c34af464-7aa1-4edd-9be4-83dffc1cb926"/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sharepoint/v3"/>
    <ds:schemaRef ds:uri="http://schemas.microsoft.com/sharepoint/v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7231</TotalTime>
  <Words>308</Words>
  <Application>Microsoft Office PowerPoint</Application>
  <PresentationFormat>On-screen Show (4:3)</PresentationFormat>
  <Paragraphs>92</Paragraphs>
  <Slides>43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Arial</vt:lpstr>
      <vt:lpstr>Calibri</vt:lpstr>
      <vt:lpstr>Courier New</vt:lpstr>
      <vt:lpstr>Wingdings</vt:lpstr>
      <vt:lpstr>1_Office Theme</vt:lpstr>
      <vt:lpstr>2_Custom Design</vt:lpstr>
      <vt:lpstr>3_Custom Design</vt:lpstr>
      <vt:lpstr>PowerPoint Presentation</vt:lpstr>
      <vt:lpstr>PowerPoint Presentation</vt:lpstr>
      <vt:lpstr>2019 Peak Net Load</vt:lpstr>
      <vt:lpstr>2019 Peak Net Load - Seasonal</vt:lpstr>
      <vt:lpstr>2019 Peak Net Load - Zoomed</vt:lpstr>
      <vt:lpstr>2020 Peak Net Load</vt:lpstr>
      <vt:lpstr>2020 Peak Net Load - Seasonal</vt:lpstr>
      <vt:lpstr>2020 Peak Net Load - Zoomed</vt:lpstr>
      <vt:lpstr>2021 Peak Net Load</vt:lpstr>
      <vt:lpstr>2021 Peak Net Load - Seasonal</vt:lpstr>
      <vt:lpstr>2022 Peak Net Load (Till date)</vt:lpstr>
      <vt:lpstr>2022 Peak Net Load - Seasonal</vt:lpstr>
      <vt:lpstr>2022 Peak Net Load (Till date) - Zoomed</vt:lpstr>
      <vt:lpstr>PowerPoint Presentation</vt:lpstr>
      <vt:lpstr>2019 Net Load</vt:lpstr>
      <vt:lpstr>2019 Net Load - Seasonal</vt:lpstr>
      <vt:lpstr>2019 Net Load - Zoomed</vt:lpstr>
      <vt:lpstr>2020 Net Load</vt:lpstr>
      <vt:lpstr>2020 Net Load - Seasonal</vt:lpstr>
      <vt:lpstr>2020 Net Load - Zoomed</vt:lpstr>
      <vt:lpstr>2021 Net Load</vt:lpstr>
      <vt:lpstr>2021 Peak Net Load - Seasonal</vt:lpstr>
      <vt:lpstr>2022 Net Load (Till Date)</vt:lpstr>
      <vt:lpstr>2022 Net Load - Seasonal</vt:lpstr>
      <vt:lpstr>2022 Net Load (Till date) - Zoomed</vt:lpstr>
      <vt:lpstr>PowerPoint Presentation</vt:lpstr>
      <vt:lpstr>2019 Committed Capacity Margin Approach </vt:lpstr>
      <vt:lpstr>2019 Committed Capacity Margin - Season </vt:lpstr>
      <vt:lpstr>2020 Committed Capacity Margin Approach </vt:lpstr>
      <vt:lpstr>2020 Committed Capacity Margin - Season </vt:lpstr>
      <vt:lpstr>2021 Committed Capacity Margin Approach </vt:lpstr>
      <vt:lpstr>2021 Committed Capacity Margin - Season </vt:lpstr>
      <vt:lpstr>2022 Committed Capacity Margin Approach </vt:lpstr>
      <vt:lpstr>2022 Committed Capacity Margin - Season </vt:lpstr>
      <vt:lpstr>PowerPoint Presentation</vt:lpstr>
      <vt:lpstr>2019 Real Time Margin</vt:lpstr>
      <vt:lpstr>2019 Real Time Margin - Seasonal </vt:lpstr>
      <vt:lpstr>2020 Real Time Margin</vt:lpstr>
      <vt:lpstr>2020 Real Time Margin - Seasonal </vt:lpstr>
      <vt:lpstr>2021 Real Time Margin</vt:lpstr>
      <vt:lpstr>2021 Real Time Margin - Seasonal </vt:lpstr>
      <vt:lpstr>2022 Real Time Margin</vt:lpstr>
      <vt:lpstr>2022 Real Time Margin - Seasonal 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Bigbee, Nathan</cp:lastModifiedBy>
  <cp:revision>107</cp:revision>
  <cp:lastPrinted>2016-01-21T20:53:15Z</cp:lastPrinted>
  <dcterms:created xsi:type="dcterms:W3CDTF">2016-01-21T15:20:31Z</dcterms:created>
  <dcterms:modified xsi:type="dcterms:W3CDTF">2023-01-12T00:33:43Z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0x010100156CF97E76ACE1499DF8744740EDBBC2</vt:lpwstr>
  </property>
</Properties>
</file>