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slideLayouts/slideLayout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2" r:id="rId4"/>
    <p:sldMasterId id="2147483668" r:id="rId5"/>
    <p:sldMasterId id="2147483670" r:id="rId6"/>
  </p:sldMasterIdLst>
  <p:notesMasterIdLst>
    <p:notesMasterId r:id="rId50"/>
  </p:notesMasterIdLst>
  <p:handoutMasterIdLst>
    <p:handoutMasterId r:id="rId51"/>
  </p:handoutMasterIdLst>
  <p:sldIdLst>
    <p:sldId id="260" r:id="rId7"/>
    <p:sldId id="281" r:id="rId8"/>
    <p:sldId id="268" r:id="rId9"/>
    <p:sldId id="294" r:id="rId10"/>
    <p:sldId id="310" r:id="rId11"/>
    <p:sldId id="269" r:id="rId12"/>
    <p:sldId id="295" r:id="rId13"/>
    <p:sldId id="311" r:id="rId14"/>
    <p:sldId id="280" r:id="rId15"/>
    <p:sldId id="296" r:id="rId16"/>
    <p:sldId id="270" r:id="rId17"/>
    <p:sldId id="297" r:id="rId18"/>
    <p:sldId id="312" r:id="rId19"/>
    <p:sldId id="282" r:id="rId20"/>
    <p:sldId id="271" r:id="rId21"/>
    <p:sldId id="298" r:id="rId22"/>
    <p:sldId id="315" r:id="rId23"/>
    <p:sldId id="272" r:id="rId24"/>
    <p:sldId id="299" r:id="rId25"/>
    <p:sldId id="314" r:id="rId26"/>
    <p:sldId id="273" r:id="rId27"/>
    <p:sldId id="300" r:id="rId28"/>
    <p:sldId id="274" r:id="rId29"/>
    <p:sldId id="301" r:id="rId30"/>
    <p:sldId id="313" r:id="rId31"/>
    <p:sldId id="283" r:id="rId32"/>
    <p:sldId id="286" r:id="rId33"/>
    <p:sldId id="302" r:id="rId34"/>
    <p:sldId id="287" r:id="rId35"/>
    <p:sldId id="303" r:id="rId36"/>
    <p:sldId id="288" r:id="rId37"/>
    <p:sldId id="304" r:id="rId38"/>
    <p:sldId id="289" r:id="rId39"/>
    <p:sldId id="305" r:id="rId40"/>
    <p:sldId id="285" r:id="rId41"/>
    <p:sldId id="290" r:id="rId42"/>
    <p:sldId id="306" r:id="rId43"/>
    <p:sldId id="291" r:id="rId44"/>
    <p:sldId id="307" r:id="rId45"/>
    <p:sldId id="292" r:id="rId46"/>
    <p:sldId id="308" r:id="rId47"/>
    <p:sldId id="293" r:id="rId48"/>
    <p:sldId id="309" r:id="rId49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90C58"/>
    <a:srgbClr val="00AEC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084" autoAdjust="0"/>
    <p:restoredTop sz="93772" autoAdjust="0"/>
  </p:normalViewPr>
  <p:slideViewPr>
    <p:cSldViewPr showGuides="1">
      <p:cViewPr varScale="1">
        <p:scale>
          <a:sx n="58" d="100"/>
          <a:sy n="58" d="100"/>
        </p:scale>
        <p:origin x="1650" y="72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howGuides="1">
      <p:cViewPr varScale="1">
        <p:scale>
          <a:sx n="76" d="100"/>
          <a:sy n="76" d="100"/>
        </p:scale>
        <p:origin x="2052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slide" Target="slides/slide41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customXml" Target="../customXml/item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3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52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slide" Target="slides/slide42.xml"/><Relationship Id="rId8" Type="http://schemas.openxmlformats.org/officeDocument/2006/relationships/slide" Target="slides/slide2.xml"/><Relationship Id="rId51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54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slide" Target="slides/slide4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50BF31-E9A8-4E88-81E7-44C5092290FC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67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FB2BDB1-E95E-402D-B2EB-CA9CC1A3958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2199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67EFB637-CCC9-4803-8851-F6915048CBB4}" type="datetimeFigureOut">
              <a:rPr lang="en-US" smtClean="0"/>
              <a:t>1/4/2023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F62AC51D-6DAA-4455-8EA7-D54B64909A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5930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10804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57011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19315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62AC51D-6DAA-4455-8EA7-D54B64909A8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75145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0" y="6569075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8" name="Straight Connector 7"/>
          <p:cNvCxnSpPr/>
          <p:nvPr userDrawn="1"/>
        </p:nvCxnSpPr>
        <p:spPr>
          <a:xfrm>
            <a:off x="1428750" y="2625326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 userDrawn="1"/>
        </p:nvCxnSpPr>
        <p:spPr>
          <a:xfrm>
            <a:off x="1428750" y="4232673"/>
            <a:ext cx="6286500" cy="0"/>
          </a:xfrm>
          <a:prstGeom prst="line">
            <a:avLst/>
          </a:prstGeom>
          <a:ln>
            <a:solidFill>
              <a:schemeClr val="accent1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6"/>
          </p:nvPr>
        </p:nvSpPr>
        <p:spPr>
          <a:xfrm>
            <a:off x="1428750" y="2895600"/>
            <a:ext cx="6286500" cy="990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cap="small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72892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853440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Rectangle 6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19768" y="6553200"/>
            <a:ext cx="457200" cy="2127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bg1"/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9185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CDB75BAC-74D7-43DA-9DE7-3912ED22B40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8" name="Rectangle 7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ontent Placeholder 2"/>
          <p:cNvSpPr>
            <a:spLocks noGrp="1"/>
          </p:cNvSpPr>
          <p:nvPr>
            <p:ph idx="13"/>
          </p:nvPr>
        </p:nvSpPr>
        <p:spPr>
          <a:xfrm>
            <a:off x="4636008" y="86334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idx="1"/>
          </p:nvPr>
        </p:nvSpPr>
        <p:spPr>
          <a:xfrm>
            <a:off x="304800" y="855406"/>
            <a:ext cx="4206240" cy="5064627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</p:spTree>
    <p:extLst>
      <p:ext uri="{BB962C8B-B14F-4D97-AF65-F5344CB8AC3E}">
        <p14:creationId xmlns:p14="http://schemas.microsoft.com/office/powerpoint/2010/main" val="3071452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0E7085C4-D6A8-46D9-A1BA-F87C2DEFFCDB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Rectangle 9"/>
          <p:cNvSpPr/>
          <p:nvPr userDrawn="1"/>
        </p:nvSpPr>
        <p:spPr>
          <a:xfrm>
            <a:off x="304800" y="243682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11" name="Straight Connector 10"/>
          <p:cNvCxnSpPr/>
          <p:nvPr userDrawn="1"/>
        </p:nvCxnSpPr>
        <p:spPr>
          <a:xfrm>
            <a:off x="304800" y="243682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Content Placeholder 2"/>
          <p:cNvSpPr>
            <a:spLocks noGrp="1"/>
          </p:cNvSpPr>
          <p:nvPr>
            <p:ph idx="13"/>
          </p:nvPr>
        </p:nvSpPr>
        <p:spPr>
          <a:xfrm>
            <a:off x="4636008" y="1695200"/>
            <a:ext cx="4206240" cy="423277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Content Placeholder 2"/>
          <p:cNvSpPr>
            <a:spLocks noGrp="1"/>
          </p:cNvSpPr>
          <p:nvPr>
            <p:ph idx="14"/>
          </p:nvPr>
        </p:nvSpPr>
        <p:spPr>
          <a:xfrm>
            <a:off x="304800" y="1695200"/>
            <a:ext cx="4206240" cy="4224833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5" name="Content Placeholder 2"/>
          <p:cNvSpPr>
            <a:spLocks noGrp="1"/>
          </p:cNvSpPr>
          <p:nvPr>
            <p:ph idx="15"/>
          </p:nvPr>
        </p:nvSpPr>
        <p:spPr>
          <a:xfrm>
            <a:off x="4636008" y="863347"/>
            <a:ext cx="4206240" cy="730506"/>
          </a:xfrm>
          <a:prstGeom prst="rect">
            <a:avLst/>
          </a:prstGeom>
        </p:spPr>
        <p:txBody>
          <a:bodyPr/>
          <a:lstStyle>
            <a:lvl1pPr marL="0" marR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marL="0" marR="0" lvl="0" indent="0" algn="l" defTabSz="6858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en-US" dirty="0"/>
              <a:t>Click to edit Master text styles</a:t>
            </a:r>
          </a:p>
        </p:txBody>
      </p:sp>
      <p:sp>
        <p:nvSpPr>
          <p:cNvPr id="16" name="Content Placeholder 2"/>
          <p:cNvSpPr>
            <a:spLocks noGrp="1"/>
          </p:cNvSpPr>
          <p:nvPr>
            <p:ph idx="16"/>
          </p:nvPr>
        </p:nvSpPr>
        <p:spPr>
          <a:xfrm>
            <a:off x="304800" y="855407"/>
            <a:ext cx="4206240" cy="73050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1" baseline="0">
                <a:solidFill>
                  <a:schemeClr val="tx2"/>
                </a:solidFill>
              </a:defRPr>
            </a:lvl1pPr>
            <a:lvl2pPr>
              <a:defRPr sz="1800" baseline="0">
                <a:solidFill>
                  <a:schemeClr val="tx2"/>
                </a:solidFill>
              </a:defRPr>
            </a:lvl2pPr>
            <a:lvl3pPr>
              <a:defRPr sz="1600" baseline="0">
                <a:solidFill>
                  <a:schemeClr val="tx2"/>
                </a:solidFill>
              </a:defRPr>
            </a:lvl3pPr>
            <a:lvl4pP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7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</p:spPr>
        <p:txBody>
          <a:bodyPr/>
          <a:lstStyle/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18" name="Title 1"/>
          <p:cNvSpPr>
            <a:spLocks noGrp="1"/>
          </p:cNvSpPr>
          <p:nvPr>
            <p:ph type="title"/>
          </p:nvPr>
        </p:nvSpPr>
        <p:spPr>
          <a:xfrm>
            <a:off x="381000" y="243682"/>
            <a:ext cx="8458200" cy="518318"/>
          </a:xfrm>
          <a:prstGeom prst="rect">
            <a:avLst/>
          </a:prstGeom>
        </p:spPr>
        <p:txBody>
          <a:bodyPr/>
          <a:lstStyle>
            <a:lvl1pPr algn="l">
              <a:defRPr sz="3200" b="1">
                <a:solidFill>
                  <a:schemeClr val="accent1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439820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2814561" y="266304"/>
            <a:ext cx="76200" cy="51831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 dirty="0">
              <a:solidFill>
                <a:srgbClr val="FFFFFF"/>
              </a:solidFill>
            </a:endParaRPr>
          </a:p>
        </p:txBody>
      </p:sp>
      <p:cxnSp>
        <p:nvCxnSpPr>
          <p:cNvPr id="6" name="Straight Connector 5"/>
          <p:cNvCxnSpPr/>
          <p:nvPr userDrawn="1"/>
        </p:nvCxnSpPr>
        <p:spPr>
          <a:xfrm>
            <a:off x="2814561" y="266304"/>
            <a:ext cx="99060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itle 1"/>
          <p:cNvSpPr txBox="1">
            <a:spLocks/>
          </p:cNvSpPr>
          <p:nvPr userDrawn="1"/>
        </p:nvSpPr>
        <p:spPr>
          <a:xfrm>
            <a:off x="2898648" y="243682"/>
            <a:ext cx="6016752" cy="518318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spcBef>
                <a:spcPct val="0"/>
              </a:spcBef>
              <a:buNone/>
              <a:defRPr sz="3200" b="1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3"/>
          </p:nvPr>
        </p:nvSpPr>
        <p:spPr>
          <a:xfrm>
            <a:off x="301752" y="859536"/>
            <a:ext cx="8531352" cy="5065776"/>
          </a:xfrm>
          <a:prstGeom prst="rect">
            <a:avLst/>
          </a:prstGeom>
        </p:spPr>
        <p:txBody>
          <a:bodyPr/>
          <a:lstStyle>
            <a:lvl1pPr>
              <a:defRPr sz="1800" baseline="0">
                <a:solidFill>
                  <a:schemeClr val="tx2"/>
                </a:solidFill>
              </a:defRPr>
            </a:lvl1pPr>
            <a:lvl2pPr marL="557213" indent="-214313">
              <a:buClr>
                <a:schemeClr val="accent1"/>
              </a:buClr>
              <a:buFont typeface="Wingdings" panose="05000000000000000000" pitchFamily="2" charset="2"/>
              <a:buChar char="§"/>
              <a:defRPr sz="1800" baseline="0">
                <a:solidFill>
                  <a:schemeClr val="tx2"/>
                </a:solidFill>
              </a:defRPr>
            </a:lvl2pPr>
            <a:lvl3pPr marL="857250" indent="-171450">
              <a:buClr>
                <a:schemeClr val="tx2"/>
              </a:buClr>
              <a:buFont typeface="Courier New" panose="02070309020205020404" pitchFamily="49" charset="0"/>
              <a:buChar char="o"/>
              <a:defRPr sz="1600" baseline="0">
                <a:solidFill>
                  <a:schemeClr val="tx2"/>
                </a:solidFill>
              </a:defRPr>
            </a:lvl3pPr>
            <a:lvl4pPr>
              <a:buClr>
                <a:schemeClr val="accent1"/>
              </a:buClr>
              <a:defRPr sz="1600" baseline="0">
                <a:solidFill>
                  <a:schemeClr val="tx2"/>
                </a:solidFill>
              </a:defRPr>
            </a:lvl4pPr>
            <a:lvl5pPr>
              <a:defRPr sz="1400"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1838812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9592302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Footer text goes here.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4400" y="6561138"/>
            <a:ext cx="533400" cy="2206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7275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550883" y="4837176"/>
            <a:ext cx="4465283" cy="64922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3547872" y="3429000"/>
            <a:ext cx="4465283" cy="923544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cap="none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8" name="Text Placeholder 4"/>
          <p:cNvSpPr>
            <a:spLocks noGrp="1"/>
          </p:cNvSpPr>
          <p:nvPr>
            <p:ph type="body" sz="quarter" idx="11"/>
          </p:nvPr>
        </p:nvSpPr>
        <p:spPr>
          <a:xfrm>
            <a:off x="3547872" y="1325880"/>
            <a:ext cx="5519928" cy="2304288"/>
          </a:xfrm>
          <a:prstGeom prst="rect">
            <a:avLst/>
          </a:prstGeom>
        </p:spPr>
        <p:txBody>
          <a:bodyPr anchor="t" anchorCtr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600" b="1" cap="sm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890097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"/>
          </p:nvPr>
        </p:nvSpPr>
        <p:spPr>
          <a:xfrm>
            <a:off x="1828800" y="685800"/>
            <a:ext cx="6324600" cy="5486400"/>
          </a:xfrm>
          <a:prstGeom prst="rect">
            <a:avLst/>
          </a:prstGeom>
        </p:spPr>
        <p:txBody>
          <a:bodyPr/>
          <a:lstStyle>
            <a:lvl1pPr>
              <a:defRPr sz="1800">
                <a:solidFill>
                  <a:schemeClr val="tx2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600">
                <a:solidFill>
                  <a:schemeClr val="tx2"/>
                </a:solidFill>
              </a:defRPr>
            </a:lvl4pPr>
            <a:lvl5pPr>
              <a:defRPr sz="14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172176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43200" y="6553200"/>
            <a:ext cx="40386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>
                <a:solidFill>
                  <a:prstClr val="black">
                    <a:tint val="75000"/>
                  </a:prstClr>
                </a:solidFill>
              </a:rPr>
              <a:t>Footer text goes here.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07477" y="6561137"/>
            <a:ext cx="457200" cy="22066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93BD3E-1E9A-4970-A6F7-E7AC52762E0C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76200" y="6477000"/>
            <a:ext cx="594360" cy="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 userDrawn="1"/>
        </p:nvCxnSpPr>
        <p:spPr>
          <a:xfrm>
            <a:off x="2194560" y="6477002"/>
            <a:ext cx="6858000" cy="1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6248400"/>
            <a:ext cx="1181868" cy="457200"/>
          </a:xfrm>
          <a:prstGeom prst="rect">
            <a:avLst/>
          </a:prstGeom>
        </p:spPr>
      </p:pic>
      <p:sp>
        <p:nvSpPr>
          <p:cNvPr id="9" name="TextBox 8"/>
          <p:cNvSpPr txBox="1"/>
          <p:nvPr userDrawn="1"/>
        </p:nvSpPr>
        <p:spPr>
          <a:xfrm>
            <a:off x="54676" y="6553201"/>
            <a:ext cx="707325" cy="207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750" b="1" dirty="0">
                <a:solidFill>
                  <a:srgbClr val="5B6770"/>
                </a:solidFill>
              </a:rPr>
              <a:t>PUBLIC</a:t>
            </a:r>
          </a:p>
        </p:txBody>
      </p:sp>
      <p:sp>
        <p:nvSpPr>
          <p:cNvPr id="11" name="Slide Number Placeholder 8"/>
          <p:cNvSpPr txBox="1">
            <a:spLocks/>
          </p:cNvSpPr>
          <p:nvPr userDrawn="1"/>
        </p:nvSpPr>
        <p:spPr>
          <a:xfrm>
            <a:off x="8664677" y="6561137"/>
            <a:ext cx="387883" cy="2127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E7085C4-D6A8-46D9-A1BA-F87C2DEFFCDB}" type="slidenum">
              <a:rPr lang="en-US" sz="900" smtClean="0">
                <a:solidFill>
                  <a:schemeClr val="bg1">
                    <a:lumMod val="75000"/>
                  </a:schemeClr>
                </a:solidFill>
              </a:rPr>
              <a:pPr/>
              <a:t>‹#›</a:t>
            </a:fld>
            <a:endParaRPr lang="en-US" sz="900" dirty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18658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74" r:id="rId6"/>
    <p:sldLayoutId id="2147483675" r:id="rId7"/>
  </p:sldLayoutIdLst>
  <p:hf hdr="0" ftr="0" dt="0"/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3505200" y="0"/>
            <a:ext cx="5638800" cy="6858000"/>
          </a:xfrm>
          <a:prstGeom prst="rect">
            <a:avLst/>
          </a:prstGeom>
          <a:solidFill>
            <a:srgbClr val="D7DCD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814" y="2876277"/>
            <a:ext cx="2857586" cy="1105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6672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 userDrawn="1"/>
        </p:nvCxnSpPr>
        <p:spPr>
          <a:xfrm flipH="1">
            <a:off x="914400" y="1"/>
            <a:ext cx="1" cy="4952999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466" y="5257800"/>
            <a:ext cx="1181868" cy="457200"/>
          </a:xfrm>
          <a:prstGeom prst="rect">
            <a:avLst/>
          </a:prstGeom>
        </p:spPr>
      </p:pic>
      <p:cxnSp>
        <p:nvCxnSpPr>
          <p:cNvPr id="12" name="Straight Connector 11"/>
          <p:cNvCxnSpPr/>
          <p:nvPr userDrawn="1"/>
        </p:nvCxnSpPr>
        <p:spPr>
          <a:xfrm flipH="1">
            <a:off x="914400" y="6019800"/>
            <a:ext cx="1" cy="822960"/>
          </a:xfrm>
          <a:prstGeom prst="line">
            <a:avLst/>
          </a:prstGeom>
          <a:ln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0170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3"/>
          </p:nvPr>
        </p:nvSpPr>
        <p:spPr>
          <a:xfrm>
            <a:off x="3550883" y="5029200"/>
            <a:ext cx="4983517" cy="457200"/>
          </a:xfrm>
        </p:spPr>
        <p:txBody>
          <a:bodyPr/>
          <a:lstStyle/>
          <a:p>
            <a:r>
              <a:rPr lang="en-US" b="0" cap="none"/>
              <a:t>December 2022</a:t>
            </a:r>
            <a:endParaRPr lang="en-US" b="0" cap="none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3546401" y="3682163"/>
            <a:ext cx="4465283" cy="313944"/>
          </a:xfrm>
        </p:spPr>
        <p:txBody>
          <a:bodyPr/>
          <a:lstStyle/>
          <a:p>
            <a:r>
              <a:rPr lang="en-US" dirty="0"/>
              <a:t>ERCOT Staff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>
          <a:xfrm>
            <a:off x="3546401" y="1219200"/>
            <a:ext cx="5519928" cy="1752600"/>
          </a:xfrm>
        </p:spPr>
        <p:txBody>
          <a:bodyPr/>
          <a:lstStyle/>
          <a:p>
            <a:r>
              <a:rPr lang="en-US" sz="3200" cap="none" dirty="0"/>
              <a:t>Heat Maps of Different Methods for Identifying Hours of Highest Reliability Risk</a:t>
            </a:r>
          </a:p>
        </p:txBody>
      </p:sp>
    </p:spTree>
    <p:extLst>
      <p:ext uri="{BB962C8B-B14F-4D97-AF65-F5344CB8AC3E}">
        <p14:creationId xmlns:p14="http://schemas.microsoft.com/office/powerpoint/2010/main" val="730603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902C-E723-4900-AF6E-182094C88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142C1-EE46-4C94-B6F8-5D67E8876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C01A958-2525-4F1F-A6BC-B7F971205A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654" y="1295400"/>
            <a:ext cx="7316505" cy="45394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88B6B9-8F0D-487D-A094-7554B1BD4D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32134" y="243682"/>
            <a:ext cx="1575268" cy="6240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18088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Peak Net Load (Till date)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3157E3E-02F2-4726-9A82-D19BF509628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4400"/>
            <a:ext cx="7439350" cy="53340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04F42CB-787B-4885-B415-C69C2EAF12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685" y="914400"/>
            <a:ext cx="1622166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25313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71DB-54B9-40B7-8852-145FFD6C1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1137C1-64AB-4091-9633-FE13433D42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419190-C77A-43CA-B588-989828B8F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1388"/>
            <a:ext cx="7609451" cy="47724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DF4A22D-78B9-4F1D-8B1D-004BEA3F69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09451" y="748892"/>
            <a:ext cx="1416779" cy="570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8550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1E0F0-93DC-4804-BD83-634E6C7C9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Peak Net Load (Till date)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15BC8-44E1-4069-A185-40AE8D11FB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BB0C90B-FB12-4830-AF5C-45816965FDE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9989" y="838200"/>
            <a:ext cx="7844021" cy="5349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8560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18C17F-5B7F-4C44-89F6-59FB8AF6F41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63245FE9-1066-49B5-90C1-7B359271FA57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“Net Load” Method</a:t>
            </a:r>
          </a:p>
        </p:txBody>
      </p:sp>
    </p:spTree>
    <p:extLst>
      <p:ext uri="{BB962C8B-B14F-4D97-AF65-F5344CB8AC3E}">
        <p14:creationId xmlns:p14="http://schemas.microsoft.com/office/powerpoint/2010/main" val="38811981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253DEA3-30D7-4423-A26B-665B2A7A51D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79929"/>
            <a:ext cx="7565324" cy="548191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B666621-13CF-461B-9C5A-C20C1C6407A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65324" y="779929"/>
            <a:ext cx="1554446" cy="541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976293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A479C-542C-4F78-89FA-ECAF883A5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6554B-EC1A-4830-ACAE-138645882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1D93BD3E-1E9A-4970-A6F7-E7AC52762E0C}" type="slidenum">
              <a:rPr kumimoji="0" lang="en-US" sz="9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sz="9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F8EC54-BD5B-4F65-AC07-5AEAD309643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43000"/>
            <a:ext cx="7605082" cy="477655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CAB1D58-22B3-4223-8EB3-C85385F739C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387598"/>
            <a:ext cx="1524000" cy="60894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71024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64E00-D421-4D3A-8A4F-968F565BD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Net Load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670C5-E5F8-4BA9-A686-03FF2FDED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25AD1E-2F90-43E3-AAF2-978C90750D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3480" y="838200"/>
            <a:ext cx="7897039" cy="5418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71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899CEB-F134-4B75-B611-69BBEDAEE4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7543800" cy="548577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D0B8EF6-FE20-4F83-8684-F8FBF9CD8D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761999"/>
            <a:ext cx="1608750" cy="548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496529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91E68-C873-4C7E-A724-28FE34C3A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4AC96-73F4-4448-89A8-7B3E59435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19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C0A5974-370E-4239-B6FF-070BC7D2E3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20304"/>
            <a:ext cx="7702597" cy="487459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226906B-DB61-4898-9A52-AA70C63C48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1897" y="609600"/>
            <a:ext cx="1462103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56725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23A7C3-8DA8-45E0-BBA7-47766C34BA4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842EBC00-ECB2-44FA-B1B2-64B8B39715B5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dirty="0"/>
              <a:t>“Peak Net Load” Method</a:t>
            </a:r>
          </a:p>
        </p:txBody>
      </p:sp>
    </p:spTree>
    <p:extLst>
      <p:ext uri="{BB962C8B-B14F-4D97-AF65-F5344CB8AC3E}">
        <p14:creationId xmlns:p14="http://schemas.microsoft.com/office/powerpoint/2010/main" val="219886776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64E00-D421-4D3A-8A4F-968F565BD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Net Load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670C5-E5F8-4BA9-A686-03FF2FDED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24FEE2A-93FE-4CB6-BBD0-476D86DC3B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073" y="838200"/>
            <a:ext cx="7945853" cy="542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5076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D741590-15CB-4CF8-8932-717D0B8490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7549750" cy="54102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985A1E-AB83-4E5B-9486-299C4EEFB9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9750" y="838200"/>
            <a:ext cx="1535723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6232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D75902C-E723-4900-AF6E-182094C8841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B142C1-EE46-4C94-B6F8-5D67E887655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785E2FD-5EF7-4A03-9557-AF85382F98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7622490" cy="47601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56FD416-5F45-4308-9791-263933E2454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2491" y="395495"/>
            <a:ext cx="1521510" cy="60794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26526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Net Load (Till Date)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45EE4AA-119E-4029-95CF-E41C09E6BF6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70965"/>
            <a:ext cx="7620000" cy="547730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DEDB2E2-3035-4DB7-94CA-976F4CB540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770965"/>
            <a:ext cx="1533376" cy="533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836605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3171DB-54B9-40B7-8852-145FFD6C1F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1137C1-64AB-4091-9633-FE13433D42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6B15B54-87C5-4EBA-8EAE-462B960C0F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130583"/>
            <a:ext cx="7664643" cy="476997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3ED5F99-0BA1-4F35-91C6-EAFEFB239B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4643" y="571499"/>
            <a:ext cx="1479357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142890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91E0F0-93DC-4804-BD83-634E6C7C9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Net Load (Till date)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315BC8-44E1-4069-A185-40AE8D11FBA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25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0DAB8A2-6B86-4A72-B3FC-7AACAC4628B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8499" y="838200"/>
            <a:ext cx="7867002" cy="540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510874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385814-D45E-42DA-81C5-2971D99D4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1197E8-08EE-4A43-8C82-9EC5F6FBDBC9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sz="3200" dirty="0"/>
              <a:t>“Committed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Margin” Method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9375538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Approach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D79C56-AC32-400F-9E84-035A70B963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762000"/>
            <a:ext cx="7515333" cy="54864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628E88-5584-493D-A5AF-45471CA529F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5332" y="800100"/>
            <a:ext cx="1445748" cy="525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172397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2019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- Season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28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6A3ED5-9FBB-4958-803D-28EFC888894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1574"/>
            <a:ext cx="7767179" cy="485744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1711E6C-A6AE-4721-BA48-F98DDA5C1A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7179" y="752218"/>
            <a:ext cx="1362378" cy="5715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230554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Approach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AF907D9-D4A8-4774-B198-A5D8CFCD5EA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7486842" cy="54102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CF145013-74B8-443F-B3FD-FD2F2DBB8E5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2840" y="838199"/>
            <a:ext cx="1508760" cy="5538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059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Peak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</a:t>
            </a:fld>
            <a:endParaRPr lang="en-US" dirty="0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00644AAD-F26B-4C3F-B571-B78F44080A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65" y="838200"/>
            <a:ext cx="7586089" cy="543045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1EFBB44-F124-4F20-BA15-5B271F8480B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95054" y="838200"/>
            <a:ext cx="1523025" cy="5222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907960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2020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- Season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30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025C003-F4A5-42E6-AA03-86755193A36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53216"/>
            <a:ext cx="7790269" cy="489788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67A31B1-F00E-4B4B-BB14-8AC817C9E98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90269" y="906859"/>
            <a:ext cx="1316198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258374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Approach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2A4AC9-F2D6-4A98-BEED-9D64368DD3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7467600" cy="540310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4E43F06-1732-45D9-BA64-086D565918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94052" y="838200"/>
            <a:ext cx="1532363" cy="5562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10657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2021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- Season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07732C4-94A1-4599-A162-30D70C05148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7760508" cy="4859236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1F9887F-EBEE-42C7-B44D-4974A29788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60508" y="746918"/>
            <a:ext cx="1361080" cy="5687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28046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2022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Approach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4E64B7B-C3AA-44A7-9974-EE8D1FDC96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2000"/>
            <a:ext cx="7630006" cy="551365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E2FA3C-E280-4368-975D-70511625EF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30006" y="803974"/>
            <a:ext cx="1513994" cy="5429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76988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2022 </a:t>
            </a:r>
            <a:r>
              <a:rPr lang="en-US" sz="3200" dirty="0"/>
              <a:t>Committed Capacity </a:t>
            </a:r>
            <a:r>
              <a:rPr lang="en-US" sz="3200" dirty="0">
                <a:effectLst/>
                <a:ea typeface="Calibri" panose="020F0502020204030204" pitchFamily="34" charset="0"/>
              </a:rPr>
              <a:t>Margin - Season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C49C9ED-DC9D-4ECB-BFEE-9B8087C44C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8861"/>
            <a:ext cx="7772400" cy="48617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8279219F-B379-4F18-AC43-ECAA181F916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748146"/>
            <a:ext cx="1371600" cy="565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808744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385814-D45E-42DA-81C5-2971D99D48F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35</a:t>
            </a:fld>
            <a:endParaRPr lang="en-US" dirty="0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C1197E8-08EE-4A43-8C82-9EC5F6FBDBC9}"/>
              </a:ext>
            </a:extLst>
          </p:cNvPr>
          <p:cNvSpPr>
            <a:spLocks noGrp="1"/>
          </p:cNvSpPr>
          <p:nvPr>
            <p:ph idx="16"/>
          </p:nvPr>
        </p:nvSpPr>
        <p:spPr/>
        <p:txBody>
          <a:bodyPr/>
          <a:lstStyle/>
          <a:p>
            <a:r>
              <a:rPr lang="en-US" sz="3200" dirty="0"/>
              <a:t>“Real Time Margin” Method</a:t>
            </a:r>
          </a:p>
          <a:p>
            <a:r>
              <a:rPr lang="en-US" dirty="0"/>
              <a:t>(ERCOT alternative proposal)</a:t>
            </a:r>
          </a:p>
        </p:txBody>
      </p:sp>
    </p:spTree>
    <p:extLst>
      <p:ext uri="{BB962C8B-B14F-4D97-AF65-F5344CB8AC3E}">
        <p14:creationId xmlns:p14="http://schemas.microsoft.com/office/powerpoint/2010/main" val="314659812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</a:t>
            </a:r>
            <a:r>
              <a:rPr lang="en-US" sz="3200" dirty="0"/>
              <a:t>Real Time Margin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A5E070-471A-49B7-AA60-51D31D215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46990"/>
            <a:ext cx="7543799" cy="54845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BF719D2F-9B23-4CB9-A368-B993E274475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43800" y="663045"/>
            <a:ext cx="1600199" cy="57534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0389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2019 </a:t>
            </a:r>
            <a:r>
              <a:rPr lang="en-US" sz="3200" dirty="0"/>
              <a:t>Real Time Margin </a:t>
            </a:r>
            <a:r>
              <a:rPr lang="en-US" sz="3200" dirty="0">
                <a:effectLst/>
                <a:ea typeface="Calibri" panose="020F0502020204030204" pitchFamily="34" charset="0"/>
              </a:rPr>
              <a:t>- Seasonal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5C4CFB-446B-4409-B797-74FAE2B758A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02249"/>
            <a:ext cx="7696201" cy="4782861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CB49968-59C1-4D93-B8DF-C1176E037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1" y="487759"/>
            <a:ext cx="1425026" cy="5985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441047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</a:t>
            </a:r>
            <a:r>
              <a:rPr lang="en-US" sz="3200" dirty="0"/>
              <a:t>Real Time Margin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2C7165A-0B57-4D5C-973B-F67A15E811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965" y="838200"/>
            <a:ext cx="7448085" cy="542176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A5D19FF-EB86-49AD-B933-D48DEAB5C9B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1164" y="502841"/>
            <a:ext cx="1627145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30512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2020 </a:t>
            </a:r>
            <a:r>
              <a:rPr lang="en-US" sz="3200" dirty="0"/>
              <a:t>Real Time Margin </a:t>
            </a:r>
            <a:r>
              <a:rPr lang="en-US" sz="3200" dirty="0">
                <a:effectLst/>
                <a:ea typeface="Calibri" panose="020F0502020204030204" pitchFamily="34" charset="0"/>
              </a:rPr>
              <a:t>- Seasonal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B62AA4-151B-417F-B0C2-644E73E893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19200"/>
            <a:ext cx="7729661" cy="48498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B6045C6-653B-4D1F-BED1-DA398DF0AC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29661" y="609600"/>
            <a:ext cx="1396410" cy="579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9765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6A479C-542C-4F78-89FA-ECAF883A57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76554B-EC1A-4830-ACAE-1386458828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5E01924-7EC8-474F-8B5C-F02DA0DD6B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295400"/>
            <a:ext cx="7359198" cy="462748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6D32B5A-5597-456E-91C2-C369C6D097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359198" y="230235"/>
            <a:ext cx="1558840" cy="62506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739293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</a:t>
            </a:r>
            <a:r>
              <a:rPr lang="en-US" sz="3200" dirty="0"/>
              <a:t>Real Time Margin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5BC502-78E5-42C9-AA0C-9C31F630EB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838200"/>
            <a:ext cx="7467025" cy="541019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9B1FC0A-167B-4E3D-910B-E4395BF1EC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81076" y="533400"/>
            <a:ext cx="1636030" cy="5867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062428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2021 </a:t>
            </a:r>
            <a:r>
              <a:rPr lang="en-US" sz="3200" dirty="0"/>
              <a:t>Real Time Margin </a:t>
            </a:r>
            <a:r>
              <a:rPr lang="en-US" sz="3200" dirty="0">
                <a:effectLst/>
                <a:ea typeface="Calibri" panose="020F0502020204030204" pitchFamily="34" charset="0"/>
              </a:rPr>
              <a:t>- Seasonal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DF6329-8B98-41FB-8629-FCE4BB23119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95400"/>
            <a:ext cx="7722590" cy="485623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095D5DF-3AC0-43DF-AF07-549494FAD6C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2400" y="593269"/>
            <a:ext cx="1371601" cy="5731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741506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2022 </a:t>
            </a:r>
            <a:r>
              <a:rPr lang="en-US" sz="3200"/>
              <a:t>Real Time Margin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F60BEC-EF1A-4D88-8A0A-EFB7A7F9BA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785895"/>
            <a:ext cx="7543800" cy="545326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0F39E57-FE12-4AB4-AB55-4C572B9009B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43801" y="930966"/>
            <a:ext cx="1504826" cy="5453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362596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2900" y="228600"/>
            <a:ext cx="8458200" cy="518318"/>
          </a:xfrm>
        </p:spPr>
        <p:txBody>
          <a:bodyPr/>
          <a:lstStyle/>
          <a:p>
            <a:r>
              <a:rPr lang="en-US" dirty="0"/>
              <a:t>2022 </a:t>
            </a:r>
            <a:r>
              <a:rPr lang="en-US" sz="3200" dirty="0"/>
              <a:t>Real Time Margin </a:t>
            </a:r>
            <a:r>
              <a:rPr lang="en-US" sz="3200" dirty="0">
                <a:effectLst/>
                <a:ea typeface="Calibri" panose="020F0502020204030204" pitchFamily="34" charset="0"/>
              </a:rPr>
              <a:t>- Seasonal</a:t>
            </a:r>
            <a:br>
              <a:rPr lang="en-US" dirty="0"/>
            </a:b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6DDDE40-88B0-4555-8733-1C139C47FF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" y="1219201"/>
            <a:ext cx="7596843" cy="473069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84B16E2-02A7-4D7C-A601-1F5A170DEC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20000" y="173180"/>
            <a:ext cx="1524000" cy="6303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55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56D36-2420-4AD7-BC61-64781668C7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2019 Peak Net Load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B9C118-D9FC-4B56-A8B0-ABE6150448B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5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96E62C5-874D-406E-AD99-2AD1F7A5B5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762000"/>
            <a:ext cx="7791450" cy="5343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7737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CAD4A-442E-47BE-8C7E-178983DAA2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Peak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CB04C27-8606-44A5-968E-91A32EDC088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6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C8A2ED1-6995-4E0A-86A7-0E995B9D50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986300"/>
            <a:ext cx="7686368" cy="5276407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53C3514-8B13-42F2-A20A-62436780382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86369" y="986300"/>
            <a:ext cx="1447800" cy="5005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327438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A691E68-C873-4C7E-A724-28FE34C3A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Peak Net Load - Seasonal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C04AC96-73F4-4448-89A8-7B3E594357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273F816-6D55-4F62-90C6-83AD0BA429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39" y="1225369"/>
            <a:ext cx="7651106" cy="480662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C1894C2-BBA3-4FE9-921F-290C9B6729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50667" y="502841"/>
            <a:ext cx="1493333" cy="5947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104285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064E00-D421-4D3A-8A4F-968F565BD5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2020 Peak Net Load - Zoomed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A670C5-E5F8-4BA9-A686-03FF2FDED5A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8</a:t>
            </a:fld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B7C81FB-61DB-4D29-A479-ECB69871CF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247" y="797859"/>
            <a:ext cx="7883706" cy="5424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67841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8C4632-B879-4671-AF1C-6900C82326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2021 Peak Net Load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D365C5-70BA-4C76-A345-F40574F7A2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1D93BD3E-1E9A-4970-A6F7-E7AC52762E0C}" type="slidenum">
              <a:rPr lang="en-US" smtClean="0"/>
              <a:pPr/>
              <a:t>9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9164C5-B358-4497-83B5-62181BDAFDB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31892" y="762000"/>
            <a:ext cx="1598661" cy="533479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4CD65C0-DA97-4208-8761-0C7D32460F2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3620"/>
          <a:stretch/>
        </p:blipFill>
        <p:spPr>
          <a:xfrm>
            <a:off x="13447" y="876300"/>
            <a:ext cx="7584339" cy="51061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279832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Custom Design">
  <a:themeElements>
    <a:clrScheme name="ERCOT Identity v.2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EC7"/>
      </a:accent1>
      <a:accent2>
        <a:srgbClr val="5B6770"/>
      </a:accent2>
      <a:accent3>
        <a:srgbClr val="26D07C"/>
      </a:accent3>
      <a:accent4>
        <a:srgbClr val="003865"/>
      </a:accent4>
      <a:accent5>
        <a:srgbClr val="685BC7"/>
      </a:accent5>
      <a:accent6>
        <a:srgbClr val="890C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3_Custom Design">
  <a:themeElements>
    <a:clrScheme name="ERCOT Identity">
      <a:dk1>
        <a:sysClr val="windowText" lastClr="000000"/>
      </a:dk1>
      <a:lt1>
        <a:srgbClr val="FFFFFF"/>
      </a:lt1>
      <a:dk2>
        <a:srgbClr val="5B6770"/>
      </a:dk2>
      <a:lt2>
        <a:srgbClr val="FFFFFF"/>
      </a:lt2>
      <a:accent1>
        <a:srgbClr val="00ACC8"/>
      </a:accent1>
      <a:accent2>
        <a:srgbClr val="5B6770"/>
      </a:accent2>
      <a:accent3>
        <a:srgbClr val="00CE7D"/>
      </a:accent3>
      <a:accent4>
        <a:srgbClr val="003764"/>
      </a:accent4>
      <a:accent5>
        <a:srgbClr val="6650B1"/>
      </a:accent5>
      <a:accent6>
        <a:srgbClr val="910258"/>
      </a:accent6>
      <a:hlink>
        <a:srgbClr val="0000FF"/>
      </a:hlink>
      <a:folHlink>
        <a:srgbClr val="800080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EmailTo xmlns="http://schemas.microsoft.com/sharepoint/v3" xsi:nil="true"/>
    <EmailHeaders xmlns="http://schemas.microsoft.com/sharepoint/v4" xsi:nil="true"/>
    <IconOverlay xmlns="http://schemas.microsoft.com/sharepoint/v4" xsi:nil="true"/>
    <EmailSender xmlns="http://schemas.microsoft.com/sharepoint/v3" xsi:nil="true"/>
    <EmailFrom xmlns="http://schemas.microsoft.com/sharepoint/v3" xsi:nil="true"/>
    <EmailSubject xmlns="http://schemas.microsoft.com/sharepoint/v3" xsi:nil="true"/>
    <EmailCc xmlns="http://schemas.microsoft.com/sharepoint/v3" xsi:nil="true"/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156CF97E76ACE1499DF8744740EDBBC2" ma:contentTypeVersion="11" ma:contentTypeDescription="Create a new document." ma:contentTypeScope="" ma:versionID="92e75e67d2c37c7dc7f43b8b4055e93c">
  <xsd:schema xmlns:xsd="http://www.w3.org/2001/XMLSchema" xmlns:xs="http://www.w3.org/2001/XMLSchema" xmlns:p="http://schemas.microsoft.com/office/2006/metadata/properties" xmlns:ns1="http://schemas.microsoft.com/sharepoint/v3" xmlns:ns2="http://schemas.microsoft.com/sharepoint/v4" targetNamespace="http://schemas.microsoft.com/office/2006/metadata/properties" ma:root="true" ma:fieldsID="eb4dad4b98fcac8c67ab5cbaac4683dd" ns1:_="" ns2:_="">
    <xsd:import namespace="http://schemas.microsoft.com/sharepoint/v3"/>
    <xsd:import namespace="http://schemas.microsoft.com/sharepoint/v4"/>
    <xsd:element name="properties">
      <xsd:complexType>
        <xsd:sequence>
          <xsd:element name="documentManagement">
            <xsd:complexType>
              <xsd:all>
                <xsd:element ref="ns1:EmailSender" minOccurs="0"/>
                <xsd:element ref="ns1:EmailTo" minOccurs="0"/>
                <xsd:element ref="ns1:EmailCc" minOccurs="0"/>
                <xsd:element ref="ns1:EmailFrom" minOccurs="0"/>
                <xsd:element ref="ns1:EmailSubject" minOccurs="0"/>
                <xsd:element ref="ns2:EmailHeaders" minOccurs="0"/>
                <xsd:element ref="ns2:IconOverlay" minOccurs="0"/>
                <xsd:element ref="ns1:_vti_ItemDeclaredRecord" minOccurs="0"/>
                <xsd:element ref="ns1:_vti_ItemHoldRecordStatu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EmailSender" ma:index="8" nillable="true" ma:displayName="E-Mail Sender" ma:hidden="true" ma:internalName="EmailSender">
      <xsd:simpleType>
        <xsd:restriction base="dms:Note">
          <xsd:maxLength value="255"/>
        </xsd:restriction>
      </xsd:simpleType>
    </xsd:element>
    <xsd:element name="EmailTo" ma:index="9" nillable="true" ma:displayName="E-Mail To" ma:hidden="true" ma:internalName="EmailTo">
      <xsd:simpleType>
        <xsd:restriction base="dms:Note">
          <xsd:maxLength value="255"/>
        </xsd:restriction>
      </xsd:simpleType>
    </xsd:element>
    <xsd:element name="EmailCc" ma:index="10" nillable="true" ma:displayName="E-Mail Cc" ma:hidden="true" ma:internalName="EmailCc">
      <xsd:simpleType>
        <xsd:restriction base="dms:Note">
          <xsd:maxLength value="255"/>
        </xsd:restriction>
      </xsd:simpleType>
    </xsd:element>
    <xsd:element name="EmailFrom" ma:index="11" nillable="true" ma:displayName="E-Mail From" ma:hidden="true" ma:internalName="EmailFrom">
      <xsd:simpleType>
        <xsd:restriction base="dms:Text"/>
      </xsd:simpleType>
    </xsd:element>
    <xsd:element name="EmailSubject" ma:index="12" nillable="true" ma:displayName="E-Mail Subject" ma:hidden="true" ma:internalName="EmailSubject">
      <xsd:simpleType>
        <xsd:restriction base="dms:Text"/>
      </xsd:simpleType>
    </xsd:element>
    <xsd:element name="_vti_ItemDeclaredRecord" ma:index="15" nillable="true" ma:displayName="Declared Record" ma:hidden="true" ma:internalName="_vti_ItemDeclaredRecord" ma:readOnly="true">
      <xsd:simpleType>
        <xsd:restriction base="dms:DateTime"/>
      </xsd:simpleType>
    </xsd:element>
    <xsd:element name="_vti_ItemHoldRecordStatus" ma:index="16" nillable="true" ma:displayName="Hold and Record Status" ma:decimals="0" ma:description="" ma:hidden="true" ma:indexed="true" ma:internalName="_vti_ItemHoldRecordStatu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4" elementFormDefault="qualified">
    <xsd:import namespace="http://schemas.microsoft.com/office/2006/documentManagement/types"/>
    <xsd:import namespace="http://schemas.microsoft.com/office/infopath/2007/PartnerControls"/>
    <xsd:element name="EmailHeaders" ma:index="13" nillable="true" ma:displayName="E-Mail Headers" ma:hidden="true" ma:internalName="EmailHeaders">
      <xsd:simpleType>
        <xsd:restriction base="dms:Note"/>
      </xsd:simpleType>
    </xsd:element>
    <xsd:element name="IconOverlay" ma:index="14" nillable="true" ma:displayName="IconOverlay" ma:hidden="true" ma:internalName="IconOverlay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E4A68982-DD5D-44FD-B77F-4C531465FE54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E9AA12-8AF9-4AA6-90FE-24669859CDF3}">
  <ds:schemaRefs>
    <ds:schemaRef ds:uri="http://purl.org/dc/terms/"/>
    <ds:schemaRef ds:uri="http://schemas.microsoft.com/office/2006/metadata/properties"/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c34af464-7aa1-4edd-9be4-83dffc1cb926"/>
    <ds:schemaRef ds:uri="http://www.w3.org/XML/1998/namespace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25629A9A-24C2-4265-8654-90D784E1AE4E}"/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7129</TotalTime>
  <Words>308</Words>
  <Application>Microsoft Office PowerPoint</Application>
  <PresentationFormat>On-screen Show (4:3)</PresentationFormat>
  <Paragraphs>92</Paragraphs>
  <Slides>43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43</vt:i4>
      </vt:variant>
    </vt:vector>
  </HeadingPairs>
  <TitlesOfParts>
    <vt:vector size="50" baseType="lpstr">
      <vt:lpstr>Arial</vt:lpstr>
      <vt:lpstr>Calibri</vt:lpstr>
      <vt:lpstr>Courier New</vt:lpstr>
      <vt:lpstr>Wingdings</vt:lpstr>
      <vt:lpstr>1_Office Theme</vt:lpstr>
      <vt:lpstr>2_Custom Design</vt:lpstr>
      <vt:lpstr>3_Custom Design</vt:lpstr>
      <vt:lpstr>PowerPoint Presentation</vt:lpstr>
      <vt:lpstr>PowerPoint Presentation</vt:lpstr>
      <vt:lpstr>2019 Peak Net Load</vt:lpstr>
      <vt:lpstr>2019 Peak Net Load - Seasonal</vt:lpstr>
      <vt:lpstr>2019 Peak Net Load - Zoomed</vt:lpstr>
      <vt:lpstr>2020 Peak Net Load</vt:lpstr>
      <vt:lpstr>2020 Peak Net Load - Seasonal</vt:lpstr>
      <vt:lpstr>2020 Peak Net Load - Zoomed</vt:lpstr>
      <vt:lpstr>2021 Peak Net Load</vt:lpstr>
      <vt:lpstr>2021 Peak Net Load - Seasonal</vt:lpstr>
      <vt:lpstr>2022 Peak Net Load (Till date)</vt:lpstr>
      <vt:lpstr>2022 Peak Net Load - Seasonal</vt:lpstr>
      <vt:lpstr>2022 Peak Net Load (Till date) - Zoomed</vt:lpstr>
      <vt:lpstr>PowerPoint Presentation</vt:lpstr>
      <vt:lpstr>2019 Net Load</vt:lpstr>
      <vt:lpstr>2019 Net Load - Seasonal</vt:lpstr>
      <vt:lpstr>2019 Net Load - Zoomed</vt:lpstr>
      <vt:lpstr>2020 Net Load</vt:lpstr>
      <vt:lpstr>2020 Net Load - Seasonal</vt:lpstr>
      <vt:lpstr>2020 Net Load - Zoomed</vt:lpstr>
      <vt:lpstr>2021 Net Load</vt:lpstr>
      <vt:lpstr>2021 Peak Net Load - Seasonal</vt:lpstr>
      <vt:lpstr>2022 Net Load (Till Date)</vt:lpstr>
      <vt:lpstr>2022 Net Load - Seasonal</vt:lpstr>
      <vt:lpstr>2022 Net Load (Till date) - Zoomed</vt:lpstr>
      <vt:lpstr>PowerPoint Presentation</vt:lpstr>
      <vt:lpstr>2019 Committed Capacity Margin Approach </vt:lpstr>
      <vt:lpstr>2019 Committed Capacity Margin - Season </vt:lpstr>
      <vt:lpstr>2020 Committed Capacity Margin Approach </vt:lpstr>
      <vt:lpstr>2020 Committed Capacity Margin - Season </vt:lpstr>
      <vt:lpstr>2021 Committed Capacity Margin Approach </vt:lpstr>
      <vt:lpstr>2021 Committed Capacity Margin - Season </vt:lpstr>
      <vt:lpstr>2022 Committed Capacity Margin Approach </vt:lpstr>
      <vt:lpstr>2022 Committed Capacity Margin - Season </vt:lpstr>
      <vt:lpstr>PowerPoint Presentation</vt:lpstr>
      <vt:lpstr>2019 Real Time Margin</vt:lpstr>
      <vt:lpstr>2019 Real Time Margin - Seasonal </vt:lpstr>
      <vt:lpstr>2020 Real Time Margin</vt:lpstr>
      <vt:lpstr>2020 Real Time Margin - Seasonal </vt:lpstr>
      <vt:lpstr>2021 Real Time Margin</vt:lpstr>
      <vt:lpstr>2021 Real Time Margin - Seasonal </vt:lpstr>
      <vt:lpstr>2022 Real Time Margin</vt:lpstr>
      <vt:lpstr>2022 Real Time Margin - Seasonal </vt:lpstr>
    </vt:vector>
  </TitlesOfParts>
  <Company>The Electric Reliability Council of Texas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Pysh, Danya</dc:creator>
  <cp:lastModifiedBy>Nathan Bigbee</cp:lastModifiedBy>
  <cp:revision>104</cp:revision>
  <cp:lastPrinted>2016-01-21T20:53:15Z</cp:lastPrinted>
  <dcterms:created xsi:type="dcterms:W3CDTF">2016-01-21T15:20:31Z</dcterms:created>
  <dcterms:modified xsi:type="dcterms:W3CDTF">2023-01-05T17:44:15Z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0x010100156CF97E76ACE1499DF8744740EDBBC2</vt:lpwstr>
  </property>
</Properties>
</file>