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6" r:id="rId1"/>
  </p:sldMasterIdLst>
  <p:notesMasterIdLst>
    <p:notesMasterId r:id="rId9"/>
  </p:notesMasterIdLst>
  <p:handoutMasterIdLst>
    <p:handoutMasterId r:id="rId10"/>
  </p:handoutMasterIdLst>
  <p:sldIdLst>
    <p:sldId id="502" r:id="rId2"/>
    <p:sldId id="655" r:id="rId3"/>
    <p:sldId id="656" r:id="rId4"/>
    <p:sldId id="657" r:id="rId5"/>
    <p:sldId id="658" r:id="rId6"/>
    <p:sldId id="659" r:id="rId7"/>
    <p:sldId id="575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lnSpc>
        <a:spcPct val="110000"/>
      </a:lnSpc>
      <a:spcBef>
        <a:spcPct val="0"/>
      </a:spcBef>
      <a:spcAft>
        <a:spcPct val="50000"/>
      </a:spcAft>
      <a:defRPr sz="2400" b="1" kern="1200">
        <a:solidFill>
          <a:srgbClr val="0442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110000"/>
      </a:lnSpc>
      <a:spcBef>
        <a:spcPct val="0"/>
      </a:spcBef>
      <a:spcAft>
        <a:spcPct val="50000"/>
      </a:spcAft>
      <a:defRPr sz="2400" b="1" kern="1200">
        <a:solidFill>
          <a:srgbClr val="0442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110000"/>
      </a:lnSpc>
      <a:spcBef>
        <a:spcPct val="0"/>
      </a:spcBef>
      <a:spcAft>
        <a:spcPct val="50000"/>
      </a:spcAft>
      <a:defRPr sz="2400" b="1" kern="1200">
        <a:solidFill>
          <a:srgbClr val="0442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110000"/>
      </a:lnSpc>
      <a:spcBef>
        <a:spcPct val="0"/>
      </a:spcBef>
      <a:spcAft>
        <a:spcPct val="50000"/>
      </a:spcAft>
      <a:defRPr sz="2400" b="1" kern="1200">
        <a:solidFill>
          <a:srgbClr val="0442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110000"/>
      </a:lnSpc>
      <a:spcBef>
        <a:spcPct val="0"/>
      </a:spcBef>
      <a:spcAft>
        <a:spcPct val="50000"/>
      </a:spcAft>
      <a:defRPr sz="2400" b="1" kern="1200">
        <a:solidFill>
          <a:srgbClr val="0442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rgbClr val="0442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rgbClr val="0442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rgbClr val="0442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rgbClr val="0442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1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9900"/>
    <a:srgbClr val="A80000"/>
    <a:srgbClr val="CC3300"/>
    <a:srgbClr val="CC0099"/>
    <a:srgbClr val="009999"/>
    <a:srgbClr val="6666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7390F5-3FB4-4FF5-96C3-C513946A172C}" v="1" dt="2022-05-26T16:25:32.9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5" autoAdjust="0"/>
    <p:restoredTop sz="95463" autoAdjust="0"/>
  </p:normalViewPr>
  <p:slideViewPr>
    <p:cSldViewPr>
      <p:cViewPr varScale="1">
        <p:scale>
          <a:sx n="167" d="100"/>
          <a:sy n="167" d="100"/>
        </p:scale>
        <p:origin x="4152" y="144"/>
      </p:cViewPr>
      <p:guideLst>
        <p:guide orient="horz" pos="19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1788" y="90"/>
      </p:cViewPr>
      <p:guideLst>
        <p:guide orient="horz" pos="2881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yd Walker" userId="2d9f7368-33fe-43b0-8719-f6e22eee7daf" providerId="ADAL" clId="{B17390F5-3FB4-4FF5-96C3-C513946A172C}"/>
    <pc:docChg chg="modNotesMaster modHandout">
      <pc:chgData name="Floyd Walker" userId="2d9f7368-33fe-43b0-8719-f6e22eee7daf" providerId="ADAL" clId="{B17390F5-3FB4-4FF5-96C3-C513946A172C}" dt="2022-05-26T16:25:32.960" v="0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t" anchorCtr="0" compatLnSpc="1">
            <a:prstTxWarp prst="textNoShape">
              <a:avLst/>
            </a:prstTxWarp>
          </a:bodyPr>
          <a:lstStyle>
            <a:lvl1pPr defTabSz="919163">
              <a:lnSpc>
                <a:spcPct val="100000"/>
              </a:lnSpc>
              <a:spcAft>
                <a:spcPct val="0"/>
              </a:spcAft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t" anchorCtr="0" compatLnSpc="1">
            <a:prstTxWarp prst="textNoShape">
              <a:avLst/>
            </a:prstTxWarp>
          </a:bodyPr>
          <a:lstStyle>
            <a:lvl1pPr algn="r" defTabSz="919163">
              <a:lnSpc>
                <a:spcPct val="100000"/>
              </a:lnSpc>
              <a:spcAft>
                <a:spcPct val="0"/>
              </a:spcAft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8049"/>
            <a:ext cx="2971800" cy="45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b" anchorCtr="0" compatLnSpc="1">
            <a:prstTxWarp prst="textNoShape">
              <a:avLst/>
            </a:prstTxWarp>
          </a:bodyPr>
          <a:lstStyle>
            <a:lvl1pPr defTabSz="919163">
              <a:lnSpc>
                <a:spcPct val="100000"/>
              </a:lnSpc>
              <a:spcAft>
                <a:spcPct val="0"/>
              </a:spcAft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8049"/>
            <a:ext cx="2971800" cy="45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b" anchorCtr="0" compatLnSpc="1">
            <a:prstTxWarp prst="textNoShape">
              <a:avLst/>
            </a:prstTxWarp>
          </a:bodyPr>
          <a:lstStyle>
            <a:lvl1pPr algn="r" defTabSz="919163">
              <a:lnSpc>
                <a:spcPct val="100000"/>
              </a:lnSpc>
              <a:spcAft>
                <a:spcPct val="0"/>
              </a:spcAft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0CB061D-3EFD-48A6-9FAA-14DF837B23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t" anchorCtr="0" compatLnSpc="1">
            <a:prstTxWarp prst="textNoShape">
              <a:avLst/>
            </a:prstTxWarp>
          </a:bodyPr>
          <a:lstStyle>
            <a:lvl1pPr defTabSz="919163">
              <a:lnSpc>
                <a:spcPct val="100000"/>
              </a:lnSpc>
              <a:spcAft>
                <a:spcPct val="0"/>
              </a:spcAft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t" anchorCtr="0" compatLnSpc="1">
            <a:prstTxWarp prst="textNoShape">
              <a:avLst/>
            </a:prstTxWarp>
          </a:bodyPr>
          <a:lstStyle>
            <a:lvl1pPr algn="r" defTabSz="919163">
              <a:lnSpc>
                <a:spcPct val="100000"/>
              </a:lnSpc>
              <a:spcAft>
                <a:spcPct val="0"/>
              </a:spcAft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1413" y="684213"/>
            <a:ext cx="4575175" cy="34305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4" y="4342464"/>
            <a:ext cx="5032375" cy="4117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8049"/>
            <a:ext cx="2971800" cy="45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b" anchorCtr="0" compatLnSpc="1">
            <a:prstTxWarp prst="textNoShape">
              <a:avLst/>
            </a:prstTxWarp>
          </a:bodyPr>
          <a:lstStyle>
            <a:lvl1pPr defTabSz="919163">
              <a:lnSpc>
                <a:spcPct val="100000"/>
              </a:lnSpc>
              <a:spcAft>
                <a:spcPct val="0"/>
              </a:spcAft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8049"/>
            <a:ext cx="2971800" cy="45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b" anchorCtr="0" compatLnSpc="1">
            <a:prstTxWarp prst="textNoShape">
              <a:avLst/>
            </a:prstTxWarp>
          </a:bodyPr>
          <a:lstStyle>
            <a:lvl1pPr algn="r" defTabSz="919163">
              <a:lnSpc>
                <a:spcPct val="100000"/>
              </a:lnSpc>
              <a:spcAft>
                <a:spcPct val="0"/>
              </a:spcAft>
              <a:defRPr sz="11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540EB5B-96E3-470F-A8B1-EC320E35FD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60228A-636B-4D8F-A349-9ED90C56EE70}" type="slidenum">
              <a:rPr lang="en-US" altLang="en-US" smtClean="0"/>
              <a:pPr/>
              <a:t>1</a:t>
            </a:fld>
            <a:endParaRPr lang="en-US" altLang="en-US"/>
          </a:p>
        </p:txBody>
      </p:sp>
      <p:sp>
        <p:nvSpPr>
          <p:cNvPr id="52227" name="Rectangle 4098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4099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Change the Dates here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8A9290-71C2-4694-8398-C8B5D8FB2339}" type="slidenum">
              <a:rPr lang="en-US" altLang="en-US" smtClean="0"/>
              <a:pPr/>
              <a:t>7</a:t>
            </a:fld>
            <a:endParaRPr lang="en-US" alt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4900" y="0"/>
            <a:ext cx="167481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737B1-6EC4-4C79-BE45-A7F89F96CBC0}" type="datetime1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</p:spPr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F8068E5-A40E-4D2F-BFDF-A078B60068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6807D-84BF-4D5F-86A6-7D5D3E2A3EB3}" type="datetime1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8FBB3-68EE-407E-AC4B-C0DE7E664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1F428-8E20-4148-B31A-FB214FC93D9B}" type="datetime1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46647-A2B1-4ACB-896C-4D49A31758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>
            <a:lvl1pPr>
              <a:defRPr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A27A8-71EB-46ED-AD78-8F2CE6FF4D76}" type="datetimeFigureOut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4900" y="0"/>
            <a:ext cx="167481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784C5-A85E-4D70-A5CD-A871A419CEDD}" type="datetime1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68207-F373-47E7-98B4-5BE46640AD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3A378-30B0-42EA-892C-5707172812CC}" type="datetime1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E3EA49-37C0-46FA-A92B-54CB369CF7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45CA2-3035-4AD8-9714-BE5ED6C7A043}" type="datetime1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85384-91F1-47FF-8A48-AD618EE2F7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0A842-F8F3-4199-86F6-503044537743}" type="datetime1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BD022-98F0-47D5-BBB2-196FB1B6F2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04634-8A1A-4583-907D-8127F228F516}" type="datetime1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D35A7-4B74-46FD-9903-1BC4E1CAF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6" name="Rounded Rectangle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2DD2D-6C0B-4D0F-B5EC-019180C866BA}" type="datetime1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5D288-CF57-40C9-AC0F-7A835EF292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34119-6EDB-4414-B3DE-BD014D697B23}" type="datetime1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2FAE4-620B-4AFC-8EB3-8422754621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6B427CD-2778-41F4-B3D8-567305440FA0}" type="datetimeFigureOut">
              <a:rPr lang="en-US"/>
              <a:pPr>
                <a:defRPr/>
              </a:pPr>
              <a:t>5/26/2022</a:t>
            </a:fld>
            <a:endParaRPr lang="en-US"/>
          </a:p>
        </p:txBody>
      </p:sp>
      <p:sp>
        <p:nvSpPr>
          <p:cNvPr id="10" name="Rectangle 40"/>
          <p:cNvSpPr>
            <a:spLocks noChangeArrowheads="1"/>
          </p:cNvSpPr>
          <p:nvPr userDrawn="1"/>
        </p:nvSpPr>
        <p:spPr bwMode="auto">
          <a:xfrm>
            <a:off x="228600" y="6400800"/>
            <a:ext cx="2438400" cy="30480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sz="1400" u="sng" dirty="0">
                <a:solidFill>
                  <a:schemeClr val="tx2"/>
                </a:solidFill>
                <a:latin typeface="+mj-lt"/>
              </a:rPr>
              <a:t>www.TNMP.com</a:t>
            </a:r>
          </a:p>
        </p:txBody>
      </p:sp>
      <p:pic>
        <p:nvPicPr>
          <p:cNvPr id="1033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9000" y="228600"/>
            <a:ext cx="167481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0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Blip>
          <a:blip r:embed="rId14"/>
        </a:buBlip>
        <a:defRPr sz="2600" kern="1200">
          <a:solidFill>
            <a:srgbClr val="000000"/>
          </a:solidFill>
          <a:latin typeface="+mj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SzPct val="85000"/>
        <a:buFont typeface="Wingdings" pitchFamily="2" charset="2"/>
        <a:buChar char="Ø"/>
        <a:defRPr sz="2400" kern="1200">
          <a:solidFill>
            <a:srgbClr val="000000"/>
          </a:solidFill>
          <a:latin typeface="+mj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5D2AA"/>
        </a:buClr>
        <a:buSzPct val="85000"/>
        <a:buFont typeface="Wingdings 2" pitchFamily="18" charset="2"/>
        <a:buChar char=""/>
        <a:defRPr sz="2000" kern="1200">
          <a:solidFill>
            <a:srgbClr val="000000"/>
          </a:solidFill>
          <a:latin typeface="+mj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7F5185"/>
        </a:buClr>
        <a:buSzPct val="80000"/>
        <a:buFont typeface="Wingdings 2" pitchFamily="18" charset="2"/>
        <a:buChar char=""/>
        <a:defRPr sz="2000" kern="1200">
          <a:solidFill>
            <a:srgbClr val="000000"/>
          </a:solidFill>
          <a:latin typeface="+mj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7F5185"/>
        </a:buClr>
        <a:buChar char="o"/>
        <a:defRPr sz="2000" kern="1200">
          <a:solidFill>
            <a:srgbClr val="000000"/>
          </a:solidFill>
          <a:latin typeface="+mj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6" name="Rectangle 2052"/>
          <p:cNvSpPr>
            <a:spLocks noGrp="1" noChangeArrowheads="1"/>
          </p:cNvSpPr>
          <p:nvPr>
            <p:ph sz="quarter" idx="1"/>
          </p:nvPr>
        </p:nvSpPr>
        <p:spPr>
          <a:xfrm>
            <a:off x="685800" y="1371600"/>
            <a:ext cx="7772400" cy="4572000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endParaRPr lang="en-US" sz="44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endParaRPr lang="en-US" sz="20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en-US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Texas-New Mexico Power</a:t>
            </a:r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endParaRPr lang="en-US" dirty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en-US" sz="2400" dirty="0"/>
              <a:t>Interim Load Management Pilot Program</a:t>
            </a:r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dirty="0"/>
              <a:t>June 1, 2022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27632"/>
            <a:ext cx="7772400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6/8/21 – the Governor of Texas signed SB3 into law which requires the Commission to allow a TDU to design and operate a commercial load management program to be used when ERCOT declares EEA2 or higher level of emergency, and the TDU shall be permitted to recover the cost.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10/8/21 – the Joint TDUs (AEP, CNP &amp; TNMP) filed an expedited petition with the Commission to design, operate, and record a regulatory asset for costs of operation for the Interim Load Management Programs in Docket No. 52689 in two phases.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Phase one is to provide approval of said design and operation for the upcoming winter season (Dec 1 – Feb 28).  Phase two would entail the formal rulemaking that is scheduled to begin in 2022 to address future load management programs.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11/1/21 – In response to Order No. 2 of Docket No. 52689, the Joint TDUs filed program overviews inclusive of program goals, budgets, eligibility, structures, savings verification, application process, and incentive payments.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12/1/21 – a revised settlement agreement was filed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1/12/22 – an Order was issued approving accounting treatment for recovery and instructing communication with ERCOT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endParaRPr lang="en-US" sz="16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/>
              <a:t>Program Design</a:t>
            </a: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9E76CF78-483C-47D9-8E8D-3392DBB58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396876"/>
              </p:ext>
            </p:extLst>
          </p:nvPr>
        </p:nvGraphicFramePr>
        <p:xfrm>
          <a:off x="914400" y="1752600"/>
          <a:ext cx="7391400" cy="4192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5158">
                  <a:extLst>
                    <a:ext uri="{9D8B030D-6E8A-4147-A177-3AD203B41FA5}">
                      <a16:colId xmlns:a16="http://schemas.microsoft.com/office/drawing/2014/main" val="4218424285"/>
                    </a:ext>
                  </a:extLst>
                </a:gridCol>
                <a:gridCol w="5226242">
                  <a:extLst>
                    <a:ext uri="{9D8B030D-6E8A-4147-A177-3AD203B41FA5}">
                      <a16:colId xmlns:a16="http://schemas.microsoft.com/office/drawing/2014/main" val="3458384969"/>
                    </a:ext>
                  </a:extLst>
                </a:gridCol>
              </a:tblGrid>
              <a:tr h="328246"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 Parameter 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Metric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248409"/>
                  </a:ext>
                </a:extLst>
              </a:tr>
              <a:tr h="336812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1 – February 28, 2022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603844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Operational hours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Up-to 24 hours a day / 7 days a week 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3067472"/>
                  </a:ext>
                </a:extLst>
              </a:tr>
              <a:tr h="325542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Notice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minutes 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997136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Minimum load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kW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66502"/>
                  </a:ext>
                </a:extLst>
              </a:tr>
              <a:tr h="360711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Eligible participants 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Nonresidential customers, energy service companies, aggregation groups and retail electric providers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239535"/>
                  </a:ext>
                </a:extLst>
              </a:tr>
              <a:tr h="301643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Events / Duration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events (including 1 scheduled test) of 1 - 4 hours each 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547026"/>
                  </a:ext>
                </a:extLst>
              </a:tr>
              <a:tr h="298486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$60,000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912600"/>
                  </a:ext>
                </a:extLst>
              </a:tr>
              <a:tr h="310209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Goal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 MW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95016"/>
                  </a:ext>
                </a:extLst>
              </a:tr>
              <a:tr h="33185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Incentive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$40 / kW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4772080"/>
                  </a:ext>
                </a:extLst>
              </a:tr>
              <a:tr h="299391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Restrictions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critical load or ERS Participants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080613"/>
                  </a:ext>
                </a:extLst>
              </a:tr>
              <a:tr h="299391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Measurement and Verification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Savings calculated in accordance with the Texas Technical Reference Manual (TRM)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8781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273984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/>
              <a:t>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343400" y="2057400"/>
            <a:ext cx="4419600" cy="42672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Two participants submitted 21 sites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400" dirty="0"/>
              <a:t>REPs were notified of enrolling customers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en-US" sz="16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Actual accounts included a school district and an industrial customer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en-US" sz="16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/>
              <a:t>One </a:t>
            </a:r>
            <a:r>
              <a:rPr lang="en-US" sz="1600" dirty="0"/>
              <a:t>test event per participant was held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400" dirty="0"/>
              <a:t>1/5/22 from 10 am – 2 pm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400" dirty="0"/>
              <a:t>1/5/22 from 4 pm – 8 pm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400" dirty="0"/>
              <a:t>REPs were notified of deployments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en-US" sz="16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No actual emergency events were called, but the program was available during winter storm Landon February 1-9, 2022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endParaRPr lang="en-US" dirty="0"/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DA72856B-9E7F-4BFB-B208-897E2133E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537973"/>
              </p:ext>
            </p:extLst>
          </p:nvPr>
        </p:nvGraphicFramePr>
        <p:xfrm>
          <a:off x="476250" y="2872740"/>
          <a:ext cx="379095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8058">
                  <a:extLst>
                    <a:ext uri="{9D8B030D-6E8A-4147-A177-3AD203B41FA5}">
                      <a16:colId xmlns:a16="http://schemas.microsoft.com/office/drawing/2014/main" val="4177663429"/>
                    </a:ext>
                  </a:extLst>
                </a:gridCol>
                <a:gridCol w="1088683">
                  <a:extLst>
                    <a:ext uri="{9D8B030D-6E8A-4147-A177-3AD203B41FA5}">
                      <a16:colId xmlns:a16="http://schemas.microsoft.com/office/drawing/2014/main" val="1345681835"/>
                    </a:ext>
                  </a:extLst>
                </a:gridCol>
                <a:gridCol w="1244209">
                  <a:extLst>
                    <a:ext uri="{9D8B030D-6E8A-4147-A177-3AD203B41FA5}">
                      <a16:colId xmlns:a16="http://schemas.microsoft.com/office/drawing/2014/main" val="19213251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Actual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6375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Load Reduction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 MW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1,054.49 MW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191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$42,179.60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627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0334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85800" y="252984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/>
              <a:t>Lessons Learned / </a:t>
            </a:r>
            <a:br>
              <a:rPr lang="en-US" dirty="0"/>
            </a:br>
            <a:r>
              <a:rPr lang="en-US" dirty="0"/>
              <a:t>Opportunities to Address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752600"/>
            <a:ext cx="7772400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endParaRPr lang="en-US" sz="18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800" dirty="0"/>
              <a:t>Program Design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Should the program be part of TNMP’s energy efficiency portfolio</a:t>
            </a:r>
            <a:endParaRPr lang="en-US" sz="1050" dirty="0"/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Determine whether industrial opt-outs are eligible to participate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Continue to evaluate the number of events and incentive levels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endParaRPr lang="en-US" sz="16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800" dirty="0"/>
              <a:t>Operational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Consider expanding to 24 hours a day /7 days a week /365 days a year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Evaluate the process of noticing REPs of customer enrollment and deployment of the program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endParaRPr lang="en-US" sz="1600" dirty="0"/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endParaRPr lang="en-US" sz="1400" dirty="0"/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36189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/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752600"/>
            <a:ext cx="7772400" cy="42672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Provide a postmortem to Commission Staff in preparation for Phase two (formal rulemaking scheduled to begin in 2022 to address future load management programs)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Determine whether or not to include in energy efficiency portfolio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endParaRPr lang="en-US" sz="1600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600" dirty="0"/>
              <a:t>Depending on rulemaking and determination of whether or not to include in energy efficiency: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400" dirty="0"/>
              <a:t>Establish budget and goals prior to contracting for 2023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400" dirty="0"/>
              <a:t>Perform outreach in advance of program start date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400" dirty="0"/>
              <a:t>Revise ERCOT MOU establishing the sharing of participant enrollment and deployment of program</a:t>
            </a:r>
          </a:p>
          <a:p>
            <a:pPr marL="548958" lvl="1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r>
              <a:rPr lang="en-US" sz="1400" dirty="0"/>
              <a:t>Review measurement and verification calculations in the TRM for possible edit/update effective in 2023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28232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3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3429000"/>
          </a:xfrm>
        </p:spPr>
        <p:txBody>
          <a:bodyPr/>
          <a:lstStyle/>
          <a:p>
            <a:pPr algn="ctr" eaLnBrk="1" hangingPunct="1"/>
            <a:r>
              <a:rPr lang="en-US" sz="6000" dirty="0"/>
              <a:t>Thank you</a:t>
            </a:r>
            <a:endParaRPr lang="en-US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Custom 5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D1AB09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24304</TotalTime>
  <Words>577</Words>
  <Application>Microsoft Office PowerPoint</Application>
  <PresentationFormat>On-screen Show (4:3)</PresentationFormat>
  <Paragraphs>82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Franklin Gothic Book</vt:lpstr>
      <vt:lpstr>Perpetua</vt:lpstr>
      <vt:lpstr>Wingdings</vt:lpstr>
      <vt:lpstr>Wingdings 2</vt:lpstr>
      <vt:lpstr>Equity</vt:lpstr>
      <vt:lpstr>PowerPoint Presentation</vt:lpstr>
      <vt:lpstr>Background</vt:lpstr>
      <vt:lpstr>Program Design</vt:lpstr>
      <vt:lpstr>Results</vt:lpstr>
      <vt:lpstr>Lessons Learned /  Opportunities to Address</vt:lpstr>
      <vt:lpstr>Next Steps</vt:lpstr>
      <vt:lpstr>Thank you</vt:lpstr>
    </vt:vector>
  </TitlesOfParts>
  <Company>Texas Utilities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Titles line up with the starmark</dc:title>
  <dc:creator>TU Electric</dc:creator>
  <cp:lastModifiedBy>R. Floyd Walker</cp:lastModifiedBy>
  <cp:revision>1490</cp:revision>
  <cp:lastPrinted>2022-05-26T16:25:35Z</cp:lastPrinted>
  <dcterms:created xsi:type="dcterms:W3CDTF">1999-07-08T16:21:02Z</dcterms:created>
  <dcterms:modified xsi:type="dcterms:W3CDTF">2022-05-26T16:25:43Z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367428c-8df2-41b3-925f-2e32f93f53ed_Enabled">
    <vt:lpwstr>true</vt:lpwstr>
  </property>
  <property fmtid="{D5CDD505-2E9C-101B-9397-08002B2CF9AE}" pid="3" name="MSIP_Label_f367428c-8df2-41b3-925f-2e32f93f53ed_SetDate">
    <vt:lpwstr>2022-05-10T17:13:32Z</vt:lpwstr>
  </property>
  <property fmtid="{D5CDD505-2E9C-101B-9397-08002B2CF9AE}" pid="4" name="MSIP_Label_f367428c-8df2-41b3-925f-2e32f93f53ed_Method">
    <vt:lpwstr>Standard</vt:lpwstr>
  </property>
  <property fmtid="{D5CDD505-2E9C-101B-9397-08002B2CF9AE}" pid="5" name="MSIP_Label_f367428c-8df2-41b3-925f-2e32f93f53ed_Name">
    <vt:lpwstr>f367428c-8df2-41b3-925f-2e32f93f53ed</vt:lpwstr>
  </property>
  <property fmtid="{D5CDD505-2E9C-101B-9397-08002B2CF9AE}" pid="6" name="MSIP_Label_f367428c-8df2-41b3-925f-2e32f93f53ed_SiteId">
    <vt:lpwstr>6c1ea1fd-d5ee-4dc8-bcfe-8877bd40388b</vt:lpwstr>
  </property>
  <property fmtid="{D5CDD505-2E9C-101B-9397-08002B2CF9AE}" pid="7" name="MSIP_Label_f367428c-8df2-41b3-925f-2e32f93f53ed_ActionId">
    <vt:lpwstr>8c94f76c-0ce7-48f8-9ac7-b2b2dad8aec3</vt:lpwstr>
  </property>
  <property fmtid="{D5CDD505-2E9C-101B-9397-08002B2CF9AE}" pid="8" name="MSIP_Label_f367428c-8df2-41b3-925f-2e32f93f53ed_ContentBits">
    <vt:lpwstr>0</vt:lpwstr>
  </property>
</Properties>
</file>