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2" r:id="rId3"/>
    <p:sldId id="267" r:id="rId4"/>
    <p:sldId id="266" r:id="rId5"/>
    <p:sldId id="268" r:id="rId6"/>
    <p:sldId id="257" r:id="rId7"/>
    <p:sldId id="263" r:id="rId8"/>
    <p:sldId id="258" r:id="rId9"/>
    <p:sldId id="265" r:id="rId10"/>
    <p:sldId id="269" r:id="rId11"/>
    <p:sldId id="264" r:id="rId12"/>
  </p:sldIdLst>
  <p:sldSz cx="9144000" cy="6858000" type="screen4x3"/>
  <p:notesSz cx="6858000" cy="9418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96" y="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i="0" baseline="0"/>
              <a:t>Water Loss Trend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'Water Loss Chart'!$A$5</c:f>
              <c:strCache>
                <c:ptCount val="1"/>
                <c:pt idx="0">
                  <c:v>Infrastructure Leakage Index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'Water Loss Chart'!$B$4:$H$4</c:f>
              <c:strCache>
                <c:ptCount val="7"/>
                <c:pt idx="0">
                  <c:v>FY 12</c:v>
                </c:pt>
                <c:pt idx="1">
                  <c:v>FY13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strCache>
            </c:strRef>
          </c:cat>
          <c:val>
            <c:numRef>
              <c:f>'Water Loss Chart'!$B$5:$H$5</c:f>
              <c:numCache>
                <c:formatCode>#,##0.000</c:formatCode>
                <c:ptCount val="7"/>
                <c:pt idx="0" formatCode="0.000">
                  <c:v>2.0551569453455074</c:v>
                </c:pt>
                <c:pt idx="1">
                  <c:v>2.7184475778746879</c:v>
                </c:pt>
                <c:pt idx="2" formatCode="0.000">
                  <c:v>3.1691902535255077</c:v>
                </c:pt>
                <c:pt idx="3" formatCode="0.000">
                  <c:v>3.883</c:v>
                </c:pt>
                <c:pt idx="4" formatCode="0.000">
                  <c:v>3.3090000000000002</c:v>
                </c:pt>
                <c:pt idx="5" formatCode="0.000">
                  <c:v>4.21</c:v>
                </c:pt>
                <c:pt idx="6" formatCode="0.000">
                  <c:v>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'Water Loss Chart'!$A$6</c:f>
              <c:strCache>
                <c:ptCount val="1"/>
                <c:pt idx="0">
                  <c:v>Goal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'Water Loss Chart'!$B$4:$H$4</c:f>
              <c:strCache>
                <c:ptCount val="7"/>
                <c:pt idx="0">
                  <c:v>FY 12</c:v>
                </c:pt>
                <c:pt idx="1">
                  <c:v>FY13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strCache>
            </c:strRef>
          </c:cat>
          <c:val>
            <c:numRef>
              <c:f>'Water Loss Chart'!$B$6:$H$6</c:f>
              <c:numCache>
                <c:formatCode>0.00</c:formatCode>
                <c:ptCount val="7"/>
                <c:pt idx="0">
                  <c:v>2.7</c:v>
                </c:pt>
                <c:pt idx="1">
                  <c:v>2.7</c:v>
                </c:pt>
                <c:pt idx="2">
                  <c:v>2.7</c:v>
                </c:pt>
                <c:pt idx="3">
                  <c:v>2.7</c:v>
                </c:pt>
                <c:pt idx="4">
                  <c:v>2.7</c:v>
                </c:pt>
                <c:pt idx="5">
                  <c:v>2.7</c:v>
                </c:pt>
                <c:pt idx="6">
                  <c:v>2.7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834432"/>
        <c:axId val="163834824"/>
      </c:lineChart>
      <c:catAx>
        <c:axId val="163834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834824"/>
        <c:crosses val="autoZero"/>
        <c:auto val="1"/>
        <c:lblAlgn val="ctr"/>
        <c:lblOffset val="100"/>
        <c:noMultiLvlLbl val="0"/>
      </c:catAx>
      <c:valAx>
        <c:axId val="163834824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_);[Red]\(#,##0.00\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3834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38100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70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70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8C6D5-C478-4DBC-94B3-6A8D89E57479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46071"/>
            <a:ext cx="2971800" cy="4709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946071"/>
            <a:ext cx="2971800" cy="4709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15D54-866F-4482-BB4C-18C89C6FE2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4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71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71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735ED-63A5-405F-8DA0-F474714D4DFA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09688" y="1177925"/>
            <a:ext cx="4238625" cy="31781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532313"/>
            <a:ext cx="5486400" cy="37084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47150"/>
            <a:ext cx="2971800" cy="471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947150"/>
            <a:ext cx="2971800" cy="4714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70A78-C892-42FF-8D92-91381615F5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0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If water leaves the distribution system, we want numbers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70A78-C892-42FF-8D92-91381615F5C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46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758B50C-B05A-41A0-8816-2E98046511B2}" type="datetimeFigureOut">
              <a:rPr lang="en-US" smtClean="0"/>
              <a:t>2/13/2019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81DFF69-25BD-48F1-A534-7161AC62928D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 Loss Primer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0600" y="34290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Dan Strub</a:t>
            </a:r>
          </a:p>
          <a:p>
            <a:pPr algn="ctr"/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Water Loss Control Program Manager</a:t>
            </a:r>
            <a:endParaRPr lang="en-US" sz="2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848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Early Efforts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Second shift of operations crews to fix leaks faster</a:t>
            </a:r>
          </a:p>
          <a:p>
            <a:r>
              <a:rPr lang="en-US" dirty="0" smtClean="0"/>
              <a:t>All leaks classified as Priority 1</a:t>
            </a:r>
          </a:p>
          <a:p>
            <a:r>
              <a:rPr lang="en-US" dirty="0" smtClean="0"/>
              <a:t>Leak Detection</a:t>
            </a:r>
          </a:p>
          <a:p>
            <a:r>
              <a:rPr lang="en-US" dirty="0" smtClean="0"/>
              <a:t>MOUs with other City Departments that use unmetered water</a:t>
            </a:r>
          </a:p>
          <a:p>
            <a:r>
              <a:rPr lang="en-US" dirty="0" smtClean="0"/>
              <a:t>Improvements in data collection and QA/QC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50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Are We </a:t>
            </a:r>
            <a:r>
              <a:rPr lang="en-US" dirty="0" smtClean="0"/>
              <a:t>Doing 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Leak </a:t>
            </a:r>
            <a:r>
              <a:rPr lang="en-US" dirty="0" smtClean="0"/>
              <a:t>detection</a:t>
            </a:r>
          </a:p>
          <a:p>
            <a:r>
              <a:rPr lang="en-US" dirty="0" smtClean="0"/>
              <a:t>Renewing Austin</a:t>
            </a:r>
            <a:endParaRPr lang="en-US" dirty="0" smtClean="0"/>
          </a:p>
          <a:p>
            <a:r>
              <a:rPr lang="en-US" dirty="0" smtClean="0"/>
              <a:t>District </a:t>
            </a:r>
            <a:r>
              <a:rPr lang="en-US" dirty="0" smtClean="0"/>
              <a:t>Metered Areas (DMAs)</a:t>
            </a:r>
          </a:p>
          <a:p>
            <a:r>
              <a:rPr lang="en-US" dirty="0" smtClean="0"/>
              <a:t>AMI</a:t>
            </a:r>
          </a:p>
          <a:p>
            <a:r>
              <a:rPr lang="en-US" dirty="0" smtClean="0"/>
              <a:t>Meter </a:t>
            </a:r>
            <a:r>
              <a:rPr lang="en-US" dirty="0"/>
              <a:t>accuracy </a:t>
            </a:r>
            <a:r>
              <a:rPr lang="en-US" dirty="0" smtClean="0"/>
              <a:t>study</a:t>
            </a:r>
          </a:p>
          <a:p>
            <a:r>
              <a:rPr lang="en-US" dirty="0" smtClean="0"/>
              <a:t>Production meter accuracy testing</a:t>
            </a:r>
          </a:p>
          <a:p>
            <a:r>
              <a:rPr lang="en-US" dirty="0" smtClean="0"/>
              <a:t>Changing new meter specs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87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algn="ctr"/>
            <a:r>
              <a:rPr lang="en-US" dirty="0" smtClean="0"/>
              <a:t>Some Water Loss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89120"/>
          </a:xfrm>
        </p:spPr>
        <p:txBody>
          <a:bodyPr>
            <a:noAutofit/>
          </a:bodyPr>
          <a:lstStyle/>
          <a:p>
            <a:r>
              <a:rPr lang="en-US" sz="2800" dirty="0" smtClean="0"/>
              <a:t>Real Losses = </a:t>
            </a:r>
            <a:r>
              <a:rPr lang="en-US" sz="2800" dirty="0" smtClean="0"/>
              <a:t>water lost from the distribution system through leakage</a:t>
            </a:r>
            <a:endParaRPr lang="en-US" sz="2800" dirty="0"/>
          </a:p>
          <a:p>
            <a:pPr lvl="1"/>
            <a:r>
              <a:rPr lang="en-US" sz="2600" dirty="0" smtClean="0"/>
              <a:t>Includes water recorded as lost in WOs and SRs for leaks</a:t>
            </a:r>
          </a:p>
          <a:p>
            <a:r>
              <a:rPr lang="en-US" sz="2800" dirty="0" smtClean="0"/>
              <a:t>Apparent Losses = water produced and not measured, but is still used </a:t>
            </a:r>
          </a:p>
          <a:p>
            <a:r>
              <a:rPr lang="en-US" dirty="0" smtClean="0"/>
              <a:t>Includes meter inaccuracies, theft, billing errors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Annual Water Loss Audit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Submitted to TWDB by May 1</a:t>
            </a:r>
          </a:p>
          <a:p>
            <a:r>
              <a:rPr lang="en-US" dirty="0" smtClean="0"/>
              <a:t>Calendar year timeframe</a:t>
            </a:r>
          </a:p>
          <a:p>
            <a:r>
              <a:rPr lang="en-US" dirty="0" smtClean="0"/>
              <a:t>Format created by TWDB, based on AWWA audit</a:t>
            </a:r>
          </a:p>
          <a:p>
            <a:r>
              <a:rPr lang="en-US" dirty="0" smtClean="0"/>
              <a:t>Enhanced by Austin Water refinements</a:t>
            </a:r>
          </a:p>
          <a:p>
            <a:r>
              <a:rPr lang="en-US" dirty="0" smtClean="0"/>
              <a:t>Data from 27 sources</a:t>
            </a:r>
          </a:p>
          <a:p>
            <a:r>
              <a:rPr lang="en-US" dirty="0" smtClean="0"/>
              <a:t>Undergoes QA/QC, reviewed for changes, anomalies, trends</a:t>
            </a:r>
          </a:p>
          <a:p>
            <a:r>
              <a:rPr lang="en-US" dirty="0" smtClean="0"/>
              <a:t>Each data line has a validity score to encourage rigorous data collection and use of BMPs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01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What Do We Measure?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System Input Volume</a:t>
            </a:r>
          </a:p>
          <a:p>
            <a:r>
              <a:rPr lang="en-US" dirty="0" smtClean="0"/>
              <a:t>Imports and Exports</a:t>
            </a:r>
          </a:p>
          <a:p>
            <a:r>
              <a:rPr lang="en-US" dirty="0" smtClean="0"/>
              <a:t>Billed </a:t>
            </a:r>
            <a:r>
              <a:rPr lang="en-US" dirty="0" smtClean="0"/>
              <a:t>Metered</a:t>
            </a:r>
          </a:p>
          <a:p>
            <a:r>
              <a:rPr lang="en-US" dirty="0" smtClean="0"/>
              <a:t>Unbilled Metered</a:t>
            </a:r>
          </a:p>
          <a:p>
            <a:r>
              <a:rPr lang="en-US" dirty="0" smtClean="0"/>
              <a:t>Unbilled Metered</a:t>
            </a:r>
          </a:p>
          <a:p>
            <a:r>
              <a:rPr lang="en-US" dirty="0" smtClean="0"/>
              <a:t>Unbilled Unmetered</a:t>
            </a:r>
          </a:p>
          <a:p>
            <a:r>
              <a:rPr lang="en-US" dirty="0" smtClean="0"/>
              <a:t>Meter accuracy</a:t>
            </a:r>
          </a:p>
          <a:p>
            <a:r>
              <a:rPr lang="en-US" dirty="0" smtClean="0"/>
              <a:t>Flushing and maintenance</a:t>
            </a:r>
          </a:p>
          <a:p>
            <a:r>
              <a:rPr lang="en-US" dirty="0" smtClean="0"/>
              <a:t>Overflows</a:t>
            </a:r>
          </a:p>
          <a:p>
            <a:r>
              <a:rPr lang="en-US" dirty="0" smtClean="0"/>
              <a:t>Theft and billing errors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02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Audit Outputs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Total gallons lost</a:t>
            </a:r>
          </a:p>
          <a:p>
            <a:r>
              <a:rPr lang="en-US" dirty="0" smtClean="0"/>
              <a:t>Infrastructure Leakage Index</a:t>
            </a:r>
          </a:p>
          <a:p>
            <a:r>
              <a:rPr lang="en-US" dirty="0" smtClean="0"/>
              <a:t>Losses per connection per day</a:t>
            </a:r>
          </a:p>
          <a:p>
            <a:r>
              <a:rPr lang="en-US" dirty="0" smtClean="0"/>
              <a:t>Cost of Real Losses</a:t>
            </a:r>
          </a:p>
          <a:p>
            <a:r>
              <a:rPr lang="en-US" dirty="0" smtClean="0"/>
              <a:t>Cost of Apparent Losses</a:t>
            </a:r>
          </a:p>
          <a:p>
            <a:r>
              <a:rPr lang="en-US" dirty="0" smtClean="0"/>
              <a:t>Total cost of losses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82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</a:t>
            </a:r>
            <a:r>
              <a:rPr lang="en-US" dirty="0"/>
              <a:t>I</a:t>
            </a:r>
            <a:r>
              <a:rPr lang="en-US" dirty="0" smtClean="0"/>
              <a:t>s the ILI?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Infrastructure Leakage Index is the best measure of distribution system efficiency</a:t>
            </a:r>
          </a:p>
          <a:p>
            <a:pPr marL="0" indent="0">
              <a:buNone/>
            </a:pPr>
            <a:r>
              <a:rPr lang="en-US" sz="1200" dirty="0" smtClean="0"/>
              <a:t>		</a:t>
            </a:r>
            <a:endParaRPr lang="en-US" sz="1200" u="sng" dirty="0"/>
          </a:p>
          <a:p>
            <a:pPr marL="0" indent="0" algn="ctr">
              <a:buNone/>
            </a:pPr>
            <a:r>
              <a:rPr lang="en-US" sz="4000" u="sng" dirty="0" smtClean="0"/>
              <a:t>real losses</a:t>
            </a:r>
          </a:p>
          <a:p>
            <a:pPr marL="0" indent="0" algn="ctr">
              <a:buNone/>
            </a:pPr>
            <a:r>
              <a:rPr lang="en-US" sz="4000" dirty="0" smtClean="0"/>
              <a:t>unavoidable real </a:t>
            </a:r>
            <a:r>
              <a:rPr lang="en-US" sz="4000" dirty="0" smtClean="0"/>
              <a:t>losses</a:t>
            </a:r>
          </a:p>
          <a:p>
            <a:pPr marL="0" indent="0" algn="ctr">
              <a:buNone/>
            </a:pPr>
            <a:endParaRPr lang="en-US" sz="2400" dirty="0" smtClean="0"/>
          </a:p>
          <a:p>
            <a:r>
              <a:rPr lang="en-US" sz="2400" dirty="0"/>
              <a:t>Unavoidable Real Losses = How much water is going to be lost in a perfect system, calculated by a formula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78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the Score Mean?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0070C0"/>
                </a:solidFill>
              </a:rPr>
              <a:t>&gt;5.0</a:t>
            </a:r>
            <a:r>
              <a:rPr lang="en-US" dirty="0" smtClean="0">
                <a:solidFill>
                  <a:srgbClr val="0070C0"/>
                </a:solidFill>
              </a:rPr>
              <a:t>: </a:t>
            </a:r>
            <a:r>
              <a:rPr lang="en-US" sz="3200" dirty="0" smtClean="0"/>
              <a:t>Low costs to increase supplies, enough system capacity to meet long-term needs</a:t>
            </a:r>
          </a:p>
          <a:p>
            <a:r>
              <a:rPr lang="en-US" sz="3600" dirty="0">
                <a:solidFill>
                  <a:srgbClr val="0070C0"/>
                </a:solidFill>
              </a:rPr>
              <a:t>3.0-5.0</a:t>
            </a:r>
            <a:r>
              <a:rPr lang="en-US" sz="3200" dirty="0">
                <a:solidFill>
                  <a:srgbClr val="0070C0"/>
                </a:solidFill>
              </a:rPr>
              <a:t>:</a:t>
            </a:r>
            <a:r>
              <a:rPr lang="en-US" sz="3200" dirty="0"/>
              <a:t> Moderate costs to increase supplies, enough system capacity to meet short-term needs</a:t>
            </a:r>
          </a:p>
          <a:p>
            <a:r>
              <a:rPr lang="en-US" sz="3200" dirty="0" smtClean="0">
                <a:solidFill>
                  <a:srgbClr val="0070C0"/>
                </a:solidFill>
              </a:rPr>
              <a:t>1.0-3.0</a:t>
            </a:r>
            <a:r>
              <a:rPr lang="en-US" dirty="0">
                <a:solidFill>
                  <a:srgbClr val="0070C0"/>
                </a:solidFill>
              </a:rPr>
              <a:t>: </a:t>
            </a:r>
            <a:r>
              <a:rPr lang="en-US" sz="3200" dirty="0"/>
              <a:t>A water utility that has limited water supplies, little ability to increase revenues, or high costs to increase supply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25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Are We Doing?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1372703"/>
              </p:ext>
            </p:extLst>
          </p:nvPr>
        </p:nvGraphicFramePr>
        <p:xfrm>
          <a:off x="457200" y="1828800"/>
          <a:ext cx="8305800" cy="4572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2900"/>
                <a:gridCol w="4152900"/>
              </a:tblGrid>
              <a:tr h="653143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Year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ILI</a:t>
                      </a:r>
                      <a:endParaRPr lang="en-US" sz="3200" dirty="0"/>
                    </a:p>
                  </a:txBody>
                  <a:tcPr/>
                </a:tc>
              </a:tr>
              <a:tr h="653143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2013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2.72</a:t>
                      </a:r>
                      <a:endParaRPr lang="en-US" sz="3200" dirty="0"/>
                    </a:p>
                  </a:txBody>
                  <a:tcPr/>
                </a:tc>
              </a:tr>
              <a:tr h="653143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2014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3.17</a:t>
                      </a:r>
                      <a:endParaRPr lang="en-US" sz="3200" dirty="0"/>
                    </a:p>
                  </a:txBody>
                  <a:tcPr/>
                </a:tc>
              </a:tr>
              <a:tr h="653143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2015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3.88</a:t>
                      </a:r>
                      <a:endParaRPr lang="en-US" sz="3200" dirty="0"/>
                    </a:p>
                  </a:txBody>
                  <a:tcPr/>
                </a:tc>
              </a:tr>
              <a:tr h="653143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2016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3.31</a:t>
                      </a:r>
                      <a:endParaRPr lang="en-US" sz="3200" dirty="0"/>
                    </a:p>
                  </a:txBody>
                  <a:tcPr/>
                </a:tc>
              </a:tr>
              <a:tr h="653143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2017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4.21</a:t>
                      </a:r>
                      <a:endParaRPr lang="en-US" sz="3200" dirty="0"/>
                    </a:p>
                  </a:txBody>
                  <a:tcPr/>
                </a:tc>
              </a:tr>
              <a:tr h="653143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2018 preliminary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4.00</a:t>
                      </a:r>
                      <a:endParaRPr lang="en-US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065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2450377"/>
              </p:ext>
            </p:extLst>
          </p:nvPr>
        </p:nvGraphicFramePr>
        <p:xfrm>
          <a:off x="457200" y="1295401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882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1023</TotalTime>
  <Words>340</Words>
  <Application>Microsoft Office PowerPoint</Application>
  <PresentationFormat>On-screen Show (4:3)</PresentationFormat>
  <Paragraphs>77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Calibri</vt:lpstr>
      <vt:lpstr>Constantia</vt:lpstr>
      <vt:lpstr>Wingdings 2</vt:lpstr>
      <vt:lpstr>Flow</vt:lpstr>
      <vt:lpstr>Water Loss Primer</vt:lpstr>
      <vt:lpstr>Some Water Loss Basics</vt:lpstr>
      <vt:lpstr>Annual Water Loss Audit</vt:lpstr>
      <vt:lpstr>What Do We Measure?</vt:lpstr>
      <vt:lpstr>Audit Outputs</vt:lpstr>
      <vt:lpstr>What Is the ILI?</vt:lpstr>
      <vt:lpstr>What Does the Score Mean?</vt:lpstr>
      <vt:lpstr>How Are We Doing?</vt:lpstr>
      <vt:lpstr>PowerPoint Presentation</vt:lpstr>
      <vt:lpstr>Early Efforts</vt:lpstr>
      <vt:lpstr>What Are We Doing Now?</vt:lpstr>
    </vt:vector>
  </TitlesOfParts>
  <Company>AWU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ILI and How You Affect It</dc:title>
  <dc:creator>Admin</dc:creator>
  <cp:lastModifiedBy>Strub, Dan</cp:lastModifiedBy>
  <cp:revision>32</cp:revision>
  <cp:lastPrinted>2012-01-24T21:49:43Z</cp:lastPrinted>
  <dcterms:created xsi:type="dcterms:W3CDTF">2012-01-18T20:19:47Z</dcterms:created>
  <dcterms:modified xsi:type="dcterms:W3CDTF">2019-02-13T16:34:09Z</dcterms:modified>
</cp:coreProperties>
</file>