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6" r:id="rId3"/>
    <p:sldId id="261" r:id="rId4"/>
    <p:sldId id="259" r:id="rId5"/>
    <p:sldId id="260" r:id="rId6"/>
    <p:sldId id="269" r:id="rId7"/>
    <p:sldId id="270" r:id="rId8"/>
    <p:sldId id="271" r:id="rId9"/>
    <p:sldId id="272" r:id="rId10"/>
    <p:sldId id="268" r:id="rId11"/>
    <p:sldId id="266" r:id="rId12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69" autoAdjust="0"/>
    <p:restoredTop sz="89251" autoAdjust="0"/>
  </p:normalViewPr>
  <p:slideViewPr>
    <p:cSldViewPr>
      <p:cViewPr varScale="1">
        <p:scale>
          <a:sx n="80" d="100"/>
          <a:sy n="80" d="100"/>
        </p:scale>
        <p:origin x="69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137F1460-EC7B-455D-AD58-0BE0EA383A24}" type="datetimeFigureOut">
              <a:rPr lang="en-US" smtClean="0"/>
              <a:t>10/9/2017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8DC0283A-20D5-44B6-8457-D9FAB77AB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273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4711B4F-50FB-4A8B-8FAB-0BCA8CD4BA37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F0662739-52AC-4219-BFE4-40AB0077A3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228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Replaced 10 fire demand meters in FY17 - </a:t>
            </a:r>
            <a:r>
              <a:rPr lang="en-US" dirty="0"/>
              <a:t>(4) 6”, (5) 8” and (1) 10” </a:t>
            </a:r>
          </a:p>
          <a:p>
            <a:r>
              <a:rPr lang="en-US" dirty="0"/>
              <a:t>Renewing Austin Program goal is 52000 LF of main replacement a year. Completed 56,297 LF in 2016. So far, in FY17 it has completed 32,597 LF and expected to replace 55000 LF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62739-52AC-4219-BFE4-40AB0077A35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539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Leak detection FTEs also have new leak detectors and correlators. </a:t>
            </a:r>
            <a:r>
              <a:rPr lang="en-US" smtClean="0"/>
              <a:t>They surveyed 54 miles so far in 2017.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62739-52AC-4219-BFE4-40AB0077A35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816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62739-52AC-4219-BFE4-40AB0077A35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197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Attached to appurtenances on</a:t>
            </a:r>
            <a:r>
              <a:rPr lang="en-US" baseline="0" dirty="0" smtClean="0"/>
              <a:t> </a:t>
            </a:r>
            <a:r>
              <a:rPr lang="en-US" dirty="0" smtClean="0"/>
              <a:t>16 to 90 inch</a:t>
            </a:r>
            <a:r>
              <a:rPr lang="en-US" baseline="0" dirty="0" smtClean="0"/>
              <a:t> mains, transmit data </a:t>
            </a:r>
            <a:r>
              <a:rPr lang="en-US" baseline="0" dirty="0" err="1" smtClean="0"/>
              <a:t>cellularly</a:t>
            </a:r>
            <a:endParaRPr lang="en-US" baseline="0" dirty="0" smtClean="0"/>
          </a:p>
          <a:p>
            <a:r>
              <a:rPr lang="en-US" baseline="0" dirty="0" smtClean="0"/>
              <a:t>Surveyed 2.6 miles so far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62739-52AC-4219-BFE4-40AB0077A35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498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Detects and correlates, sends daily reports, good</a:t>
            </a:r>
            <a:r>
              <a:rPr lang="en-US" baseline="0" dirty="0" smtClean="0"/>
              <a:t> for up to 5 years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62739-52AC-4219-BFE4-40AB0077A35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294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AC677-DA48-42EA-9A39-13C4AFBCB098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226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399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24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716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083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487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4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8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036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403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367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67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6C2B4-857D-4B87-8085-40F67CA7C18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95DEBB-D026-430D-B149-4D8DA2BB898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8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ydromaxusa.com/" TargetMode="External"/><Relationship Id="rId5" Type="http://schemas.openxmlformats.org/officeDocument/2006/relationships/image" Target="../media/image4.png"/><Relationship Id="rId4" Type="http://schemas.openxmlformats.org/officeDocument/2006/relationships/hyperlink" Target="http://arcg.is/20Ge5ku.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P:\Photographs\StockPhotos\Stockphotolib select\WATER TREATMENT PLANTS\IMG_0566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1" t="2108" r="26316" b="2108"/>
          <a:stretch/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ichaudC\Desktop\Presentation graphi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8832"/>
            <a:ext cx="9144000" cy="134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67000" y="1600222"/>
            <a:ext cx="6477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Loss</a:t>
            </a:r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Status Update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 11, 2017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 Strub, Conservation Program Coordinator</a:t>
            </a:r>
            <a:endParaRPr lang="en-US" sz="16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83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162800" cy="2514599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Arial  "/>
              </a:rPr>
              <a:t>AMI – Consultant Selection (November)</a:t>
            </a:r>
            <a:endParaRPr lang="en-US" sz="2800" dirty="0" smtClean="0">
              <a:latin typeface="Arial  "/>
            </a:endParaRPr>
          </a:p>
          <a:p>
            <a:pPr marL="0" indent="0">
              <a:buNone/>
            </a:pPr>
            <a:endParaRPr lang="en-US" sz="1400" dirty="0" smtClean="0">
              <a:latin typeface="Arial  "/>
            </a:endParaRPr>
          </a:p>
          <a:p>
            <a:r>
              <a:rPr lang="en-US" sz="2800" dirty="0" smtClean="0">
                <a:latin typeface="Arial  "/>
              </a:rPr>
              <a:t>Leak Detection/Condition Assessment contract renewal (November)</a:t>
            </a:r>
            <a:endParaRPr lang="en-US" sz="2800" dirty="0" smtClean="0">
              <a:latin typeface="Arial  "/>
            </a:endParaRPr>
          </a:p>
          <a:p>
            <a:endParaRPr lang="en-US" dirty="0">
              <a:latin typeface="Arial  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-6211"/>
            <a:ext cx="915279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579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Future </a:t>
              </a:r>
              <a:r>
                <a:rPr lang="en-US" sz="2400" b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WWW Actions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53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361146" y="782629"/>
            <a:ext cx="4421709" cy="5292743"/>
            <a:chOff x="2361146" y="1234952"/>
            <a:chExt cx="4421709" cy="5292743"/>
          </a:xfrm>
        </p:grpSpPr>
        <p:pic>
          <p:nvPicPr>
            <p:cNvPr id="7170" name="Picture 2" descr="C:\Users\MichaudC\Desktop\100 years of services stamp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1146" y="1234952"/>
              <a:ext cx="4421709" cy="43880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Picture 2" descr="C:\Users\michaudc\Desktop\Christoph Michaud Files\Austin Water Profile Photo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8" b="29145"/>
            <a:stretch/>
          </p:blipFill>
          <p:spPr bwMode="auto">
            <a:xfrm>
              <a:off x="3683289" y="5791200"/>
              <a:ext cx="1777423" cy="736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094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Infrastructure Leakage Index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decreased from 3.88 in 2015 to 3.31 in 2016</a:t>
            </a:r>
          </a:p>
          <a:p>
            <a:pPr marL="0" indent="0">
              <a:buNone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 history and calculation methods available in attached primer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-6211"/>
            <a:ext cx="914400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457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Water Loss Trend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284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66019"/>
            <a:ext cx="6781800" cy="4525963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>
                <a:latin typeface="Arial  "/>
              </a:rPr>
              <a:t>Two transmission main leaks discovered &amp; repaired</a:t>
            </a:r>
          </a:p>
          <a:p>
            <a:endParaRPr lang="en-US" sz="2800" dirty="0" smtClean="0">
              <a:latin typeface="Arial  "/>
            </a:endParaRPr>
          </a:p>
          <a:p>
            <a:r>
              <a:rPr lang="en-US" sz="2800" dirty="0" smtClean="0">
                <a:latin typeface="Arial  "/>
              </a:rPr>
              <a:t>Total number of leaks roughly constant</a:t>
            </a:r>
          </a:p>
          <a:p>
            <a:endParaRPr lang="en-US" sz="2800" dirty="0" smtClean="0">
              <a:latin typeface="Arial  "/>
            </a:endParaRPr>
          </a:p>
          <a:p>
            <a:r>
              <a:rPr lang="en-US" sz="2800" dirty="0" smtClean="0">
                <a:latin typeface="Arial  "/>
              </a:rPr>
              <a:t>Average time to repair leaks remaining below 2 days</a:t>
            </a:r>
          </a:p>
          <a:p>
            <a:pPr lvl="1"/>
            <a:r>
              <a:rPr lang="en-US" dirty="0" smtClean="0">
                <a:latin typeface="Arial  "/>
              </a:rPr>
              <a:t>Response time is less</a:t>
            </a:r>
          </a:p>
          <a:p>
            <a:pPr lvl="1"/>
            <a:r>
              <a:rPr lang="en-US" dirty="0" smtClean="0">
                <a:latin typeface="Arial  "/>
              </a:rPr>
              <a:t>High priority leaks get addressed more quickly</a:t>
            </a:r>
            <a:endParaRPr lang="en-US" dirty="0">
              <a:latin typeface="Arial  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-6211"/>
            <a:ext cx="914400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457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What’s Going On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25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6400800" cy="5006181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Metering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AMI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Large Meter Testing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Large Meter Replacements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Small Meter Replacements</a:t>
            </a:r>
          </a:p>
          <a:p>
            <a:pPr lvl="1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Small Meter Accuracy Study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District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Metered Areas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  "/>
            </a:endParaRP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Renew Austin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Leak Detection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  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-6211"/>
            <a:ext cx="915279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457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Current Efforts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037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27919"/>
            <a:ext cx="8229600" cy="5120481"/>
          </a:xfrm>
        </p:spPr>
        <p:txBody>
          <a:bodyPr>
            <a:normAutofit fontScale="85000" lnSpcReduction="10000"/>
          </a:bodyPr>
          <a:lstStyle/>
          <a:p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In-House</a:t>
            </a:r>
          </a:p>
          <a:p>
            <a:endParaRPr lang="en-US" sz="3300" dirty="0" smtClean="0">
              <a:solidFill>
                <a:schemeClr val="tx1">
                  <a:lumMod val="75000"/>
                  <a:lumOff val="25000"/>
                </a:schemeClr>
              </a:solidFill>
              <a:latin typeface="Arial  "/>
            </a:endParaRPr>
          </a:p>
          <a:p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Distribution mains</a:t>
            </a:r>
          </a:p>
          <a:p>
            <a:pPr lvl="1"/>
            <a:r>
              <a:rPr lang="en-US" sz="3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Wachs</a:t>
            </a:r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 and ADS</a:t>
            </a:r>
          </a:p>
          <a:p>
            <a:endParaRPr lang="en-US" dirty="0" smtClean="0">
              <a:latin typeface="Arial  "/>
            </a:endParaRPr>
          </a:p>
          <a:p>
            <a:pPr marL="0" indent="0">
              <a:buNone/>
            </a:pPr>
            <a:endParaRPr lang="en-US" dirty="0" smtClean="0">
              <a:latin typeface="Arial  "/>
            </a:endParaRPr>
          </a:p>
          <a:p>
            <a:r>
              <a:rPr lang="en-US" sz="33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Transmission mains</a:t>
            </a:r>
          </a:p>
          <a:p>
            <a:pPr lvl="1"/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PURE </a:t>
            </a:r>
          </a:p>
          <a:p>
            <a:pPr lvl="1"/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Arial  "/>
            </a:endParaRPr>
          </a:p>
          <a:p>
            <a:pPr lvl="1"/>
            <a:endParaRPr lang="en-US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Arial  "/>
            </a:endParaRPr>
          </a:p>
          <a:p>
            <a:pPr lvl="1"/>
            <a:r>
              <a:rPr 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 "/>
              </a:rPr>
              <a:t>Piloting 2 competitors in FY18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098579"/>
              </p:ext>
            </p:extLst>
          </p:nvPr>
        </p:nvGraphicFramePr>
        <p:xfrm>
          <a:off x="2819400" y="3023311"/>
          <a:ext cx="552994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992"/>
                <a:gridCol w="789992"/>
                <a:gridCol w="789992"/>
                <a:gridCol w="789992"/>
                <a:gridCol w="789992"/>
                <a:gridCol w="789992"/>
                <a:gridCol w="78999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869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698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710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703685"/>
              </p:ext>
            </p:extLst>
          </p:nvPr>
        </p:nvGraphicFramePr>
        <p:xfrm>
          <a:off x="2819400" y="4800600"/>
          <a:ext cx="5496995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285"/>
                <a:gridCol w="785285"/>
                <a:gridCol w="785285"/>
                <a:gridCol w="785285"/>
                <a:gridCol w="785285"/>
                <a:gridCol w="785285"/>
                <a:gridCol w="78528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Year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5.68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0" y="-6211"/>
            <a:ext cx="9152790" cy="560960"/>
            <a:chOff x="0" y="-6211"/>
            <a:chExt cx="9152790" cy="560960"/>
          </a:xfrm>
        </p:grpSpPr>
        <p:pic>
          <p:nvPicPr>
            <p:cNvPr id="7" name="Picture 6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600200" y="43436"/>
              <a:ext cx="541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Current Leak Detection Efforts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07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66019"/>
            <a:ext cx="8229600" cy="4525963"/>
          </a:xfrm>
        </p:spPr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 New FTEs in FY17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 for small meter replacement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leak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detection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Utilis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Hydromax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Echoshore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-M</a:t>
            </a:r>
          </a:p>
          <a:p>
            <a:pPr>
              <a:lnSpc>
                <a:spcPct val="16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Mueller/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Echologics</a:t>
            </a: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PICA/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Aganova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and MTA-</a:t>
            </a:r>
            <a:r>
              <a:rPr lang="en-US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Messtechnik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-27709"/>
            <a:ext cx="915279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579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00200" y="43436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Water Loss Efforts</a:t>
            </a:r>
            <a:endParaRPr lang="en-US" sz="2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61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3436"/>
            <a:ext cx="7111538" cy="461665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28459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Satellite-based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sensing</a:t>
            </a: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Pilot for 3 sets of images</a:t>
            </a:r>
          </a:p>
          <a:p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First images processed and leaks identified; 30% success rate on sites investigated</a:t>
            </a:r>
          </a:p>
          <a:p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Second images are processed and on-the-ground follow-up pending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-6211"/>
            <a:ext cx="915279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579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Utilis</a:t>
              </a:r>
              <a:r>
                <a:rPr lang="en-US" sz="240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n-US" sz="2400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Hydromax</a:t>
              </a:r>
              <a:r>
                <a:rPr lang="en-US" sz="240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Leak Detection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3167" y="4343400"/>
            <a:ext cx="4527433" cy="2348127"/>
          </a:xfrm>
          <a:prstGeom prst="rect">
            <a:avLst/>
          </a:prstGeom>
          <a:ln w="635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2" descr="http://utilis.co.il/wp-content/themes/utilis/images/hp/satellite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60" y="3832722"/>
            <a:ext cx="1002784" cy="102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6019800" y="4716073"/>
            <a:ext cx="954903" cy="958431"/>
            <a:chOff x="5638800" y="2514600"/>
            <a:chExt cx="990600" cy="990600"/>
          </a:xfrm>
        </p:grpSpPr>
        <p:sp>
          <p:nvSpPr>
            <p:cNvPr id="10" name="Arc 9"/>
            <p:cNvSpPr/>
            <p:nvPr/>
          </p:nvSpPr>
          <p:spPr>
            <a:xfrm rot="10800000">
              <a:off x="5867400" y="2514600"/>
              <a:ext cx="762000" cy="838200"/>
            </a:xfrm>
            <a:prstGeom prst="arc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Arc 10"/>
            <p:cNvSpPr/>
            <p:nvPr/>
          </p:nvSpPr>
          <p:spPr>
            <a:xfrm rot="10800000">
              <a:off x="6096000" y="2514600"/>
              <a:ext cx="533400" cy="678082"/>
            </a:xfrm>
            <a:prstGeom prst="arc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/>
            <p:cNvSpPr/>
            <p:nvPr/>
          </p:nvSpPr>
          <p:spPr>
            <a:xfrm rot="10800000">
              <a:off x="5638800" y="2550894"/>
              <a:ext cx="762000" cy="954306"/>
            </a:xfrm>
            <a:prstGeom prst="arc">
              <a:avLst/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 rot="11032711">
            <a:off x="5855042" y="4919163"/>
            <a:ext cx="990600" cy="990600"/>
            <a:chOff x="5638800" y="2514600"/>
            <a:chExt cx="990600" cy="990600"/>
          </a:xfrm>
        </p:grpSpPr>
        <p:sp>
          <p:nvSpPr>
            <p:cNvPr id="14" name="Arc 13"/>
            <p:cNvSpPr/>
            <p:nvPr/>
          </p:nvSpPr>
          <p:spPr>
            <a:xfrm rot="10800000">
              <a:off x="5867400" y="2514600"/>
              <a:ext cx="762000" cy="838200"/>
            </a:xfrm>
            <a:prstGeom prst="arc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Arc 14"/>
            <p:cNvSpPr/>
            <p:nvPr/>
          </p:nvSpPr>
          <p:spPr>
            <a:xfrm rot="10800000">
              <a:off x="6096000" y="2514600"/>
              <a:ext cx="533400" cy="678082"/>
            </a:xfrm>
            <a:prstGeom prst="arc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Arc 15"/>
            <p:cNvSpPr/>
            <p:nvPr/>
          </p:nvSpPr>
          <p:spPr>
            <a:xfrm rot="10800000">
              <a:off x="5638800" y="2550894"/>
              <a:ext cx="762000" cy="954306"/>
            </a:xfrm>
            <a:prstGeom prst="arc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540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87939"/>
            <a:ext cx="7020098" cy="4171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35510"/>
            <a:ext cx="8229600" cy="378698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Transmission main leak detection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Non-invasive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Identifies and correlates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Potentially much more economical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Began using in April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-6211"/>
            <a:ext cx="915279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579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 err="1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Echoshore</a:t>
              </a:r>
              <a:r>
                <a:rPr lang="en-US" sz="240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-M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662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43586"/>
            <a:ext cx="7086600" cy="361515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382000" cy="4267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 Brentwood/N Lamar neighborhood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Sensors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permanently installed on hydrants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Piloting in conjunction with meters to test AMI network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Installed 33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hydrant sensors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and 20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AMI meters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 May/June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0" y="-6211"/>
            <a:ext cx="9152790" cy="560960"/>
            <a:chOff x="0" y="-6211"/>
            <a:chExt cx="9152790" cy="560960"/>
          </a:xfrm>
        </p:grpSpPr>
        <p:pic>
          <p:nvPicPr>
            <p:cNvPr id="5" name="Picture 4" descr="C:\Users\MichaudC\Desktop\Presentation graphic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211"/>
              <a:ext cx="9152790" cy="560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00200" y="43436"/>
              <a:ext cx="579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Mueller/Echologics leak detection</a:t>
              </a: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4"/>
          <a:srcRect l="34050" r="43250"/>
          <a:stretch/>
        </p:blipFill>
        <p:spPr>
          <a:xfrm>
            <a:off x="7696200" y="583790"/>
            <a:ext cx="1361398" cy="214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26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5390</TotalTime>
  <Words>386</Words>
  <Application>Microsoft Office PowerPoint</Application>
  <PresentationFormat>On-screen Show (4:3)</PresentationFormat>
  <Paragraphs>108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 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AWU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Loss: Past, Present, and What’s Next</dc:title>
  <dc:creator>Admin</dc:creator>
  <cp:lastModifiedBy>Strub, Dan</cp:lastModifiedBy>
  <cp:revision>86</cp:revision>
  <cp:lastPrinted>2017-10-09T17:59:34Z</cp:lastPrinted>
  <dcterms:created xsi:type="dcterms:W3CDTF">2016-04-27T20:49:12Z</dcterms:created>
  <dcterms:modified xsi:type="dcterms:W3CDTF">2017-10-09T20:23:20Z</dcterms:modified>
</cp:coreProperties>
</file>