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"/>
  </p:notesMasterIdLst>
  <p:sldIdLst>
    <p:sldId id="281" r:id="rId2"/>
    <p:sldId id="292" r:id="rId3"/>
    <p:sldId id="293" r:id="rId4"/>
    <p:sldId id="298" r:id="rId5"/>
    <p:sldId id="296" r:id="rId6"/>
    <p:sldId id="291" r:id="rId7"/>
    <p:sldId id="287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A84A3"/>
    <a:srgbClr val="C2DDD8"/>
    <a:srgbClr val="C7E2DC"/>
    <a:srgbClr val="C3DED9"/>
    <a:srgbClr val="C4DFDA"/>
    <a:srgbClr val="E1E1E1"/>
    <a:srgbClr val="7F7F7F"/>
    <a:srgbClr val="D9D9D9"/>
    <a:srgbClr val="860038"/>
    <a:srgbClr val="7170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03"/>
    <p:restoredTop sz="96327"/>
  </p:normalViewPr>
  <p:slideViewPr>
    <p:cSldViewPr snapToGrid="0" snapToObjects="1">
      <p:cViewPr varScale="1">
        <p:scale>
          <a:sx n="67" d="100"/>
          <a:sy n="67" d="100"/>
        </p:scale>
        <p:origin x="46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C1C0E3-AFF0-B540-BDA0-8122F751C8D9}" type="datetimeFigureOut">
              <a:rPr lang="en-US" smtClean="0"/>
              <a:t>3/7/2022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90CC79-1C0C-F642-A258-1ED897B181D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23619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Image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3F4AB7F2-335F-5C41-95A0-763AF01D40FB}"/>
              </a:ext>
            </a:extLst>
          </p:cNvPr>
          <p:cNvSpPr txBox="1"/>
          <p:nvPr userDrawn="1"/>
        </p:nvSpPr>
        <p:spPr>
          <a:xfrm>
            <a:off x="0" y="6479619"/>
            <a:ext cx="12192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i="1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Confidential – For internal purposes only</a:t>
            </a:r>
            <a:endParaRPr lang="en-US" sz="1000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092E86F6-6F17-8544-B84F-D91A1E61098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9601" y="2672079"/>
            <a:ext cx="10744199" cy="2311560"/>
          </a:xfrm>
        </p:spPr>
        <p:txBody>
          <a:bodyPr anchor="b">
            <a:normAutofit/>
          </a:bodyPr>
          <a:lstStyle>
            <a:lvl1pPr algn="l">
              <a:defRPr sz="4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1534A80C-A052-BE4E-86B4-E3EE2F3F8C7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09601" y="4986100"/>
            <a:ext cx="10744199" cy="330675"/>
          </a:xfrm>
        </p:spPr>
        <p:txBody>
          <a:bodyPr>
            <a:normAutofit/>
          </a:bodyPr>
          <a:lstStyle>
            <a:lvl1pPr marL="0" indent="0" algn="l">
              <a:buNone/>
              <a:defRPr sz="1700" b="1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xmlns="" id="{CCAF4479-7C01-B641-A207-78086E89E2E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1672" y="5699227"/>
            <a:ext cx="6104964" cy="392112"/>
          </a:xfrm>
        </p:spPr>
        <p:txBody>
          <a:bodyPr>
            <a:normAutofit/>
          </a:bodyPr>
          <a:lstStyle>
            <a:lvl1pPr>
              <a:defRPr sz="15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xmlns="" id="{B8C52F44-F800-1E4F-8855-47A356E2DF7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1672" y="6079372"/>
            <a:ext cx="6104964" cy="392112"/>
          </a:xfrm>
        </p:spPr>
        <p:txBody>
          <a:bodyPr>
            <a:normAutofit/>
          </a:bodyPr>
          <a:lstStyle>
            <a:lvl1pPr>
              <a:defRPr sz="15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Presenter</a:t>
            </a:r>
          </a:p>
        </p:txBody>
      </p:sp>
    </p:spTree>
    <p:extLst>
      <p:ext uri="{BB962C8B-B14F-4D97-AF65-F5344CB8AC3E}">
        <p14:creationId xmlns:p14="http://schemas.microsoft.com/office/powerpoint/2010/main" val="2267441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with Image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932E5B34-75E3-A840-B202-AE4D88217B7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24" y="0"/>
            <a:ext cx="12188952" cy="68579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="" id="{14951893-7B85-2741-B347-04B5FBD3094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78362" y="4734054"/>
            <a:ext cx="7128068" cy="826771"/>
          </a:xfrm>
        </p:spPr>
        <p:txBody>
          <a:bodyPr anchor="b">
            <a:normAutofit/>
          </a:bodyPr>
          <a:lstStyle>
            <a:lvl1pPr algn="r">
              <a:defRPr sz="4200">
                <a:solidFill>
                  <a:srgbClr val="007698"/>
                </a:solidFill>
              </a:defRPr>
            </a:lvl1pPr>
          </a:lstStyle>
          <a:p>
            <a:r>
              <a:rPr lang="en-US" dirty="0"/>
              <a:t>EDIT DIVIDER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2A4963FB-3B93-7140-A553-6B16264751B6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378360" y="5530003"/>
            <a:ext cx="7128069" cy="579966"/>
          </a:xfrm>
        </p:spPr>
        <p:txBody>
          <a:bodyPr>
            <a:normAutofit/>
          </a:bodyPr>
          <a:lstStyle>
            <a:lvl1pPr marL="0" indent="0" algn="r">
              <a:buNone/>
              <a:defRPr sz="1600" b="1">
                <a:solidFill>
                  <a:srgbClr val="007698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SUBTITLE TEXT HERE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30FEF30B-168A-4A4E-A97F-F8A291B1F4D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582130" y="4274046"/>
            <a:ext cx="3924300" cy="339565"/>
          </a:xfrm>
        </p:spPr>
        <p:txBody>
          <a:bodyPr>
            <a:normAutofit/>
          </a:bodyPr>
          <a:lstStyle>
            <a:lvl1pPr algn="r">
              <a:defRPr sz="1400" b="0">
                <a:solidFill>
                  <a:srgbClr val="717073"/>
                </a:solidFill>
              </a:defRPr>
            </a:lvl1pPr>
            <a:lvl2pPr marL="11113" indent="0">
              <a:buNone/>
              <a:defRPr/>
            </a:lvl2pPr>
          </a:lstStyle>
          <a:p>
            <a:pPr lvl="0"/>
            <a:r>
              <a:rPr lang="en-US" dirty="0"/>
              <a:t>SECTION #</a:t>
            </a:r>
          </a:p>
        </p:txBody>
      </p:sp>
    </p:spTree>
    <p:extLst>
      <p:ext uri="{BB962C8B-B14F-4D97-AF65-F5344CB8AC3E}">
        <p14:creationId xmlns:p14="http://schemas.microsoft.com/office/powerpoint/2010/main" val="1106776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817F624-FA5A-5E44-91EF-D98B80CB76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640080"/>
            <a:ext cx="10244447" cy="641267"/>
          </a:xfrm>
        </p:spPr>
        <p:txBody>
          <a:bodyPr anchor="t" anchorCtr="0">
            <a:normAutofit/>
          </a:bodyPr>
          <a:lstStyle>
            <a:lvl1pPr>
              <a:defRPr sz="3000" b="0">
                <a:solidFill>
                  <a:srgbClr val="007698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EDCC4DA-646E-6C4D-88F0-C0C3E1397D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599" y="1371600"/>
            <a:ext cx="10972799" cy="4754880"/>
          </a:xfrm>
        </p:spPr>
        <p:txBody>
          <a:bodyPr/>
          <a:lstStyle>
            <a:lvl1pPr>
              <a:defRPr sz="1600"/>
            </a:lvl1pPr>
            <a:lvl2pPr>
              <a:buClr>
                <a:srgbClr val="007698"/>
              </a:buClr>
              <a:defRPr sz="1600"/>
            </a:lvl2pPr>
            <a:lvl3pPr>
              <a:buClr>
                <a:srgbClr val="007698"/>
              </a:buClr>
              <a:defRPr sz="1600">
                <a:solidFill>
                  <a:srgbClr val="717073"/>
                </a:solidFill>
              </a:defRPr>
            </a:lvl3pPr>
            <a:lvl4pPr>
              <a:buClr>
                <a:srgbClr val="007698"/>
              </a:buClr>
              <a:defRPr sz="1600">
                <a:solidFill>
                  <a:srgbClr val="717073"/>
                </a:solidFill>
              </a:defRPr>
            </a:lvl4pPr>
            <a:lvl5pPr>
              <a:buClr>
                <a:srgbClr val="007698"/>
              </a:buClr>
              <a:defRPr sz="1600">
                <a:solidFill>
                  <a:srgbClr val="717073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EA8EF9ED-23CB-E647-B8B9-1546428241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6FDA270-0AE5-874F-AC96-CBCC8B1249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616CF-C9AA-AD44-BBB6-8180664C3BE1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Date Placeholder 3">
            <a:extLst>
              <a:ext uri="{FF2B5EF4-FFF2-40B4-BE49-F238E27FC236}">
                <a16:creationId xmlns:a16="http://schemas.microsoft.com/office/drawing/2014/main" xmlns="" id="{A277192B-F444-8E46-910E-47EF8E49DE1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12242" y="6300364"/>
            <a:ext cx="61049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lnSpc>
                <a:spcPct val="150000"/>
              </a:lnSpc>
              <a:defRPr lang="en-US" sz="700" i="1" smtClean="0">
                <a:effectLst/>
              </a:defRPr>
            </a:lvl1pPr>
          </a:lstStyle>
          <a:p>
            <a:r>
              <a:rPr lang="en-US" sz="1000" dirty="0"/>
              <a:t>Presentation title</a:t>
            </a:r>
          </a:p>
          <a:p>
            <a:r>
              <a:rPr lang="en-US" dirty="0"/>
              <a:t>©2021 Oncor Electric Delivery Company LLC. All rights reserved.                  Confidential – For internal purposes only</a:t>
            </a:r>
          </a:p>
        </p:txBody>
      </p:sp>
    </p:spTree>
    <p:extLst>
      <p:ext uri="{BB962C8B-B14F-4D97-AF65-F5344CB8AC3E}">
        <p14:creationId xmlns:p14="http://schemas.microsoft.com/office/powerpoint/2010/main" val="3121584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67B3DF7-8F53-DC4F-9A46-C6C4711AAE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640080"/>
            <a:ext cx="10244447" cy="641861"/>
          </a:xfrm>
        </p:spPr>
        <p:txBody>
          <a:bodyPr anchor="t" anchorCtr="0">
            <a:normAutofit/>
          </a:bodyPr>
          <a:lstStyle>
            <a:lvl1pPr>
              <a:defRPr sz="3000" b="0">
                <a:solidFill>
                  <a:srgbClr val="007698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46DC2FB-9B4A-6F40-B191-612D3C0845A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09600" y="1371599"/>
            <a:ext cx="5410200" cy="4754880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buClr>
                <a:srgbClr val="007698"/>
              </a:buClr>
              <a:defRPr sz="1600"/>
            </a:lvl2pPr>
            <a:lvl3pPr>
              <a:buClr>
                <a:srgbClr val="007698"/>
              </a:buClr>
              <a:defRPr sz="1600"/>
            </a:lvl3pPr>
            <a:lvl4pPr>
              <a:buClr>
                <a:srgbClr val="007698"/>
              </a:buClr>
              <a:defRPr sz="1600"/>
            </a:lvl4pPr>
            <a:lvl5pPr>
              <a:buClr>
                <a:srgbClr val="007698"/>
              </a:buClr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B2B375C0-57EC-144C-95E3-21A9BBFAC1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371600"/>
            <a:ext cx="5410198" cy="4754880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buClr>
                <a:srgbClr val="007698"/>
              </a:buClr>
              <a:defRPr sz="1600"/>
            </a:lvl2pPr>
            <a:lvl3pPr>
              <a:buClr>
                <a:srgbClr val="007698"/>
              </a:buClr>
              <a:defRPr sz="1600"/>
            </a:lvl3pPr>
            <a:lvl4pPr>
              <a:buClr>
                <a:srgbClr val="007698"/>
              </a:buClr>
              <a:defRPr sz="1600"/>
            </a:lvl4pPr>
            <a:lvl5pPr>
              <a:buClr>
                <a:srgbClr val="007698"/>
              </a:buClr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755C3741-18B2-CB40-B848-B5DA4CF6DE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C75E9F88-4833-3D41-9BC1-03895FBF71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616CF-C9AA-AD44-BBB6-8180664C3BE1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Date Placeholder 3">
            <a:extLst>
              <a:ext uri="{FF2B5EF4-FFF2-40B4-BE49-F238E27FC236}">
                <a16:creationId xmlns:a16="http://schemas.microsoft.com/office/drawing/2014/main" xmlns="" id="{B5BE1267-3EAE-7C40-AD76-EABB5DD4A751}"/>
              </a:ext>
            </a:extLst>
          </p:cNvPr>
          <p:cNvSpPr>
            <a:spLocks noGrp="1"/>
          </p:cNvSpPr>
          <p:nvPr>
            <p:ph type="dt" sz="half" idx="13"/>
          </p:nvPr>
        </p:nvSpPr>
        <p:spPr>
          <a:xfrm>
            <a:off x="712242" y="6300364"/>
            <a:ext cx="61049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lnSpc>
                <a:spcPct val="150000"/>
              </a:lnSpc>
              <a:defRPr lang="en-US" sz="700" i="1" smtClean="0">
                <a:effectLst/>
              </a:defRPr>
            </a:lvl1pPr>
          </a:lstStyle>
          <a:p>
            <a:r>
              <a:rPr lang="en-US" sz="1000" dirty="0"/>
              <a:t>Presentation title</a:t>
            </a:r>
          </a:p>
          <a:p>
            <a:r>
              <a:rPr lang="en-US" dirty="0"/>
              <a:t>©2021 Oncor Electric Delivery Company LLC. All rights reserved.                  Confidential – For internal purposes only</a:t>
            </a:r>
          </a:p>
        </p:txBody>
      </p:sp>
    </p:spTree>
    <p:extLst>
      <p:ext uri="{BB962C8B-B14F-4D97-AF65-F5344CB8AC3E}">
        <p14:creationId xmlns:p14="http://schemas.microsoft.com/office/powerpoint/2010/main" val="4028896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E41FBEE-5FA1-314C-84CF-DADF2FF9B7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2" y="640080"/>
            <a:ext cx="10244446" cy="692786"/>
          </a:xfrm>
        </p:spPr>
        <p:txBody>
          <a:bodyPr anchor="t" anchorCtr="0">
            <a:normAutofit/>
          </a:bodyPr>
          <a:lstStyle>
            <a:lvl1pPr>
              <a:defRPr sz="3000" b="0">
                <a:solidFill>
                  <a:srgbClr val="007698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B4700C73-F27B-6546-B67F-5E7EA8B00F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602" y="1371600"/>
            <a:ext cx="5387974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A9B02AF4-60C7-134F-BD6E-8677FF812B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9602" y="2254249"/>
            <a:ext cx="5387974" cy="3935413"/>
          </a:xfrm>
        </p:spPr>
        <p:txBody>
          <a:bodyPr/>
          <a:lstStyle>
            <a:lvl1pPr>
              <a:defRPr sz="1600"/>
            </a:lvl1pPr>
            <a:lvl2pPr>
              <a:buClr>
                <a:srgbClr val="007698"/>
              </a:buClr>
              <a:defRPr sz="1600"/>
            </a:lvl2pPr>
            <a:lvl3pPr>
              <a:buClr>
                <a:srgbClr val="007698"/>
              </a:buClr>
              <a:defRPr sz="1600"/>
            </a:lvl3pPr>
            <a:lvl4pPr>
              <a:buClr>
                <a:srgbClr val="007698"/>
              </a:buClr>
              <a:defRPr sz="1600"/>
            </a:lvl4pPr>
            <a:lvl5pPr>
              <a:buClr>
                <a:srgbClr val="007698"/>
              </a:buClr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DCE8844A-4D95-8B4F-9757-5BD5164004C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371600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99D50D96-349B-4F4A-A8B8-F2D783E366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254250"/>
            <a:ext cx="5183188" cy="3935412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buClr>
                <a:srgbClr val="007698"/>
              </a:buClr>
              <a:defRPr sz="1600"/>
            </a:lvl2pPr>
            <a:lvl3pPr>
              <a:buClr>
                <a:srgbClr val="007698"/>
              </a:buClr>
              <a:defRPr sz="1600"/>
            </a:lvl3pPr>
            <a:lvl4pPr>
              <a:buClr>
                <a:srgbClr val="007698"/>
              </a:buClr>
              <a:defRPr sz="1600"/>
            </a:lvl4pPr>
            <a:lvl5pPr>
              <a:buClr>
                <a:srgbClr val="007698"/>
              </a:buClr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DD18C384-AE99-9749-A721-BF19E22D0E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6979364E-247E-3349-88E0-C87E4E99DD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616CF-C9AA-AD44-BBB6-8180664C3BE1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xmlns="" id="{4E31C54F-19E5-B642-AEBC-A5A2752008F8}"/>
              </a:ext>
            </a:extLst>
          </p:cNvPr>
          <p:cNvSpPr>
            <a:spLocks noGrp="1"/>
          </p:cNvSpPr>
          <p:nvPr>
            <p:ph type="dt" sz="half" idx="13"/>
          </p:nvPr>
        </p:nvSpPr>
        <p:spPr>
          <a:xfrm>
            <a:off x="712242" y="6300364"/>
            <a:ext cx="61049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lnSpc>
                <a:spcPct val="150000"/>
              </a:lnSpc>
              <a:defRPr lang="en-US" sz="700" i="1" smtClean="0">
                <a:effectLst/>
              </a:defRPr>
            </a:lvl1pPr>
          </a:lstStyle>
          <a:p>
            <a:r>
              <a:rPr lang="en-US" sz="1000" dirty="0"/>
              <a:t>Presentation title</a:t>
            </a:r>
          </a:p>
          <a:p>
            <a:r>
              <a:rPr lang="en-US" dirty="0"/>
              <a:t>©2021 Oncor Electric Delivery Company LLC. All rights reserved.                  Confidential – For internal purposes only</a:t>
            </a:r>
          </a:p>
        </p:txBody>
      </p:sp>
    </p:spTree>
    <p:extLst>
      <p:ext uri="{BB962C8B-B14F-4D97-AF65-F5344CB8AC3E}">
        <p14:creationId xmlns:p14="http://schemas.microsoft.com/office/powerpoint/2010/main" val="2559842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47D4622-68C1-464B-8643-DB971BAE4E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640080"/>
            <a:ext cx="10244447" cy="641861"/>
          </a:xfrm>
        </p:spPr>
        <p:txBody>
          <a:bodyPr anchor="t" anchorCtr="0">
            <a:normAutofit/>
          </a:bodyPr>
          <a:lstStyle>
            <a:lvl1pPr>
              <a:defRPr sz="3000" b="0">
                <a:solidFill>
                  <a:srgbClr val="007698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98836BB4-D4AE-0C47-8D33-E6A5D5C5B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7FE3F652-7F98-3A47-9F75-C3AB834334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616CF-C9AA-AD44-BBB6-8180664C3BE1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xmlns="" id="{1957E547-A0C3-AA4E-9249-2B5EC46D9C6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12242" y="6300364"/>
            <a:ext cx="61049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lnSpc>
                <a:spcPct val="150000"/>
              </a:lnSpc>
              <a:defRPr lang="en-US" sz="700" i="1" smtClean="0">
                <a:effectLst/>
              </a:defRPr>
            </a:lvl1pPr>
          </a:lstStyle>
          <a:p>
            <a:r>
              <a:rPr lang="en-US" sz="1000" dirty="0"/>
              <a:t>Presentation title</a:t>
            </a:r>
          </a:p>
          <a:p>
            <a:r>
              <a:rPr lang="en-US" dirty="0"/>
              <a:t>©2021 Oncor Electric Delivery Company LLC. All rights reserved.                  Confidential – For internal purposes only</a:t>
            </a:r>
          </a:p>
        </p:txBody>
      </p:sp>
    </p:spTree>
    <p:extLst>
      <p:ext uri="{BB962C8B-B14F-4D97-AF65-F5344CB8AC3E}">
        <p14:creationId xmlns:p14="http://schemas.microsoft.com/office/powerpoint/2010/main" val="1443671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 Image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8D357E16-E70C-D34A-BE6E-EAA50A7F1EF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51" y="858"/>
            <a:ext cx="12188948" cy="685628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="" id="{092E86F6-6F17-8544-B84F-D91A1E61098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9601" y="2672079"/>
            <a:ext cx="10744199" cy="2311560"/>
          </a:xfrm>
        </p:spPr>
        <p:txBody>
          <a:bodyPr anchor="b">
            <a:normAutofit/>
          </a:bodyPr>
          <a:lstStyle>
            <a:lvl1pPr algn="l">
              <a:defRPr sz="4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1534A80C-A052-BE4E-86B4-E3EE2F3F8C7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09601" y="4986100"/>
            <a:ext cx="10744199" cy="330675"/>
          </a:xfrm>
        </p:spPr>
        <p:txBody>
          <a:bodyPr>
            <a:normAutofit/>
          </a:bodyPr>
          <a:lstStyle>
            <a:lvl1pPr marL="0" indent="0" algn="l">
              <a:buNone/>
              <a:defRPr sz="1700" b="1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3F4AB7F2-335F-5C41-95A0-763AF01D40FB}"/>
              </a:ext>
            </a:extLst>
          </p:cNvPr>
          <p:cNvSpPr txBox="1"/>
          <p:nvPr userDrawn="1"/>
        </p:nvSpPr>
        <p:spPr>
          <a:xfrm>
            <a:off x="0" y="6479619"/>
            <a:ext cx="12192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i="1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Confidential – For internal purposes only</a:t>
            </a:r>
            <a:endParaRPr lang="en-US" sz="1000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xmlns="" id="{B8C52F44-F800-1E4F-8855-47A356E2DF7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1672" y="6079372"/>
            <a:ext cx="6104964" cy="392112"/>
          </a:xfrm>
        </p:spPr>
        <p:txBody>
          <a:bodyPr>
            <a:normAutofit/>
          </a:bodyPr>
          <a:lstStyle>
            <a:lvl1pPr>
              <a:defRPr sz="15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Presenter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xmlns="" id="{CCAF4479-7C01-B641-A207-78086E89E2E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1672" y="5699227"/>
            <a:ext cx="6104964" cy="392112"/>
          </a:xfrm>
        </p:spPr>
        <p:txBody>
          <a:bodyPr>
            <a:normAutofit/>
          </a:bodyPr>
          <a:lstStyle>
            <a:lvl1pPr>
              <a:defRPr sz="15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066799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Place Image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A9AF9B89-D4DE-CC47-A883-C09B473473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" y="857"/>
            <a:ext cx="12188952" cy="685628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="" id="{092E86F6-6F17-8544-B84F-D91A1E61098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9601" y="2672079"/>
            <a:ext cx="10744199" cy="2311560"/>
          </a:xfrm>
        </p:spPr>
        <p:txBody>
          <a:bodyPr anchor="b">
            <a:normAutofit/>
          </a:bodyPr>
          <a:lstStyle>
            <a:lvl1pPr algn="l">
              <a:defRPr sz="4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1534A80C-A052-BE4E-86B4-E3EE2F3F8C7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09601" y="4986100"/>
            <a:ext cx="10744199" cy="330675"/>
          </a:xfrm>
        </p:spPr>
        <p:txBody>
          <a:bodyPr>
            <a:normAutofit/>
          </a:bodyPr>
          <a:lstStyle>
            <a:lvl1pPr marL="0" indent="0" algn="l">
              <a:buNone/>
              <a:defRPr sz="1700" b="1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3F4AB7F2-335F-5C41-95A0-763AF01D40FB}"/>
              </a:ext>
            </a:extLst>
          </p:cNvPr>
          <p:cNvSpPr txBox="1"/>
          <p:nvPr userDrawn="1"/>
        </p:nvSpPr>
        <p:spPr>
          <a:xfrm>
            <a:off x="0" y="6479619"/>
            <a:ext cx="12192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i="1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Confidential – For internal purposes only</a:t>
            </a:r>
            <a:endParaRPr lang="en-US" sz="1000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xmlns="" id="{B8C52F44-F800-1E4F-8855-47A356E2DF7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1672" y="6079372"/>
            <a:ext cx="6104964" cy="392112"/>
          </a:xfrm>
        </p:spPr>
        <p:txBody>
          <a:bodyPr>
            <a:normAutofit/>
          </a:bodyPr>
          <a:lstStyle>
            <a:lvl1pPr>
              <a:defRPr sz="15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Presenter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xmlns="" id="{CCAF4479-7C01-B641-A207-78086E89E2E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1672" y="5699227"/>
            <a:ext cx="6104964" cy="392112"/>
          </a:xfrm>
        </p:spPr>
        <p:txBody>
          <a:bodyPr>
            <a:normAutofit/>
          </a:bodyPr>
          <a:lstStyle>
            <a:lvl1pPr>
              <a:defRPr sz="15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477783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_ChooseYour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xmlns="" id="{C8233480-AA54-1C40-BA0F-5F8AEFF6239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  <a:solidFill>
            <a:schemeClr val="bg2">
              <a:lumMod val="90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092E86F6-6F17-8544-B84F-D91A1E61098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9601" y="2672079"/>
            <a:ext cx="10744199" cy="2311560"/>
          </a:xfrm>
        </p:spPr>
        <p:txBody>
          <a:bodyPr anchor="b">
            <a:normAutofit/>
          </a:bodyPr>
          <a:lstStyle>
            <a:lvl1pPr algn="l">
              <a:defRPr sz="4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1534A80C-A052-BE4E-86B4-E3EE2F3F8C7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09601" y="4986100"/>
            <a:ext cx="10744199" cy="330675"/>
          </a:xfrm>
        </p:spPr>
        <p:txBody>
          <a:bodyPr>
            <a:normAutofit/>
          </a:bodyPr>
          <a:lstStyle>
            <a:lvl1pPr marL="0" indent="0" algn="l">
              <a:buNone/>
              <a:defRPr sz="1700" b="1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3F4AB7F2-335F-5C41-95A0-763AF01D40FB}"/>
              </a:ext>
            </a:extLst>
          </p:cNvPr>
          <p:cNvSpPr txBox="1"/>
          <p:nvPr userDrawn="1"/>
        </p:nvSpPr>
        <p:spPr>
          <a:xfrm>
            <a:off x="0" y="6479619"/>
            <a:ext cx="12192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i="1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Confidential – For internal purposes only</a:t>
            </a:r>
            <a:endParaRPr lang="en-US" sz="1000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xmlns="" id="{B8C52F44-F800-1E4F-8855-47A356E2DF7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1672" y="6079372"/>
            <a:ext cx="6104964" cy="392112"/>
          </a:xfrm>
        </p:spPr>
        <p:txBody>
          <a:bodyPr>
            <a:normAutofit/>
          </a:bodyPr>
          <a:lstStyle>
            <a:lvl1pPr>
              <a:defRPr sz="15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Presenter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xmlns="" id="{CCAF4479-7C01-B641-A207-78086E89E2E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1672" y="5699227"/>
            <a:ext cx="6104964" cy="392112"/>
          </a:xfrm>
        </p:spPr>
        <p:txBody>
          <a:bodyPr>
            <a:normAutofit/>
          </a:bodyPr>
          <a:lstStyle>
            <a:lvl1pPr>
              <a:defRPr sz="15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0F47E2B5-DBC1-AA48-BED1-C9F0013ED7A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7706" y="292019"/>
            <a:ext cx="1318928" cy="852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6228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07D090DF-F64C-2E41-B9DF-5B3193DE673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25" y="0"/>
            <a:ext cx="12188950" cy="685799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="" id="{14951893-7B85-2741-B347-04B5FBD3094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17834" y="4456656"/>
            <a:ext cx="10164564" cy="847091"/>
          </a:xfrm>
        </p:spPr>
        <p:txBody>
          <a:bodyPr anchor="b">
            <a:normAutofit/>
          </a:bodyPr>
          <a:lstStyle>
            <a:lvl1pPr>
              <a:defRPr sz="4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DIVIDER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2A4963FB-3B93-7140-A553-6B16264751B6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417834" y="5314020"/>
            <a:ext cx="10164564" cy="826771"/>
          </a:xfrm>
        </p:spPr>
        <p:txBody>
          <a:bodyPr>
            <a:normAutofit/>
          </a:bodyPr>
          <a:lstStyle>
            <a:lvl1pPr marL="0" indent="0">
              <a:buNone/>
              <a:defRPr sz="1600" b="1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SUBTITLE TEXT HERE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30FEF30B-168A-4A4E-A97F-F8A291B1F4D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07364" y="3986374"/>
            <a:ext cx="3924300" cy="339565"/>
          </a:xfrm>
        </p:spPr>
        <p:txBody>
          <a:bodyPr>
            <a:normAutofit/>
          </a:bodyPr>
          <a:lstStyle>
            <a:lvl1pPr>
              <a:defRPr sz="1400" b="0">
                <a:solidFill>
                  <a:schemeClr val="bg1"/>
                </a:solidFill>
              </a:defRPr>
            </a:lvl1pPr>
            <a:lvl2pPr marL="11113" indent="0">
              <a:buNone/>
              <a:defRPr/>
            </a:lvl2pPr>
          </a:lstStyle>
          <a:p>
            <a:pPr lvl="0"/>
            <a:r>
              <a:rPr lang="en-US" dirty="0"/>
              <a:t>SECTION #</a:t>
            </a:r>
          </a:p>
        </p:txBody>
      </p:sp>
    </p:spTree>
    <p:extLst>
      <p:ext uri="{BB962C8B-B14F-4D97-AF65-F5344CB8AC3E}">
        <p14:creationId xmlns:p14="http://schemas.microsoft.com/office/powerpoint/2010/main" val="4224704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vider Slide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07D090DF-F64C-2E41-B9DF-5B3193DE673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26" y="0"/>
            <a:ext cx="12188948" cy="685799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="" id="{14951893-7B85-2741-B347-04B5FBD3094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17834" y="4456656"/>
            <a:ext cx="10164564" cy="847091"/>
          </a:xfrm>
        </p:spPr>
        <p:txBody>
          <a:bodyPr anchor="b">
            <a:normAutofit/>
          </a:bodyPr>
          <a:lstStyle>
            <a:lvl1pPr>
              <a:defRPr sz="4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DIVIDER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2A4963FB-3B93-7140-A553-6B16264751B6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417834" y="5314020"/>
            <a:ext cx="10164564" cy="826771"/>
          </a:xfrm>
        </p:spPr>
        <p:txBody>
          <a:bodyPr>
            <a:normAutofit/>
          </a:bodyPr>
          <a:lstStyle>
            <a:lvl1pPr marL="0" indent="0">
              <a:buNone/>
              <a:defRPr sz="1600" b="1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SUBTITLE TEXT HERE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30FEF30B-168A-4A4E-A97F-F8A291B1F4D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07364" y="3986374"/>
            <a:ext cx="3924300" cy="339565"/>
          </a:xfrm>
        </p:spPr>
        <p:txBody>
          <a:bodyPr>
            <a:normAutofit/>
          </a:bodyPr>
          <a:lstStyle>
            <a:lvl1pPr>
              <a:defRPr sz="1400" b="0">
                <a:solidFill>
                  <a:schemeClr val="bg1"/>
                </a:solidFill>
              </a:defRPr>
            </a:lvl1pPr>
            <a:lvl2pPr marL="11113" indent="0">
              <a:buNone/>
              <a:defRPr/>
            </a:lvl2pPr>
          </a:lstStyle>
          <a:p>
            <a:pPr lvl="0"/>
            <a:r>
              <a:rPr lang="en-US" dirty="0"/>
              <a:t>SECTION #</a:t>
            </a:r>
          </a:p>
        </p:txBody>
      </p:sp>
    </p:spTree>
    <p:extLst>
      <p:ext uri="{BB962C8B-B14F-4D97-AF65-F5344CB8AC3E}">
        <p14:creationId xmlns:p14="http://schemas.microsoft.com/office/powerpoint/2010/main" val="529468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vider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07D090DF-F64C-2E41-B9DF-5B3193DE673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26" y="0"/>
            <a:ext cx="12188948" cy="685799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="" id="{14951893-7B85-2741-B347-04B5FBD3094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17834" y="4456656"/>
            <a:ext cx="10164564" cy="847091"/>
          </a:xfrm>
        </p:spPr>
        <p:txBody>
          <a:bodyPr anchor="b">
            <a:normAutofit/>
          </a:bodyPr>
          <a:lstStyle>
            <a:lvl1pPr>
              <a:defRPr sz="4200">
                <a:solidFill>
                  <a:srgbClr val="007698"/>
                </a:solidFill>
              </a:defRPr>
            </a:lvl1pPr>
          </a:lstStyle>
          <a:p>
            <a:r>
              <a:rPr lang="en-US" dirty="0"/>
              <a:t>CLICK TO EDIT DIVIDER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2A4963FB-3B93-7140-A553-6B16264751B6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417834" y="5314020"/>
            <a:ext cx="10164564" cy="826771"/>
          </a:xfrm>
        </p:spPr>
        <p:txBody>
          <a:bodyPr>
            <a:normAutofit/>
          </a:bodyPr>
          <a:lstStyle>
            <a:lvl1pPr marL="0" indent="0">
              <a:buNone/>
              <a:defRPr sz="1600" b="1">
                <a:solidFill>
                  <a:srgbClr val="007698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SUBTITLE TEXT HERE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30FEF30B-168A-4A4E-A97F-F8A291B1F4D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07364" y="3986374"/>
            <a:ext cx="3924300" cy="339565"/>
          </a:xfrm>
        </p:spPr>
        <p:txBody>
          <a:bodyPr>
            <a:normAutofit/>
          </a:bodyPr>
          <a:lstStyle>
            <a:lvl1pPr>
              <a:defRPr sz="1400" b="0">
                <a:solidFill>
                  <a:srgbClr val="717073"/>
                </a:solidFill>
              </a:defRPr>
            </a:lvl1pPr>
            <a:lvl2pPr marL="11113" indent="0">
              <a:buNone/>
              <a:defRPr/>
            </a:lvl2pPr>
          </a:lstStyle>
          <a:p>
            <a:pPr lvl="0"/>
            <a:r>
              <a:rPr lang="en-US" dirty="0"/>
              <a:t>SECTION #</a:t>
            </a:r>
          </a:p>
        </p:txBody>
      </p:sp>
    </p:spTree>
    <p:extLst>
      <p:ext uri="{BB962C8B-B14F-4D97-AF65-F5344CB8AC3E}">
        <p14:creationId xmlns:p14="http://schemas.microsoft.com/office/powerpoint/2010/main" val="1169432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with Image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C14E3167-D07C-DA46-8256-9B5ED90B710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24" y="0"/>
            <a:ext cx="12188952" cy="68579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="" id="{14951893-7B85-2741-B347-04B5FBD3094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78362" y="4734054"/>
            <a:ext cx="7128068" cy="826771"/>
          </a:xfrm>
        </p:spPr>
        <p:txBody>
          <a:bodyPr anchor="b">
            <a:normAutofit/>
          </a:bodyPr>
          <a:lstStyle>
            <a:lvl1pPr algn="r">
              <a:defRPr sz="4200">
                <a:solidFill>
                  <a:srgbClr val="007698"/>
                </a:solidFill>
              </a:defRPr>
            </a:lvl1pPr>
          </a:lstStyle>
          <a:p>
            <a:r>
              <a:rPr lang="en-US" dirty="0"/>
              <a:t>EDIT DIVIDER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2A4963FB-3B93-7140-A553-6B16264751B6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378360" y="5530003"/>
            <a:ext cx="7128069" cy="579966"/>
          </a:xfrm>
        </p:spPr>
        <p:txBody>
          <a:bodyPr>
            <a:normAutofit/>
          </a:bodyPr>
          <a:lstStyle>
            <a:lvl1pPr marL="0" indent="0" algn="r">
              <a:buNone/>
              <a:defRPr sz="1600" b="1">
                <a:solidFill>
                  <a:srgbClr val="007698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SUBTITLE TEXT HERE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30FEF30B-168A-4A4E-A97F-F8A291B1F4D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582130" y="4274046"/>
            <a:ext cx="3924300" cy="339565"/>
          </a:xfrm>
        </p:spPr>
        <p:txBody>
          <a:bodyPr>
            <a:normAutofit/>
          </a:bodyPr>
          <a:lstStyle>
            <a:lvl1pPr algn="r">
              <a:defRPr sz="1400" b="0">
                <a:solidFill>
                  <a:srgbClr val="717073"/>
                </a:solidFill>
              </a:defRPr>
            </a:lvl1pPr>
            <a:lvl2pPr marL="11113" indent="0">
              <a:buNone/>
              <a:defRPr/>
            </a:lvl2pPr>
          </a:lstStyle>
          <a:p>
            <a:pPr lvl="0"/>
            <a:r>
              <a:rPr lang="en-US" dirty="0"/>
              <a:t>SECTION #</a:t>
            </a:r>
          </a:p>
        </p:txBody>
      </p:sp>
    </p:spTree>
    <p:extLst>
      <p:ext uri="{BB962C8B-B14F-4D97-AF65-F5344CB8AC3E}">
        <p14:creationId xmlns:p14="http://schemas.microsoft.com/office/powerpoint/2010/main" val="4121173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with Image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932E5B34-75E3-A840-B202-AE4D88217B7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24" y="0"/>
            <a:ext cx="12188952" cy="68579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="" id="{14951893-7B85-2741-B347-04B5FBD3094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78362" y="4734054"/>
            <a:ext cx="7128068" cy="826771"/>
          </a:xfrm>
        </p:spPr>
        <p:txBody>
          <a:bodyPr anchor="b">
            <a:normAutofit/>
          </a:bodyPr>
          <a:lstStyle>
            <a:lvl1pPr algn="r">
              <a:defRPr sz="4200">
                <a:solidFill>
                  <a:srgbClr val="007698"/>
                </a:solidFill>
              </a:defRPr>
            </a:lvl1pPr>
          </a:lstStyle>
          <a:p>
            <a:r>
              <a:rPr lang="en-US" dirty="0"/>
              <a:t>EDIT DIVIDER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2A4963FB-3B93-7140-A553-6B16264751B6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378360" y="5530003"/>
            <a:ext cx="7128069" cy="579966"/>
          </a:xfrm>
        </p:spPr>
        <p:txBody>
          <a:bodyPr>
            <a:normAutofit/>
          </a:bodyPr>
          <a:lstStyle>
            <a:lvl1pPr marL="0" indent="0" algn="r">
              <a:buNone/>
              <a:defRPr sz="1600" b="1">
                <a:solidFill>
                  <a:srgbClr val="007698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SUBTITLE TEXT HERE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30FEF30B-168A-4A4E-A97F-F8A291B1F4D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582130" y="4274046"/>
            <a:ext cx="3924300" cy="339565"/>
          </a:xfrm>
        </p:spPr>
        <p:txBody>
          <a:bodyPr>
            <a:normAutofit/>
          </a:bodyPr>
          <a:lstStyle>
            <a:lvl1pPr algn="r">
              <a:defRPr sz="1400" b="0">
                <a:solidFill>
                  <a:srgbClr val="717073"/>
                </a:solidFill>
              </a:defRPr>
            </a:lvl1pPr>
            <a:lvl2pPr marL="11113" indent="0">
              <a:buNone/>
              <a:defRPr/>
            </a:lvl2pPr>
          </a:lstStyle>
          <a:p>
            <a:pPr lvl="0"/>
            <a:r>
              <a:rPr lang="en-US" dirty="0"/>
              <a:t>SECTION #</a:t>
            </a:r>
          </a:p>
        </p:txBody>
      </p:sp>
    </p:spTree>
    <p:extLst>
      <p:ext uri="{BB962C8B-B14F-4D97-AF65-F5344CB8AC3E}">
        <p14:creationId xmlns:p14="http://schemas.microsoft.com/office/powerpoint/2010/main" val="1719842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B73CC07C-ABFA-8941-80AB-18C83B4978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25" y="2"/>
            <a:ext cx="12188950" cy="5954232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543DFC76-F3D9-5148-BDB2-6E47FFAF28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65125"/>
            <a:ext cx="109728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74726354-91BA-6B42-8CFE-67E081E82D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599" y="1825625"/>
            <a:ext cx="10972799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E5BA937B-3054-C04E-A949-6499E25F588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12242" y="6300364"/>
            <a:ext cx="61049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lnSpc>
                <a:spcPct val="150000"/>
              </a:lnSpc>
              <a:defRPr lang="en-US" sz="700" i="1" smtClean="0">
                <a:effectLst/>
              </a:defRPr>
            </a:lvl1pPr>
          </a:lstStyle>
          <a:p>
            <a:r>
              <a:rPr lang="en-US" sz="1000" dirty="0"/>
              <a:t>Presentation title</a:t>
            </a:r>
          </a:p>
          <a:p>
            <a:r>
              <a:rPr lang="en-US" dirty="0"/>
              <a:t>©2021 Oncor Electric Delivery Company LLC. All rights reserved.                  Confidential – For internal purposes only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B136811-3504-E544-909D-C3E548D18C5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DB636C6-D50D-CD4F-8420-AB7583C42C4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356350"/>
            <a:ext cx="322434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>
                <a:solidFill>
                  <a:srgbClr val="717073"/>
                </a:solidFill>
              </a:defRPr>
            </a:lvl1pPr>
          </a:lstStyle>
          <a:p>
            <a:fld id="{A4D616CF-C9AA-AD44-BBB6-8180664C3BE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41034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5" r:id="rId2"/>
    <p:sldLayoutId id="2147483660" r:id="rId3"/>
    <p:sldLayoutId id="2147483667" r:id="rId4"/>
    <p:sldLayoutId id="2147483651" r:id="rId5"/>
    <p:sldLayoutId id="2147483661" r:id="rId6"/>
    <p:sldLayoutId id="2147483662" r:id="rId7"/>
    <p:sldLayoutId id="2147483663" r:id="rId8"/>
    <p:sldLayoutId id="2147483664" r:id="rId9"/>
    <p:sldLayoutId id="2147483666" r:id="rId10"/>
    <p:sldLayoutId id="2147483650" r:id="rId11"/>
    <p:sldLayoutId id="2147483652" r:id="rId12"/>
    <p:sldLayoutId id="2147483653" r:id="rId13"/>
    <p:sldLayoutId id="2147483654" r:id="rId1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860038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b="0" kern="1200">
          <a:solidFill>
            <a:srgbClr val="717073"/>
          </a:solidFill>
          <a:latin typeface="+mn-lt"/>
          <a:ea typeface="+mn-ea"/>
          <a:cs typeface="+mn-cs"/>
        </a:defRPr>
      </a:lvl1pPr>
      <a:lvl2pPr marL="236538" indent="-225425" algn="l" defTabSz="914400" rtl="0" eaLnBrk="1" latinLnBrk="0" hangingPunct="1">
        <a:lnSpc>
          <a:spcPct val="90000"/>
        </a:lnSpc>
        <a:spcBef>
          <a:spcPts val="500"/>
        </a:spcBef>
        <a:buClr>
          <a:srgbClr val="860038"/>
        </a:buClr>
        <a:buFont typeface="Arial" panose="020B0604020202020204" pitchFamily="34" charset="0"/>
        <a:buChar char="•"/>
        <a:tabLst/>
        <a:defRPr sz="1800" kern="1200">
          <a:solidFill>
            <a:srgbClr val="717073"/>
          </a:solidFill>
          <a:latin typeface="+mn-lt"/>
          <a:ea typeface="+mn-ea"/>
          <a:cs typeface="+mn-cs"/>
        </a:defRPr>
      </a:lvl2pPr>
      <a:lvl3pPr marL="461963" indent="-225425" algn="l" defTabSz="914400" rtl="0" eaLnBrk="1" latinLnBrk="0" hangingPunct="1">
        <a:lnSpc>
          <a:spcPct val="90000"/>
        </a:lnSpc>
        <a:spcBef>
          <a:spcPts val="500"/>
        </a:spcBef>
        <a:buClr>
          <a:srgbClr val="860038"/>
        </a:buClr>
        <a:buFont typeface="Arial" panose="020B0604020202020204" pitchFamily="34" charset="0"/>
        <a:buChar char="•"/>
        <a:tabLst/>
        <a:defRPr sz="1800" kern="1200">
          <a:solidFill>
            <a:srgbClr val="717073"/>
          </a:solidFill>
          <a:latin typeface="+mn-lt"/>
          <a:ea typeface="+mn-ea"/>
          <a:cs typeface="+mn-cs"/>
        </a:defRPr>
      </a:lvl3pPr>
      <a:lvl4pPr marL="687388" indent="-225425" algn="l" defTabSz="914400" rtl="0" eaLnBrk="1" latinLnBrk="0" hangingPunct="1">
        <a:lnSpc>
          <a:spcPct val="90000"/>
        </a:lnSpc>
        <a:spcBef>
          <a:spcPts val="500"/>
        </a:spcBef>
        <a:buClr>
          <a:srgbClr val="860038"/>
        </a:buClr>
        <a:buFont typeface="Arial" panose="020B0604020202020204" pitchFamily="34" charset="0"/>
        <a:buChar char="•"/>
        <a:tabLst/>
        <a:defRPr sz="1800" kern="1200">
          <a:solidFill>
            <a:srgbClr val="717073"/>
          </a:solidFill>
          <a:latin typeface="+mn-lt"/>
          <a:ea typeface="+mn-ea"/>
          <a:cs typeface="+mn-cs"/>
        </a:defRPr>
      </a:lvl4pPr>
      <a:lvl5pPr marL="925513" indent="-238125" algn="l" defTabSz="914400" rtl="0" eaLnBrk="1" latinLnBrk="0" hangingPunct="1">
        <a:lnSpc>
          <a:spcPct val="90000"/>
        </a:lnSpc>
        <a:spcBef>
          <a:spcPts val="500"/>
        </a:spcBef>
        <a:buClr>
          <a:srgbClr val="860038"/>
        </a:buClr>
        <a:buFont typeface="Arial" panose="020B0604020202020204" pitchFamily="34" charset="0"/>
        <a:buChar char="•"/>
        <a:tabLst/>
        <a:defRPr sz="1800" kern="1200">
          <a:solidFill>
            <a:srgbClr val="717073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366855" y="3465959"/>
            <a:ext cx="5114070" cy="3064533"/>
          </a:xfrm>
          <a:prstGeom prst="rect">
            <a:avLst/>
          </a:prstGeom>
          <a:solidFill>
            <a:srgbClr val="7F7F7F">
              <a:alpha val="76078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62452C8A-E376-CF4D-A9ED-746AB6F90F5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9601" y="2483314"/>
            <a:ext cx="10744199" cy="2311560"/>
          </a:xfrm>
        </p:spPr>
        <p:txBody>
          <a:bodyPr/>
          <a:lstStyle/>
          <a:p>
            <a:r>
              <a:rPr lang="en-US" dirty="0" smtClean="0"/>
              <a:t>Winter Load </a:t>
            </a:r>
            <a:br>
              <a:rPr lang="en-US" dirty="0" smtClean="0"/>
            </a:br>
            <a:r>
              <a:rPr lang="en-US" dirty="0" smtClean="0"/>
              <a:t>Management Pilot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B52263B2-F207-C24F-9C3F-26E19D85D0E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EEIP Meeting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B81374E9-2FBE-1241-8A7E-3E68C9B6306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Garry Jones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41887F35-7178-644F-8176-5366CFA6641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 smtClean="0"/>
              <a:t>March 8, 2022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2414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616CF-C9AA-AD44-BBB6-8180664C3BE1}" type="slidenum">
              <a:rPr lang="en-US" smtClean="0"/>
              <a:t>2</a:t>
            </a:fld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12242" y="6411751"/>
            <a:ext cx="6104964" cy="253738"/>
          </a:xfrm>
        </p:spPr>
        <p:txBody>
          <a:bodyPr/>
          <a:lstStyle/>
          <a:p>
            <a:r>
              <a:rPr lang="en-US" dirty="0" smtClean="0"/>
              <a:t>©2021 Oncor Electric Delivery Company LLC. All rights reserved.               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880633" y="1393648"/>
            <a:ext cx="6254923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SB 3 authorized the PUCT to allow TDUs to implement</a:t>
            </a:r>
            <a:br>
              <a:rPr lang="en-US" dirty="0" smtClean="0"/>
            </a:br>
            <a:r>
              <a:rPr lang="en-US" dirty="0" smtClean="0"/>
              <a:t>commercial winter load management programs</a:t>
            </a:r>
            <a:br>
              <a:rPr lang="en-US" dirty="0" smtClean="0"/>
            </a:b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Load management was previously authorized under PURA and the current energy efficiency rule</a:t>
            </a:r>
            <a:br>
              <a:rPr lang="en-US" dirty="0" smtClean="0"/>
            </a:b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Published the program template in the EEIP docket (38578) with a 14 day comment period</a:t>
            </a:r>
            <a:br>
              <a:rPr lang="en-US" dirty="0" smtClean="0"/>
            </a:b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Reviewed program with State </a:t>
            </a:r>
            <a:r>
              <a:rPr lang="en-US" dirty="0" smtClean="0"/>
              <a:t>Evaluator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Funding was supported through other programs and reduced administrative expenses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Complied with the same requirements as other programs</a:t>
            </a: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281941"/>
            <a:ext cx="4831728" cy="48291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93410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Program Design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616CF-C9AA-AD44-BBB6-8180664C3BE1}" type="slidenum">
              <a:rPr lang="en-US" smtClean="0"/>
              <a:t>3</a:t>
            </a:fld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12242" y="6411751"/>
            <a:ext cx="6104964" cy="253738"/>
          </a:xfrm>
        </p:spPr>
        <p:txBody>
          <a:bodyPr/>
          <a:lstStyle/>
          <a:p>
            <a:r>
              <a:rPr lang="en-US" dirty="0" smtClean="0"/>
              <a:t>©2021 Oncor Electric Delivery Company LLC. All rights reserved.               </a:t>
            </a: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252" r="21975"/>
          <a:stretch/>
        </p:blipFill>
        <p:spPr>
          <a:xfrm flipH="1">
            <a:off x="363793" y="1215284"/>
            <a:ext cx="2801842" cy="50850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1090621"/>
              </p:ext>
            </p:extLst>
          </p:nvPr>
        </p:nvGraphicFramePr>
        <p:xfrm>
          <a:off x="3362325" y="1215284"/>
          <a:ext cx="8658225" cy="508508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886075"/>
                <a:gridCol w="5772150"/>
              </a:tblGrid>
              <a:tr h="233256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Design Parameter</a:t>
                      </a:r>
                      <a:endParaRPr lang="en-US" dirty="0"/>
                    </a:p>
                  </a:txBody>
                  <a:tcPr>
                    <a:solidFill>
                      <a:srgbClr val="1A84A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Metric</a:t>
                      </a:r>
                      <a:endParaRPr lang="en-US" dirty="0"/>
                    </a:p>
                  </a:txBody>
                  <a:tcPr>
                    <a:solidFill>
                      <a:srgbClr val="1A84A3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Period</a:t>
                      </a:r>
                      <a:endParaRPr lang="en-US" dirty="0"/>
                    </a:p>
                  </a:txBody>
                  <a:tcPr>
                    <a:solidFill>
                      <a:srgbClr val="C2DDD8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December  through February with savings claimed in program ending year</a:t>
                      </a:r>
                      <a:endParaRPr lang="en-US" dirty="0"/>
                    </a:p>
                  </a:txBody>
                  <a:tcPr>
                    <a:solidFill>
                      <a:srgbClr val="C2DDD8">
                        <a:alpha val="4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Operational hours*</a:t>
                      </a:r>
                      <a:endParaRPr lang="en-US" dirty="0"/>
                    </a:p>
                  </a:txBody>
                  <a:tcPr>
                    <a:solidFill>
                      <a:srgbClr val="C2DDD8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24 </a:t>
                      </a:r>
                      <a:r>
                        <a:rPr lang="en-US" dirty="0" err="1" smtClean="0"/>
                        <a:t>hrs</a:t>
                      </a:r>
                      <a:r>
                        <a:rPr lang="en-US" dirty="0" smtClean="0"/>
                        <a:t> per day / 7 days a</a:t>
                      </a:r>
                      <a:r>
                        <a:rPr lang="en-US" baseline="0" dirty="0" smtClean="0"/>
                        <a:t> week</a:t>
                      </a:r>
                      <a:endParaRPr lang="en-US" dirty="0"/>
                    </a:p>
                  </a:txBody>
                  <a:tcPr>
                    <a:solidFill>
                      <a:srgbClr val="C2DDD8">
                        <a:alpha val="4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Notice</a:t>
                      </a:r>
                      <a:endParaRPr lang="en-US" dirty="0"/>
                    </a:p>
                  </a:txBody>
                  <a:tcPr>
                    <a:solidFill>
                      <a:srgbClr val="C2DDD8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30</a:t>
                      </a:r>
                      <a:r>
                        <a:rPr lang="en-US" baseline="0" dirty="0" smtClean="0"/>
                        <a:t> minutes</a:t>
                      </a:r>
                      <a:endParaRPr lang="en-US" dirty="0"/>
                    </a:p>
                  </a:txBody>
                  <a:tcPr>
                    <a:solidFill>
                      <a:srgbClr val="C2DDD8">
                        <a:alpha val="4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Minimum load</a:t>
                      </a:r>
                      <a:endParaRPr lang="en-US" dirty="0"/>
                    </a:p>
                  </a:txBody>
                  <a:tcPr>
                    <a:solidFill>
                      <a:srgbClr val="C2DDD8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100 kW</a:t>
                      </a:r>
                      <a:endParaRPr lang="en-US" dirty="0"/>
                    </a:p>
                  </a:txBody>
                  <a:tcPr>
                    <a:solidFill>
                      <a:srgbClr val="C2DDD8">
                        <a:alpha val="4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Eligible</a:t>
                      </a:r>
                      <a:r>
                        <a:rPr lang="en-US" baseline="0" dirty="0" smtClean="0"/>
                        <a:t> participants</a:t>
                      </a:r>
                      <a:endParaRPr lang="en-US" dirty="0"/>
                    </a:p>
                  </a:txBody>
                  <a:tcPr>
                    <a:solidFill>
                      <a:srgbClr val="C2DDD8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Commercial customers,</a:t>
                      </a:r>
                      <a:r>
                        <a:rPr lang="en-US" baseline="0" dirty="0" smtClean="0"/>
                        <a:t> REPs, aggregation groups</a:t>
                      </a:r>
                      <a:endParaRPr lang="en-US" dirty="0"/>
                    </a:p>
                  </a:txBody>
                  <a:tcPr>
                    <a:solidFill>
                      <a:srgbClr val="C2DDD8">
                        <a:alpha val="4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Scheduled events</a:t>
                      </a:r>
                      <a:endParaRPr lang="en-US" dirty="0"/>
                    </a:p>
                  </a:txBody>
                  <a:tcPr>
                    <a:solidFill>
                      <a:srgbClr val="C2DDD8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 – during peak period</a:t>
                      </a:r>
                      <a:endParaRPr lang="en-US" dirty="0"/>
                    </a:p>
                  </a:txBody>
                  <a:tcPr>
                    <a:solidFill>
                      <a:srgbClr val="C2DDD8">
                        <a:alpha val="4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Events / Duration*</a:t>
                      </a:r>
                      <a:endParaRPr lang="en-US" dirty="0"/>
                    </a:p>
                  </a:txBody>
                  <a:tcPr>
                    <a:solidFill>
                      <a:srgbClr val="C2DDD8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 events of no more than 12 hours each</a:t>
                      </a:r>
                      <a:endParaRPr lang="en-US" dirty="0"/>
                    </a:p>
                  </a:txBody>
                  <a:tcPr>
                    <a:solidFill>
                      <a:srgbClr val="C2DDD8">
                        <a:alpha val="4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Performance requirement*</a:t>
                      </a:r>
                      <a:endParaRPr lang="en-US" dirty="0"/>
                    </a:p>
                  </a:txBody>
                  <a:tcPr>
                    <a:solidFill>
                      <a:srgbClr val="C2DDD8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90% performance across all events</a:t>
                      </a:r>
                      <a:endParaRPr lang="en-US" dirty="0"/>
                    </a:p>
                  </a:txBody>
                  <a:tcPr>
                    <a:solidFill>
                      <a:srgbClr val="C2DDD8">
                        <a:alpha val="4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Budget</a:t>
                      </a:r>
                      <a:endParaRPr lang="en-US" dirty="0"/>
                    </a:p>
                  </a:txBody>
                  <a:tcPr>
                    <a:solidFill>
                      <a:srgbClr val="C2DDD8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$</a:t>
                      </a:r>
                      <a:r>
                        <a:rPr lang="en-US" baseline="0" dirty="0" smtClean="0"/>
                        <a:t>2 million</a:t>
                      </a:r>
                      <a:endParaRPr lang="en-US" dirty="0"/>
                    </a:p>
                  </a:txBody>
                  <a:tcPr>
                    <a:solidFill>
                      <a:srgbClr val="C2DDD8">
                        <a:alpha val="4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Goal</a:t>
                      </a:r>
                      <a:endParaRPr lang="en-US" dirty="0"/>
                    </a:p>
                  </a:txBody>
                  <a:tcPr>
                    <a:solidFill>
                      <a:srgbClr val="C2DDD8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50 MW</a:t>
                      </a:r>
                      <a:endParaRPr lang="en-US" dirty="0"/>
                    </a:p>
                  </a:txBody>
                  <a:tcPr>
                    <a:solidFill>
                      <a:srgbClr val="C2DDD8">
                        <a:alpha val="4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Incentive</a:t>
                      </a:r>
                      <a:endParaRPr lang="en-US" dirty="0"/>
                    </a:p>
                  </a:txBody>
                  <a:tcPr>
                    <a:solidFill>
                      <a:srgbClr val="C2DDD8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$40 / kW</a:t>
                      </a:r>
                      <a:endParaRPr lang="en-US" dirty="0"/>
                    </a:p>
                  </a:txBody>
                  <a:tcPr>
                    <a:solidFill>
                      <a:srgbClr val="C2DDD8">
                        <a:alpha val="4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Restrictions</a:t>
                      </a:r>
                      <a:endParaRPr lang="en-US" dirty="0"/>
                    </a:p>
                  </a:txBody>
                  <a:tcPr>
                    <a:solidFill>
                      <a:srgbClr val="C2DDD8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No critical load</a:t>
                      </a:r>
                      <a:r>
                        <a:rPr lang="en-US" baseline="0" dirty="0" smtClean="0"/>
                        <a:t> or ERS participants</a:t>
                      </a:r>
                      <a:endParaRPr lang="en-US" dirty="0"/>
                    </a:p>
                  </a:txBody>
                  <a:tcPr>
                    <a:solidFill>
                      <a:srgbClr val="C2DDD8">
                        <a:alpha val="4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3764724" y="6444476"/>
            <a:ext cx="353494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* Unique to the winter load management program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945958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75159" y="1983206"/>
            <a:ext cx="5406492" cy="1592782"/>
          </a:xfrm>
          <a:prstGeom prst="rect">
            <a:avLst/>
          </a:prstGeom>
          <a:solidFill>
            <a:srgbClr val="1A84A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11573"/>
            <a:ext cx="10244447" cy="641861"/>
          </a:xfrm>
        </p:spPr>
        <p:txBody>
          <a:bodyPr/>
          <a:lstStyle/>
          <a:p>
            <a:r>
              <a:rPr lang="en-US" dirty="0" smtClean="0"/>
              <a:t>Results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4294967295"/>
          </p:nvPr>
        </p:nvSpPr>
        <p:spPr>
          <a:xfrm>
            <a:off x="609600" y="6356350"/>
            <a:ext cx="6104964" cy="365125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©2020 Oncor Electric Delivery Company LLC. All rights reserved.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616CF-C9AA-AD44-BBB6-8180664C3BE1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1186266" y="5969631"/>
            <a:ext cx="90911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*Estimates as of this time. Pending final analysis.</a:t>
            </a:r>
          </a:p>
          <a:p>
            <a:r>
              <a:rPr lang="en-US" sz="1000" dirty="0" smtClean="0"/>
              <a:t>**No payments have been made to participants as of date. Payments will be made in March once final analysis is completed.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0325722"/>
              </p:ext>
            </p:extLst>
          </p:nvPr>
        </p:nvGraphicFramePr>
        <p:xfrm>
          <a:off x="326108" y="2092628"/>
          <a:ext cx="5368923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9442"/>
                <a:gridCol w="1485900"/>
                <a:gridCol w="1713581"/>
              </a:tblGrid>
              <a:tr h="370840"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1A84A3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mtClean="0">
                          <a:solidFill>
                            <a:schemeClr val="bg1"/>
                          </a:solidFill>
                        </a:rPr>
                        <a:t>      Goal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Actual*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Demand Reduction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50 MW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34.72 MW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Budget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$2.0</a:t>
                      </a:r>
                      <a:r>
                        <a:rPr lang="en-US" baseline="0" dirty="0" smtClean="0">
                          <a:solidFill>
                            <a:schemeClr val="bg1"/>
                          </a:solidFill>
                        </a:rPr>
                        <a:t> Million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$1.4 Million**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5880633" y="1340153"/>
            <a:ext cx="6254923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Four participants submitted 34 ESIIDs into the Program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Actual accounts included an industrial customer, a retail big box customer, and a distribution / warehouse customer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The test event occurred on </a:t>
            </a:r>
            <a:r>
              <a:rPr lang="en-US" dirty="0"/>
              <a:t>December 15, 2021  </a:t>
            </a:r>
            <a:r>
              <a:rPr lang="en-US" dirty="0" smtClean="0"/>
              <a:t>from     7 </a:t>
            </a:r>
            <a:r>
              <a:rPr lang="en-US" dirty="0"/>
              <a:t>AM to 10 </a:t>
            </a:r>
            <a:r>
              <a:rPr lang="en-US" dirty="0" smtClean="0"/>
              <a:t>AM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No actual EEA-2 events were called, but the program was available during winter storm Landon in early 2022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0119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Lessons Learned / Opportunities to Address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616CF-C9AA-AD44-BBB6-8180664C3BE1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609600" y="1215901"/>
            <a:ext cx="11420475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/>
              <a:t>Program Design</a:t>
            </a:r>
          </a:p>
          <a:p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Continue to evaluate number of events and incentive levels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Should the program be split into multiple segments based on time of day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Determine whether industrial opt-outs can participate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Evaluate critical load customers with backup generation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Consideration </a:t>
            </a:r>
            <a:r>
              <a:rPr lang="en-US" dirty="0"/>
              <a:t>on expanding Commercial Load Management to a  24/7 program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r>
              <a:rPr lang="en-US" b="1" dirty="0" smtClean="0"/>
              <a:t>Operational</a:t>
            </a:r>
          </a:p>
          <a:p>
            <a:endParaRPr lang="en-US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Temperatures in December vary dramatically and test events may not occur in cold conditions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Some </a:t>
            </a:r>
            <a:r>
              <a:rPr lang="en-US" dirty="0" smtClean="0"/>
              <a:t>commercial premises have </a:t>
            </a:r>
            <a:r>
              <a:rPr lang="en-US" dirty="0" smtClean="0"/>
              <a:t>generator </a:t>
            </a:r>
            <a:r>
              <a:rPr lang="en-US" dirty="0" smtClean="0"/>
              <a:t>non-emergency operational restrictions in the morning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How should closed businesses be managed </a:t>
            </a: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Outreach efforts will commence as early </a:t>
            </a:r>
            <a:r>
              <a:rPr lang="en-US" dirty="0" smtClean="0"/>
              <a:t>as September to </a:t>
            </a:r>
            <a:r>
              <a:rPr lang="en-US" dirty="0" smtClean="0"/>
              <a:t>recruit participants for the </a:t>
            </a:r>
            <a:r>
              <a:rPr lang="en-US" dirty="0" smtClean="0"/>
              <a:t>program</a:t>
            </a: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Sharing of participant information with ERCOT is essential to prevent double counting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Review participant information with critical load lists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Revise Oncor internal notification process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Modify program based on final evaluation by Commission and Evaluator</a:t>
            </a:r>
            <a:endParaRPr lang="en-US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785343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Next </a:t>
            </a:r>
            <a:r>
              <a:rPr lang="en-US" dirty="0" smtClean="0"/>
              <a:t>Steps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616CF-C9AA-AD44-BBB6-8180664C3BE1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09808" y="1258468"/>
            <a:ext cx="981205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P</a:t>
            </a:r>
            <a:r>
              <a:rPr lang="en-US" dirty="0" smtClean="0"/>
              <a:t>rogram review by State Evaluator and Commission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Finalize savings and methodology for claiming against EE goals</a:t>
            </a: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Determine whether to continue program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Establish an on-going performance goal and </a:t>
            </a:r>
            <a:r>
              <a:rPr lang="en-US" dirty="0" smtClean="0"/>
              <a:t>budget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Add to the 2023 budget and file in the Energy Efficiency Plan and Report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67896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4351" y="4839842"/>
            <a:ext cx="11794720" cy="641267"/>
          </a:xfrm>
        </p:spPr>
        <p:txBody>
          <a:bodyPr>
            <a:noAutofit/>
          </a:bodyPr>
          <a:lstStyle/>
          <a:p>
            <a:pPr algn="ctr"/>
            <a:r>
              <a:rPr lang="en-US" sz="7200" dirty="0" smtClean="0">
                <a:solidFill>
                  <a:schemeClr val="bg1"/>
                </a:solidFill>
              </a:rPr>
              <a:t>Questions?</a:t>
            </a:r>
            <a:endParaRPr lang="en-US" sz="7200" dirty="0">
              <a:solidFill>
                <a:schemeClr val="bg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616CF-C9AA-AD44-BBB6-8180664C3BE1}" type="slidenum">
              <a:rPr lang="en-US" smtClean="0"/>
              <a:t>7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 sz="1000" smtClean="0"/>
              <a:t>Presentation title</a:t>
            </a:r>
          </a:p>
          <a:p>
            <a:r>
              <a:rPr lang="en-US" smtClean="0"/>
              <a:t>©2021 Oncor Electric Delivery Company LLC. All rights reserved.                  Confidential – For internal purposes only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0552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ncor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2708</TotalTime>
  <Words>477</Words>
  <Application>Microsoft Office PowerPoint</Application>
  <PresentationFormat>Widescreen</PresentationFormat>
  <Paragraphs>98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Oncor Theme</vt:lpstr>
      <vt:lpstr>Winter Load  Management Pilot</vt:lpstr>
      <vt:lpstr>Background</vt:lpstr>
      <vt:lpstr>Program Design</vt:lpstr>
      <vt:lpstr>Results</vt:lpstr>
      <vt:lpstr>Lessons Learned / Opportunities to Address</vt:lpstr>
      <vt:lpstr>Next Steps</vt:lpstr>
      <vt:lpstr>Questions?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Michael Hatley</dc:creator>
  <cp:lastModifiedBy>Jones, Garry</cp:lastModifiedBy>
  <cp:revision>113</cp:revision>
  <dcterms:created xsi:type="dcterms:W3CDTF">2020-02-27T19:53:34Z</dcterms:created>
  <dcterms:modified xsi:type="dcterms:W3CDTF">2022-03-07T18:41:14Z</dcterms:modified>
</cp:coreProperties>
</file>