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4"/>
  </p:sldMasterIdLst>
  <p:notesMasterIdLst>
    <p:notesMasterId r:id="rId40"/>
  </p:notesMasterIdLst>
  <p:sldIdLst>
    <p:sldId id="256" r:id="rId5"/>
    <p:sldId id="331" r:id="rId6"/>
    <p:sldId id="332" r:id="rId7"/>
    <p:sldId id="333" r:id="rId8"/>
    <p:sldId id="346" r:id="rId9"/>
    <p:sldId id="335" r:id="rId10"/>
    <p:sldId id="324" r:id="rId11"/>
    <p:sldId id="347" r:id="rId12"/>
    <p:sldId id="348" r:id="rId13"/>
    <p:sldId id="276" r:id="rId14"/>
    <p:sldId id="304" r:id="rId15"/>
    <p:sldId id="311" r:id="rId16"/>
    <p:sldId id="337" r:id="rId17"/>
    <p:sldId id="288" r:id="rId18"/>
    <p:sldId id="307" r:id="rId19"/>
    <p:sldId id="291" r:id="rId20"/>
    <p:sldId id="345" r:id="rId21"/>
    <p:sldId id="262" r:id="rId22"/>
    <p:sldId id="301" r:id="rId23"/>
    <p:sldId id="265" r:id="rId24"/>
    <p:sldId id="342" r:id="rId25"/>
    <p:sldId id="343" r:id="rId26"/>
    <p:sldId id="266" r:id="rId27"/>
    <p:sldId id="302" r:id="rId28"/>
    <p:sldId id="339" r:id="rId29"/>
    <p:sldId id="340" r:id="rId30"/>
    <p:sldId id="257" r:id="rId31"/>
    <p:sldId id="300" r:id="rId32"/>
    <p:sldId id="261" r:id="rId33"/>
    <p:sldId id="330" r:id="rId34"/>
    <p:sldId id="270" r:id="rId35"/>
    <p:sldId id="303" r:id="rId36"/>
    <p:sldId id="275" r:id="rId37"/>
    <p:sldId id="344" r:id="rId38"/>
    <p:sldId id="298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l Dyke" initials="KD" lastIdx="2" clrIdx="0">
    <p:extLst>
      <p:ext uri="{19B8F6BF-5375-455C-9EA6-DF929625EA0E}">
        <p15:presenceInfo xmlns:p15="http://schemas.microsoft.com/office/powerpoint/2012/main" userId="S::kdyke@frontierenergy.com::f53bce6d-d4e7-4c68-b28b-1ffbccf31f4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564" autoAdjust="0"/>
    <p:restoredTop sz="94660"/>
  </p:normalViewPr>
  <p:slideViewPr>
    <p:cSldViewPr snapToGrid="0">
      <p:cViewPr varScale="1">
        <p:scale>
          <a:sx n="78" d="100"/>
          <a:sy n="78" d="100"/>
        </p:scale>
        <p:origin x="84" y="10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925705-D191-480F-8700-811A5E9DD18F}" type="doc">
      <dgm:prSet loTypeId="urn:microsoft.com/office/officeart/2005/8/layout/h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AA6FEEF-7EE2-44B6-AAB0-479542F0E3BE}">
      <dgm:prSet phldrT="[Text]"/>
      <dgm:spPr/>
      <dgm:t>
        <a:bodyPr/>
        <a:lstStyle/>
        <a:p>
          <a:r>
            <a:rPr lang="en-US" b="1" dirty="0"/>
            <a:t>Strategic Energy Management MTP (2022)</a:t>
          </a:r>
        </a:p>
      </dgm:t>
    </dgm:pt>
    <dgm:pt modelId="{DF432F91-D7AF-4E1F-B48A-01A492D1FD1B}" type="parTrans" cxnId="{4E4DFD7F-EA42-46E2-9077-67E1B29CF1C7}">
      <dgm:prSet/>
      <dgm:spPr/>
      <dgm:t>
        <a:bodyPr/>
        <a:lstStyle/>
        <a:p>
          <a:endParaRPr lang="en-US"/>
        </a:p>
      </dgm:t>
    </dgm:pt>
    <dgm:pt modelId="{E96D21EC-1B57-45EE-8B0D-9C470C86EFAC}" type="sibTrans" cxnId="{4E4DFD7F-EA42-46E2-9077-67E1B29CF1C7}">
      <dgm:prSet/>
      <dgm:spPr/>
      <dgm:t>
        <a:bodyPr/>
        <a:lstStyle/>
        <a:p>
          <a:endParaRPr lang="en-US"/>
        </a:p>
      </dgm:t>
    </dgm:pt>
    <dgm:pt modelId="{C515C591-4D23-4044-AAF7-1EC69A5C8665}">
      <dgm:prSet phldrT="[Text]"/>
      <dgm:spPr/>
      <dgm:t>
        <a:bodyPr/>
        <a:lstStyle/>
        <a:p>
          <a:r>
            <a:rPr lang="en-US" dirty="0"/>
            <a:t>Custom fit and energy concierge approach to for Large Commercial, Industrial, and Agricultural customers. </a:t>
          </a:r>
        </a:p>
      </dgm:t>
    </dgm:pt>
    <dgm:pt modelId="{BA929285-C70D-4833-9C53-D96B5E842528}" type="parTrans" cxnId="{BBFEFC44-EB28-4E5C-A60F-E22F20761394}">
      <dgm:prSet/>
      <dgm:spPr/>
      <dgm:t>
        <a:bodyPr/>
        <a:lstStyle/>
        <a:p>
          <a:endParaRPr lang="en-US"/>
        </a:p>
      </dgm:t>
    </dgm:pt>
    <dgm:pt modelId="{B43F5FEB-3D6A-44D2-9374-6A6985AE98D6}" type="sibTrans" cxnId="{BBFEFC44-EB28-4E5C-A60F-E22F20761394}">
      <dgm:prSet/>
      <dgm:spPr/>
      <dgm:t>
        <a:bodyPr/>
        <a:lstStyle/>
        <a:p>
          <a:endParaRPr lang="en-US"/>
        </a:p>
      </dgm:t>
    </dgm:pt>
    <dgm:pt modelId="{4DC7A62E-1419-4F01-A968-8C75656957B6}">
      <dgm:prSet phldrT="[Text]"/>
      <dgm:spPr/>
      <dgm:t>
        <a:bodyPr/>
        <a:lstStyle/>
        <a:p>
          <a:r>
            <a:rPr lang="en-US" dirty="0"/>
            <a:t>Investigates the customer’s current operations and system parameters to identify opportunities for improvement.</a:t>
          </a:r>
        </a:p>
      </dgm:t>
    </dgm:pt>
    <dgm:pt modelId="{02420466-3BBA-4A8A-A397-B1F97A95611C}" type="parTrans" cxnId="{48D45490-5CF9-41AA-ADD9-4A2E467F504F}">
      <dgm:prSet/>
      <dgm:spPr/>
      <dgm:t>
        <a:bodyPr/>
        <a:lstStyle/>
        <a:p>
          <a:endParaRPr lang="en-US"/>
        </a:p>
      </dgm:t>
    </dgm:pt>
    <dgm:pt modelId="{9EFA24E5-F65E-40E2-86FA-A9521A668BBE}" type="sibTrans" cxnId="{48D45490-5CF9-41AA-ADD9-4A2E467F504F}">
      <dgm:prSet/>
      <dgm:spPr/>
      <dgm:t>
        <a:bodyPr/>
        <a:lstStyle/>
        <a:p>
          <a:endParaRPr lang="en-US"/>
        </a:p>
      </dgm:t>
    </dgm:pt>
    <dgm:pt modelId="{9CE08B9C-CE30-4C4C-BF61-F744D737AAA8}">
      <dgm:prSet phldrT="[Text]"/>
      <dgm:spPr/>
      <dgm:t>
        <a:bodyPr/>
        <a:lstStyle/>
        <a:p>
          <a:r>
            <a:rPr lang="en-US" b="1" dirty="0"/>
            <a:t>Winter Commercial Load Management Pilot (2022)</a:t>
          </a:r>
        </a:p>
      </dgm:t>
    </dgm:pt>
    <dgm:pt modelId="{EB059609-3D40-46BE-A0A4-589C4C1E3323}" type="parTrans" cxnId="{21E2CED9-148A-49D3-97D3-C11828170272}">
      <dgm:prSet/>
      <dgm:spPr/>
      <dgm:t>
        <a:bodyPr/>
        <a:lstStyle/>
        <a:p>
          <a:endParaRPr lang="en-US"/>
        </a:p>
      </dgm:t>
    </dgm:pt>
    <dgm:pt modelId="{2F272C29-0094-4ACD-A788-75CA115DBD14}" type="sibTrans" cxnId="{21E2CED9-148A-49D3-97D3-C11828170272}">
      <dgm:prSet/>
      <dgm:spPr/>
      <dgm:t>
        <a:bodyPr/>
        <a:lstStyle/>
        <a:p>
          <a:endParaRPr lang="en-US"/>
        </a:p>
      </dgm:t>
    </dgm:pt>
    <dgm:pt modelId="{50389FF2-1176-4723-A456-F10CF281DEC7}">
      <dgm:prSet phldrT="[Text]"/>
      <dgm:spPr/>
      <dgm:t>
        <a:bodyPr/>
        <a:lstStyle/>
        <a:p>
          <a:r>
            <a:rPr lang="en-US" dirty="0"/>
            <a:t>Load curtailment for Commercial customers in the winter season (December to February)</a:t>
          </a:r>
        </a:p>
      </dgm:t>
    </dgm:pt>
    <dgm:pt modelId="{6FD654F9-E669-4ED8-978E-8ADBEAEFAF59}" type="parTrans" cxnId="{2BACF5A1-0D8A-438D-9EE1-A99962BE77BA}">
      <dgm:prSet/>
      <dgm:spPr/>
      <dgm:t>
        <a:bodyPr/>
        <a:lstStyle/>
        <a:p>
          <a:endParaRPr lang="en-US"/>
        </a:p>
      </dgm:t>
    </dgm:pt>
    <dgm:pt modelId="{38F5BCCF-5FC8-47EF-AD0D-AC9DD385DAAD}" type="sibTrans" cxnId="{2BACF5A1-0D8A-438D-9EE1-A99962BE77BA}">
      <dgm:prSet/>
      <dgm:spPr/>
      <dgm:t>
        <a:bodyPr/>
        <a:lstStyle/>
        <a:p>
          <a:endParaRPr lang="en-US"/>
        </a:p>
      </dgm:t>
    </dgm:pt>
    <dgm:pt modelId="{CFC3EEB5-7143-4C2F-9765-3686023BE9B2}">
      <dgm:prSet phldrT="[Text]"/>
      <dgm:spPr/>
      <dgm:t>
        <a:bodyPr/>
        <a:lstStyle/>
        <a:p>
          <a:r>
            <a:rPr lang="en-US" dirty="0"/>
            <a:t>One or two test events will be conducted from December to February. </a:t>
          </a:r>
        </a:p>
      </dgm:t>
    </dgm:pt>
    <dgm:pt modelId="{4212E72C-5453-4445-81A5-4B916C732FE4}" type="parTrans" cxnId="{251225EF-4AE8-458F-8F2D-00283BD1E77C}">
      <dgm:prSet/>
      <dgm:spPr/>
      <dgm:t>
        <a:bodyPr/>
        <a:lstStyle/>
        <a:p>
          <a:endParaRPr lang="en-US"/>
        </a:p>
      </dgm:t>
    </dgm:pt>
    <dgm:pt modelId="{2F9A04D6-F40E-41BF-9923-EE51BA9140F9}" type="sibTrans" cxnId="{251225EF-4AE8-458F-8F2D-00283BD1E77C}">
      <dgm:prSet/>
      <dgm:spPr/>
      <dgm:t>
        <a:bodyPr/>
        <a:lstStyle/>
        <a:p>
          <a:endParaRPr lang="en-US"/>
        </a:p>
      </dgm:t>
    </dgm:pt>
    <dgm:pt modelId="{23D8069D-1D10-43A9-9CF4-79AC029C36A5}">
      <dgm:prSet phldrT="[Text]"/>
      <dgm:spPr/>
      <dgm:t>
        <a:bodyPr/>
        <a:lstStyle/>
        <a:p>
          <a:r>
            <a:rPr lang="en-US" b="1" dirty="0"/>
            <a:t>LIW A/C Tune-Up (2023)</a:t>
          </a:r>
        </a:p>
      </dgm:t>
    </dgm:pt>
    <dgm:pt modelId="{6147A988-DA77-48C5-9901-14A9CF9C2096}" type="parTrans" cxnId="{0EE262BD-6C81-4FDC-AFE2-3058423E6526}">
      <dgm:prSet/>
      <dgm:spPr/>
      <dgm:t>
        <a:bodyPr/>
        <a:lstStyle/>
        <a:p>
          <a:endParaRPr lang="en-US"/>
        </a:p>
      </dgm:t>
    </dgm:pt>
    <dgm:pt modelId="{E1E48CC5-6F60-4928-8810-F746086F1D49}" type="sibTrans" cxnId="{0EE262BD-6C81-4FDC-AFE2-3058423E6526}">
      <dgm:prSet/>
      <dgm:spPr/>
      <dgm:t>
        <a:bodyPr/>
        <a:lstStyle/>
        <a:p>
          <a:endParaRPr lang="en-US"/>
        </a:p>
      </dgm:t>
    </dgm:pt>
    <dgm:pt modelId="{CAE2A8DE-C71B-46E9-930B-9549440A13C2}">
      <dgm:prSet phldrT="[Text]"/>
      <dgm:spPr/>
      <dgm:t>
        <a:bodyPr/>
        <a:lstStyle/>
        <a:p>
          <a:r>
            <a:rPr lang="en-US" dirty="0"/>
            <a:t>Designed to address market barriers that prevent LI residential customers from receiving high performance A/C system tune-ups.</a:t>
          </a:r>
        </a:p>
      </dgm:t>
    </dgm:pt>
    <dgm:pt modelId="{B91C15F2-AB38-409A-8572-F59517AE44CF}" type="parTrans" cxnId="{C6004A48-980B-421C-A16C-D4A579952995}">
      <dgm:prSet/>
      <dgm:spPr/>
      <dgm:t>
        <a:bodyPr/>
        <a:lstStyle/>
        <a:p>
          <a:endParaRPr lang="en-US"/>
        </a:p>
      </dgm:t>
    </dgm:pt>
    <dgm:pt modelId="{E68FD592-7716-4A01-ACE9-633CE29D78B4}" type="sibTrans" cxnId="{C6004A48-980B-421C-A16C-D4A579952995}">
      <dgm:prSet/>
      <dgm:spPr/>
      <dgm:t>
        <a:bodyPr/>
        <a:lstStyle/>
        <a:p>
          <a:endParaRPr lang="en-US"/>
        </a:p>
      </dgm:t>
    </dgm:pt>
    <dgm:pt modelId="{AEF17283-337B-48AE-A72A-85E7A3115B8E}">
      <dgm:prSet phldrT="[Text]"/>
      <dgm:spPr/>
      <dgm:t>
        <a:bodyPr/>
        <a:lstStyle/>
        <a:p>
          <a:r>
            <a:rPr lang="en-US" dirty="0"/>
            <a:t>Designed to work through the local A/C network to offer key program components – tune-up and airflow correction services and protocols.</a:t>
          </a:r>
        </a:p>
      </dgm:t>
    </dgm:pt>
    <dgm:pt modelId="{ED14E82B-5750-4E51-BB30-F667F6973035}" type="parTrans" cxnId="{86F9B2E0-B274-4A23-94E5-196635D9F596}">
      <dgm:prSet/>
      <dgm:spPr/>
      <dgm:t>
        <a:bodyPr/>
        <a:lstStyle/>
        <a:p>
          <a:endParaRPr lang="en-US"/>
        </a:p>
      </dgm:t>
    </dgm:pt>
    <dgm:pt modelId="{516595EB-B29C-4A29-8787-4EEF86443104}" type="sibTrans" cxnId="{86F9B2E0-B274-4A23-94E5-196635D9F596}">
      <dgm:prSet/>
      <dgm:spPr/>
      <dgm:t>
        <a:bodyPr/>
        <a:lstStyle/>
        <a:p>
          <a:endParaRPr lang="en-US"/>
        </a:p>
      </dgm:t>
    </dgm:pt>
    <dgm:pt modelId="{C61212C8-CFF1-42D9-B986-2FE27EACF009}">
      <dgm:prSet phldrT="[Text]"/>
      <dgm:spPr/>
      <dgm:t>
        <a:bodyPr/>
        <a:lstStyle/>
        <a:p>
          <a:r>
            <a:rPr lang="en-US" dirty="0"/>
            <a:t>Develops an Action Plan and the program provides on-going coaching to support the implementation of the measures.</a:t>
          </a:r>
        </a:p>
      </dgm:t>
    </dgm:pt>
    <dgm:pt modelId="{CCCD8088-14D9-4638-91FD-2351C29DCF7E}" type="parTrans" cxnId="{9290279A-6E27-4BA4-925B-D62F4B255639}">
      <dgm:prSet/>
      <dgm:spPr/>
      <dgm:t>
        <a:bodyPr/>
        <a:lstStyle/>
        <a:p>
          <a:endParaRPr lang="en-US"/>
        </a:p>
      </dgm:t>
    </dgm:pt>
    <dgm:pt modelId="{BC3C2143-CC02-4CE2-A960-50E12133936B}" type="sibTrans" cxnId="{9290279A-6E27-4BA4-925B-D62F4B255639}">
      <dgm:prSet/>
      <dgm:spPr/>
      <dgm:t>
        <a:bodyPr/>
        <a:lstStyle/>
        <a:p>
          <a:endParaRPr lang="en-US"/>
        </a:p>
      </dgm:t>
    </dgm:pt>
    <dgm:pt modelId="{9E5EFA60-17F6-4065-B8D8-E9FCD7F644B2}">
      <dgm:prSet phldrT="[Text]"/>
      <dgm:spPr/>
      <dgm:t>
        <a:bodyPr/>
        <a:lstStyle/>
        <a:p>
          <a:r>
            <a:rPr lang="en-US" dirty="0"/>
            <a:t>Participants must be able to curtail 24 hours a day, seven days a week</a:t>
          </a:r>
        </a:p>
      </dgm:t>
    </dgm:pt>
    <dgm:pt modelId="{ED60B636-86BA-4F2A-812C-64FBF0D64C5E}" type="parTrans" cxnId="{755E1A36-CF61-4CAD-8EEF-4433FF25A045}">
      <dgm:prSet/>
      <dgm:spPr/>
      <dgm:t>
        <a:bodyPr/>
        <a:lstStyle/>
        <a:p>
          <a:endParaRPr lang="en-US"/>
        </a:p>
      </dgm:t>
    </dgm:pt>
    <dgm:pt modelId="{926FD794-8DC2-47B7-9E25-3CC415630039}" type="sibTrans" cxnId="{755E1A36-CF61-4CAD-8EEF-4433FF25A045}">
      <dgm:prSet/>
      <dgm:spPr/>
      <dgm:t>
        <a:bodyPr/>
        <a:lstStyle/>
        <a:p>
          <a:endParaRPr lang="en-US"/>
        </a:p>
      </dgm:t>
    </dgm:pt>
    <dgm:pt modelId="{CBBFA3E2-A580-4782-9D6B-509F43DD43C8}">
      <dgm:prSet phldrT="[Text]"/>
      <dgm:spPr/>
      <dgm:t>
        <a:bodyPr/>
        <a:lstStyle/>
        <a:p>
          <a:endParaRPr lang="en-US" dirty="0"/>
        </a:p>
      </dgm:t>
    </dgm:pt>
    <dgm:pt modelId="{37D347B7-5A1E-4015-9EEF-373426D5E928}" type="parTrans" cxnId="{5B07AFE9-E37D-48BB-8D03-A84DC199160C}">
      <dgm:prSet/>
      <dgm:spPr/>
      <dgm:t>
        <a:bodyPr/>
        <a:lstStyle/>
        <a:p>
          <a:endParaRPr lang="en-US"/>
        </a:p>
      </dgm:t>
    </dgm:pt>
    <dgm:pt modelId="{8A6BC6B7-84BA-4D66-8880-335F7F4B301E}" type="sibTrans" cxnId="{5B07AFE9-E37D-48BB-8D03-A84DC199160C}">
      <dgm:prSet/>
      <dgm:spPr/>
      <dgm:t>
        <a:bodyPr/>
        <a:lstStyle/>
        <a:p>
          <a:endParaRPr lang="en-US"/>
        </a:p>
      </dgm:t>
    </dgm:pt>
    <dgm:pt modelId="{03F9EB3D-7CEF-4A13-99AB-EB1B6DDD3384}">
      <dgm:prSet phldrT="[Text]"/>
      <dgm:spPr/>
      <dgm:t>
        <a:bodyPr/>
        <a:lstStyle/>
        <a:p>
          <a:r>
            <a:rPr lang="en-US" b="1" dirty="0"/>
            <a:t>2022 Program Updates</a:t>
          </a:r>
        </a:p>
      </dgm:t>
    </dgm:pt>
    <dgm:pt modelId="{E79A0851-DF09-46FF-99E4-5C3C8159CC2E}" type="parTrans" cxnId="{D611DAFE-3BC4-4AA2-ABEB-7DB680B34098}">
      <dgm:prSet/>
      <dgm:spPr/>
      <dgm:t>
        <a:bodyPr/>
        <a:lstStyle/>
        <a:p>
          <a:endParaRPr lang="en-US"/>
        </a:p>
      </dgm:t>
    </dgm:pt>
    <dgm:pt modelId="{8A0312D3-C612-48AA-8696-D5FF670C82D4}" type="sibTrans" cxnId="{D611DAFE-3BC4-4AA2-ABEB-7DB680B34098}">
      <dgm:prSet/>
      <dgm:spPr/>
      <dgm:t>
        <a:bodyPr/>
        <a:lstStyle/>
        <a:p>
          <a:endParaRPr lang="en-US"/>
        </a:p>
      </dgm:t>
    </dgm:pt>
    <dgm:pt modelId="{6DF7C9A5-0A9D-4EC8-AB53-26CF59CB95EA}">
      <dgm:prSet phldrT="[Text]"/>
      <dgm:spPr/>
      <dgm:t>
        <a:bodyPr/>
        <a:lstStyle/>
        <a:p>
          <a:r>
            <a:rPr lang="en-US" b="1" dirty="0"/>
            <a:t>CSOP:</a:t>
          </a:r>
          <a:r>
            <a:rPr lang="en-US" b="1" baseline="0" dirty="0"/>
            <a:t> </a:t>
          </a:r>
          <a:r>
            <a:rPr lang="en-US" b="0" baseline="0" dirty="0"/>
            <a:t>Added commercial measures</a:t>
          </a:r>
          <a:endParaRPr lang="en-US" b="1" dirty="0"/>
        </a:p>
      </dgm:t>
    </dgm:pt>
    <dgm:pt modelId="{E2EFE860-3A44-4A3A-BAB9-EC67410A75C9}" type="parTrans" cxnId="{785BF992-F7C7-49B2-8988-E85899678C54}">
      <dgm:prSet/>
      <dgm:spPr/>
      <dgm:t>
        <a:bodyPr/>
        <a:lstStyle/>
        <a:p>
          <a:endParaRPr lang="en-US"/>
        </a:p>
      </dgm:t>
    </dgm:pt>
    <dgm:pt modelId="{992BE76E-CF87-4555-B405-5BBFDBFA8174}" type="sibTrans" cxnId="{785BF992-F7C7-49B2-8988-E85899678C54}">
      <dgm:prSet/>
      <dgm:spPr/>
      <dgm:t>
        <a:bodyPr/>
        <a:lstStyle/>
        <a:p>
          <a:endParaRPr lang="en-US"/>
        </a:p>
      </dgm:t>
    </dgm:pt>
    <dgm:pt modelId="{26AB175E-848E-4198-A141-73DB32E9C800}">
      <dgm:prSet phldrT="[Text]"/>
      <dgm:spPr/>
      <dgm:t>
        <a:bodyPr/>
        <a:lstStyle/>
        <a:p>
          <a:r>
            <a:rPr lang="en-US" b="1" dirty="0"/>
            <a:t>Residential Solar: </a:t>
          </a:r>
          <a:r>
            <a:rPr lang="en-US" b="0" dirty="0"/>
            <a:t>Battery Storage Qualifier</a:t>
          </a:r>
          <a:endParaRPr lang="en-US" b="1" dirty="0"/>
        </a:p>
      </dgm:t>
    </dgm:pt>
    <dgm:pt modelId="{9EB50E80-36DD-4441-8516-9550571BDCC5}" type="parTrans" cxnId="{D0384966-4053-4742-A93F-BDBE1D63A88D}">
      <dgm:prSet/>
      <dgm:spPr/>
      <dgm:t>
        <a:bodyPr/>
        <a:lstStyle/>
        <a:p>
          <a:endParaRPr lang="en-US"/>
        </a:p>
      </dgm:t>
    </dgm:pt>
    <dgm:pt modelId="{E141B6F3-57C7-4E4C-9984-0CEE9BF26F9C}" type="sibTrans" cxnId="{D0384966-4053-4742-A93F-BDBE1D63A88D}">
      <dgm:prSet/>
      <dgm:spPr/>
      <dgm:t>
        <a:bodyPr/>
        <a:lstStyle/>
        <a:p>
          <a:endParaRPr lang="en-US"/>
        </a:p>
      </dgm:t>
    </dgm:pt>
    <dgm:pt modelId="{9AF506AE-B407-43FD-8666-B48B3EC1E0BB}">
      <dgm:prSet phldrT="[Text]"/>
      <dgm:spPr/>
      <dgm:t>
        <a:bodyPr/>
        <a:lstStyle/>
        <a:p>
          <a:endParaRPr lang="en-US" dirty="0"/>
        </a:p>
      </dgm:t>
    </dgm:pt>
    <dgm:pt modelId="{988EB611-FABD-4C5A-9CDC-AB5C660257BC}" type="parTrans" cxnId="{A4555722-999D-4ACB-B2F3-85BD73815954}">
      <dgm:prSet/>
      <dgm:spPr/>
      <dgm:t>
        <a:bodyPr/>
        <a:lstStyle/>
        <a:p>
          <a:endParaRPr lang="en-US"/>
        </a:p>
      </dgm:t>
    </dgm:pt>
    <dgm:pt modelId="{6E0917D4-85BB-4977-8333-788B4A17B135}" type="sibTrans" cxnId="{A4555722-999D-4ACB-B2F3-85BD73815954}">
      <dgm:prSet/>
      <dgm:spPr/>
      <dgm:t>
        <a:bodyPr/>
        <a:lstStyle/>
        <a:p>
          <a:endParaRPr lang="en-US"/>
        </a:p>
      </dgm:t>
    </dgm:pt>
    <dgm:pt modelId="{EBD7092C-AD97-43C9-9215-63BEA88F1001}">
      <dgm:prSet phldrT="[Text]"/>
      <dgm:spPr/>
      <dgm:t>
        <a:bodyPr/>
        <a:lstStyle/>
        <a:p>
          <a:r>
            <a:rPr lang="en-US" b="1" dirty="0"/>
            <a:t>RPP: </a:t>
          </a:r>
          <a:r>
            <a:rPr lang="en-US" b="0" dirty="0"/>
            <a:t>Added non-lighting measures</a:t>
          </a:r>
          <a:endParaRPr lang="en-US" b="1" dirty="0"/>
        </a:p>
      </dgm:t>
    </dgm:pt>
    <dgm:pt modelId="{DE6F056E-85CA-4BFF-9071-30A0FD876B47}" type="parTrans" cxnId="{D538311F-4253-4D59-89D5-E1F1ABA4939D}">
      <dgm:prSet/>
      <dgm:spPr/>
      <dgm:t>
        <a:bodyPr/>
        <a:lstStyle/>
        <a:p>
          <a:endParaRPr lang="en-US"/>
        </a:p>
      </dgm:t>
    </dgm:pt>
    <dgm:pt modelId="{97FB6D4D-86E0-4DC8-B95D-2D4646989776}" type="sibTrans" cxnId="{D538311F-4253-4D59-89D5-E1F1ABA4939D}">
      <dgm:prSet/>
      <dgm:spPr/>
      <dgm:t>
        <a:bodyPr/>
        <a:lstStyle/>
        <a:p>
          <a:endParaRPr lang="en-US"/>
        </a:p>
      </dgm:t>
    </dgm:pt>
    <dgm:pt modelId="{3FB4765C-3D48-48C0-BE83-4FDEB2380C59}">
      <dgm:prSet phldrT="[Text]"/>
      <dgm:spPr/>
      <dgm:t>
        <a:bodyPr/>
        <a:lstStyle/>
        <a:p>
          <a:r>
            <a:rPr lang="en-US" dirty="0"/>
            <a:t>Low Income Verification Requirements</a:t>
          </a:r>
        </a:p>
      </dgm:t>
    </dgm:pt>
    <dgm:pt modelId="{0A8A7F05-F333-4FB3-9B05-2584D84281BC}" type="parTrans" cxnId="{C6E0D82C-8E4E-4BCE-958F-B27B8A32FA85}">
      <dgm:prSet/>
      <dgm:spPr/>
      <dgm:t>
        <a:bodyPr/>
        <a:lstStyle/>
        <a:p>
          <a:endParaRPr lang="en-US"/>
        </a:p>
      </dgm:t>
    </dgm:pt>
    <dgm:pt modelId="{744427A5-5246-40A0-B51B-17336D555D26}" type="sibTrans" cxnId="{C6E0D82C-8E4E-4BCE-958F-B27B8A32FA85}">
      <dgm:prSet/>
      <dgm:spPr/>
      <dgm:t>
        <a:bodyPr/>
        <a:lstStyle/>
        <a:p>
          <a:endParaRPr lang="en-US"/>
        </a:p>
      </dgm:t>
    </dgm:pt>
    <dgm:pt modelId="{FF752FB8-43A8-4CDF-9FDD-EBD81891028F}">
      <dgm:prSet phldrT="[Text]"/>
      <dgm:spPr/>
      <dgm:t>
        <a:bodyPr/>
        <a:lstStyle/>
        <a:p>
          <a:r>
            <a:rPr lang="en-US" b="1" dirty="0"/>
            <a:t>Low Income Program: </a:t>
          </a:r>
          <a:r>
            <a:rPr lang="en-US" b="0" dirty="0"/>
            <a:t>HVAC with smart thermostat</a:t>
          </a:r>
          <a:endParaRPr lang="en-US" b="1" dirty="0"/>
        </a:p>
      </dgm:t>
    </dgm:pt>
    <dgm:pt modelId="{5458E5E9-98C7-417C-90A5-340AF23D1B3C}" type="parTrans" cxnId="{C9275271-A50B-4798-9567-72029C69A7D6}">
      <dgm:prSet/>
      <dgm:spPr/>
      <dgm:t>
        <a:bodyPr/>
        <a:lstStyle/>
        <a:p>
          <a:endParaRPr lang="en-US"/>
        </a:p>
      </dgm:t>
    </dgm:pt>
    <dgm:pt modelId="{01973E08-DB0D-4D5B-8348-904E54DAFD46}" type="sibTrans" cxnId="{C9275271-A50B-4798-9567-72029C69A7D6}">
      <dgm:prSet/>
      <dgm:spPr/>
      <dgm:t>
        <a:bodyPr/>
        <a:lstStyle/>
        <a:p>
          <a:endParaRPr lang="en-US"/>
        </a:p>
      </dgm:t>
    </dgm:pt>
    <dgm:pt modelId="{2E89B9C8-E95E-408E-9EF5-99106164A8B7}" type="pres">
      <dgm:prSet presAssocID="{E0925705-D191-480F-8700-811A5E9DD18F}" presName="Name0" presStyleCnt="0">
        <dgm:presLayoutVars>
          <dgm:dir/>
          <dgm:animLvl val="lvl"/>
          <dgm:resizeHandles val="exact"/>
        </dgm:presLayoutVars>
      </dgm:prSet>
      <dgm:spPr/>
    </dgm:pt>
    <dgm:pt modelId="{3CC9C1BE-4DA7-4C38-A49C-5BA618D53E17}" type="pres">
      <dgm:prSet presAssocID="{6AA6FEEF-7EE2-44B6-AAB0-479542F0E3BE}" presName="composite" presStyleCnt="0"/>
      <dgm:spPr/>
    </dgm:pt>
    <dgm:pt modelId="{712C6E11-4817-4DF9-BEFA-12FC3DFD58AA}" type="pres">
      <dgm:prSet presAssocID="{6AA6FEEF-7EE2-44B6-AAB0-479542F0E3BE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BC655E56-B7E8-4BE7-BF29-E139F3160534}" type="pres">
      <dgm:prSet presAssocID="{6AA6FEEF-7EE2-44B6-AAB0-479542F0E3BE}" presName="desTx" presStyleLbl="alignAccFollowNode1" presStyleIdx="0" presStyleCnt="4">
        <dgm:presLayoutVars>
          <dgm:bulletEnabled val="1"/>
        </dgm:presLayoutVars>
      </dgm:prSet>
      <dgm:spPr/>
    </dgm:pt>
    <dgm:pt modelId="{99257450-0D05-4620-9F54-B3AA6811AC70}" type="pres">
      <dgm:prSet presAssocID="{E96D21EC-1B57-45EE-8B0D-9C470C86EFAC}" presName="space" presStyleCnt="0"/>
      <dgm:spPr/>
    </dgm:pt>
    <dgm:pt modelId="{28340224-1587-49A4-8B9D-BC1F45338E7E}" type="pres">
      <dgm:prSet presAssocID="{9CE08B9C-CE30-4C4C-BF61-F744D737AAA8}" presName="composite" presStyleCnt="0"/>
      <dgm:spPr/>
    </dgm:pt>
    <dgm:pt modelId="{2839D5A0-9408-48B8-A097-561E9E5D44D0}" type="pres">
      <dgm:prSet presAssocID="{9CE08B9C-CE30-4C4C-BF61-F744D737AAA8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BBAB0093-87C4-4353-B25D-33F8FA15F1E5}" type="pres">
      <dgm:prSet presAssocID="{9CE08B9C-CE30-4C4C-BF61-F744D737AAA8}" presName="desTx" presStyleLbl="alignAccFollowNode1" presStyleIdx="1" presStyleCnt="4">
        <dgm:presLayoutVars>
          <dgm:bulletEnabled val="1"/>
        </dgm:presLayoutVars>
      </dgm:prSet>
      <dgm:spPr/>
    </dgm:pt>
    <dgm:pt modelId="{B5E1A288-4F8D-41BE-8DE5-77C7D324AF19}" type="pres">
      <dgm:prSet presAssocID="{2F272C29-0094-4ACD-A788-75CA115DBD14}" presName="space" presStyleCnt="0"/>
      <dgm:spPr/>
    </dgm:pt>
    <dgm:pt modelId="{35156DBC-C10D-409B-8F98-AA2820FA1754}" type="pres">
      <dgm:prSet presAssocID="{23D8069D-1D10-43A9-9CF4-79AC029C36A5}" presName="composite" presStyleCnt="0"/>
      <dgm:spPr/>
    </dgm:pt>
    <dgm:pt modelId="{A447062D-7686-4855-884A-5E3785F57562}" type="pres">
      <dgm:prSet presAssocID="{23D8069D-1D10-43A9-9CF4-79AC029C36A5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47258D74-2920-4894-A1EB-08F4679FD971}" type="pres">
      <dgm:prSet presAssocID="{23D8069D-1D10-43A9-9CF4-79AC029C36A5}" presName="desTx" presStyleLbl="alignAccFollowNode1" presStyleIdx="2" presStyleCnt="4">
        <dgm:presLayoutVars>
          <dgm:bulletEnabled val="1"/>
        </dgm:presLayoutVars>
      </dgm:prSet>
      <dgm:spPr/>
    </dgm:pt>
    <dgm:pt modelId="{049EEF2D-1D05-4D8F-93C4-E579F50B19AD}" type="pres">
      <dgm:prSet presAssocID="{E1E48CC5-6F60-4928-8810-F746086F1D49}" presName="space" presStyleCnt="0"/>
      <dgm:spPr/>
    </dgm:pt>
    <dgm:pt modelId="{9D376245-2793-4745-BD7F-3D5474809778}" type="pres">
      <dgm:prSet presAssocID="{03F9EB3D-7CEF-4A13-99AB-EB1B6DDD3384}" presName="composite" presStyleCnt="0"/>
      <dgm:spPr/>
    </dgm:pt>
    <dgm:pt modelId="{9F64532A-E00B-42BC-A43D-02103AEEDB0D}" type="pres">
      <dgm:prSet presAssocID="{03F9EB3D-7CEF-4A13-99AB-EB1B6DDD3384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279B1FB1-5810-4CD7-AE66-21485D30532B}" type="pres">
      <dgm:prSet presAssocID="{03F9EB3D-7CEF-4A13-99AB-EB1B6DDD3384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68116102-4883-467C-8E3B-60EAB1740ADF}" type="presOf" srcId="{9E5EFA60-17F6-4065-B8D8-E9FCD7F644B2}" destId="{BBAB0093-87C4-4353-B25D-33F8FA15F1E5}" srcOrd="0" destOrd="2" presId="urn:microsoft.com/office/officeart/2005/8/layout/hList1"/>
    <dgm:cxn modelId="{63B6C508-E9E7-4823-A803-1EC76797AA16}" type="presOf" srcId="{03F9EB3D-7CEF-4A13-99AB-EB1B6DDD3384}" destId="{9F64532A-E00B-42BC-A43D-02103AEEDB0D}" srcOrd="0" destOrd="0" presId="urn:microsoft.com/office/officeart/2005/8/layout/hList1"/>
    <dgm:cxn modelId="{2F352E1E-4690-4054-B679-F6A2F2E2F498}" type="presOf" srcId="{FF752FB8-43A8-4CDF-9FDD-EBD81891028F}" destId="{279B1FB1-5810-4CD7-AE66-21485D30532B}" srcOrd="0" destOrd="3" presId="urn:microsoft.com/office/officeart/2005/8/layout/hList1"/>
    <dgm:cxn modelId="{D538311F-4253-4D59-89D5-E1F1ABA4939D}" srcId="{03F9EB3D-7CEF-4A13-99AB-EB1B6DDD3384}" destId="{EBD7092C-AD97-43C9-9215-63BEA88F1001}" srcOrd="1" destOrd="0" parTransId="{DE6F056E-85CA-4BFF-9071-30A0FD876B47}" sibTransId="{97FB6D4D-86E0-4DC8-B95D-2D4646989776}"/>
    <dgm:cxn modelId="{A4555722-999D-4ACB-B2F3-85BD73815954}" srcId="{03F9EB3D-7CEF-4A13-99AB-EB1B6DDD3384}" destId="{9AF506AE-B407-43FD-8666-B48B3EC1E0BB}" srcOrd="4" destOrd="0" parTransId="{988EB611-FABD-4C5A-9CDC-AB5C660257BC}" sibTransId="{6E0917D4-85BB-4977-8333-788B4A17B135}"/>
    <dgm:cxn modelId="{C939372B-64AA-40B8-A627-5A84D04D5CB7}" type="presOf" srcId="{23D8069D-1D10-43A9-9CF4-79AC029C36A5}" destId="{A447062D-7686-4855-884A-5E3785F57562}" srcOrd="0" destOrd="0" presId="urn:microsoft.com/office/officeart/2005/8/layout/hList1"/>
    <dgm:cxn modelId="{C6E0D82C-8E4E-4BCE-958F-B27B8A32FA85}" srcId="{23D8069D-1D10-43A9-9CF4-79AC029C36A5}" destId="{3FB4765C-3D48-48C0-BE83-4FDEB2380C59}" srcOrd="2" destOrd="0" parTransId="{0A8A7F05-F333-4FB3-9B05-2584D84281BC}" sibTransId="{744427A5-5246-40A0-B51B-17336D555D26}"/>
    <dgm:cxn modelId="{7B114833-4F00-4F62-BD2F-4CBBC49B5F1A}" type="presOf" srcId="{4DC7A62E-1419-4F01-A968-8C75656957B6}" destId="{BC655E56-B7E8-4BE7-BF29-E139F3160534}" srcOrd="0" destOrd="1" presId="urn:microsoft.com/office/officeart/2005/8/layout/hList1"/>
    <dgm:cxn modelId="{CA2B4234-D60C-42ED-94EA-923AB02855A5}" type="presOf" srcId="{9AF506AE-B407-43FD-8666-B48B3EC1E0BB}" destId="{279B1FB1-5810-4CD7-AE66-21485D30532B}" srcOrd="0" destOrd="4" presId="urn:microsoft.com/office/officeart/2005/8/layout/hList1"/>
    <dgm:cxn modelId="{C02DD835-35CC-4D85-B776-BBB784131794}" type="presOf" srcId="{AEF17283-337B-48AE-A72A-85E7A3115B8E}" destId="{47258D74-2920-4894-A1EB-08F4679FD971}" srcOrd="0" destOrd="1" presId="urn:microsoft.com/office/officeart/2005/8/layout/hList1"/>
    <dgm:cxn modelId="{755E1A36-CF61-4CAD-8EEF-4433FF25A045}" srcId="{9CE08B9C-CE30-4C4C-BF61-F744D737AAA8}" destId="{9E5EFA60-17F6-4065-B8D8-E9FCD7F644B2}" srcOrd="2" destOrd="0" parTransId="{ED60B636-86BA-4F2A-812C-64FBF0D64C5E}" sibTransId="{926FD794-8DC2-47B7-9E25-3CC415630039}"/>
    <dgm:cxn modelId="{BBFEFC44-EB28-4E5C-A60F-E22F20761394}" srcId="{6AA6FEEF-7EE2-44B6-AAB0-479542F0E3BE}" destId="{C515C591-4D23-4044-AAF7-1EC69A5C8665}" srcOrd="0" destOrd="0" parTransId="{BA929285-C70D-4833-9C53-D96B5E842528}" sibTransId="{B43F5FEB-3D6A-44D2-9374-6A6985AE98D6}"/>
    <dgm:cxn modelId="{D0384966-4053-4742-A93F-BDBE1D63A88D}" srcId="{03F9EB3D-7CEF-4A13-99AB-EB1B6DDD3384}" destId="{26AB175E-848E-4198-A141-73DB32E9C800}" srcOrd="2" destOrd="0" parTransId="{9EB50E80-36DD-4441-8516-9550571BDCC5}" sibTransId="{E141B6F3-57C7-4E4C-9984-0CEE9BF26F9C}"/>
    <dgm:cxn modelId="{A4383567-1C32-4186-809B-0D08FD5B2EEF}" type="presOf" srcId="{C61212C8-CFF1-42D9-B986-2FE27EACF009}" destId="{BC655E56-B7E8-4BE7-BF29-E139F3160534}" srcOrd="0" destOrd="2" presId="urn:microsoft.com/office/officeart/2005/8/layout/hList1"/>
    <dgm:cxn modelId="{93903C47-44F9-43CB-9EDC-F309D2C560EC}" type="presOf" srcId="{50389FF2-1176-4723-A456-F10CF281DEC7}" destId="{BBAB0093-87C4-4353-B25D-33F8FA15F1E5}" srcOrd="0" destOrd="0" presId="urn:microsoft.com/office/officeart/2005/8/layout/hList1"/>
    <dgm:cxn modelId="{31593B68-A607-45AD-BF29-5DC02ADF2030}" type="presOf" srcId="{EBD7092C-AD97-43C9-9215-63BEA88F1001}" destId="{279B1FB1-5810-4CD7-AE66-21485D30532B}" srcOrd="0" destOrd="1" presId="urn:microsoft.com/office/officeart/2005/8/layout/hList1"/>
    <dgm:cxn modelId="{C6004A48-980B-421C-A16C-D4A579952995}" srcId="{23D8069D-1D10-43A9-9CF4-79AC029C36A5}" destId="{CAE2A8DE-C71B-46E9-930B-9549440A13C2}" srcOrd="0" destOrd="0" parTransId="{B91C15F2-AB38-409A-8572-F59517AE44CF}" sibTransId="{E68FD592-7716-4A01-ACE9-633CE29D78B4}"/>
    <dgm:cxn modelId="{C9275271-A50B-4798-9567-72029C69A7D6}" srcId="{03F9EB3D-7CEF-4A13-99AB-EB1B6DDD3384}" destId="{FF752FB8-43A8-4CDF-9FDD-EBD81891028F}" srcOrd="3" destOrd="0" parTransId="{5458E5E9-98C7-417C-90A5-340AF23D1B3C}" sibTransId="{01973E08-DB0D-4D5B-8348-904E54DAFD46}"/>
    <dgm:cxn modelId="{91A57978-23F7-4FFC-9F7F-E7C5B2F56B80}" type="presOf" srcId="{9CE08B9C-CE30-4C4C-BF61-F744D737AAA8}" destId="{2839D5A0-9408-48B8-A097-561E9E5D44D0}" srcOrd="0" destOrd="0" presId="urn:microsoft.com/office/officeart/2005/8/layout/hList1"/>
    <dgm:cxn modelId="{31C2A879-ED7D-4942-BA3E-4AE5AC16A6C8}" type="presOf" srcId="{E0925705-D191-480F-8700-811A5E9DD18F}" destId="{2E89B9C8-E95E-408E-9EF5-99106164A8B7}" srcOrd="0" destOrd="0" presId="urn:microsoft.com/office/officeart/2005/8/layout/hList1"/>
    <dgm:cxn modelId="{4E4DFD7F-EA42-46E2-9077-67E1B29CF1C7}" srcId="{E0925705-D191-480F-8700-811A5E9DD18F}" destId="{6AA6FEEF-7EE2-44B6-AAB0-479542F0E3BE}" srcOrd="0" destOrd="0" parTransId="{DF432F91-D7AF-4E1F-B48A-01A492D1FD1B}" sibTransId="{E96D21EC-1B57-45EE-8B0D-9C470C86EFAC}"/>
    <dgm:cxn modelId="{A11FDE85-0131-4D95-B9A3-42535D6FE8F1}" type="presOf" srcId="{6AA6FEEF-7EE2-44B6-AAB0-479542F0E3BE}" destId="{712C6E11-4817-4DF9-BEFA-12FC3DFD58AA}" srcOrd="0" destOrd="0" presId="urn:microsoft.com/office/officeart/2005/8/layout/hList1"/>
    <dgm:cxn modelId="{61836C86-9FAC-485C-9FD1-BA8D15744DB2}" type="presOf" srcId="{CBBFA3E2-A580-4782-9D6B-509F43DD43C8}" destId="{47258D74-2920-4894-A1EB-08F4679FD971}" srcOrd="0" destOrd="3" presId="urn:microsoft.com/office/officeart/2005/8/layout/hList1"/>
    <dgm:cxn modelId="{48D45490-5CF9-41AA-ADD9-4A2E467F504F}" srcId="{6AA6FEEF-7EE2-44B6-AAB0-479542F0E3BE}" destId="{4DC7A62E-1419-4F01-A968-8C75656957B6}" srcOrd="1" destOrd="0" parTransId="{02420466-3BBA-4A8A-A397-B1F97A95611C}" sibTransId="{9EFA24E5-F65E-40E2-86FA-A9521A668BBE}"/>
    <dgm:cxn modelId="{785BF992-F7C7-49B2-8988-E85899678C54}" srcId="{03F9EB3D-7CEF-4A13-99AB-EB1B6DDD3384}" destId="{6DF7C9A5-0A9D-4EC8-AB53-26CF59CB95EA}" srcOrd="0" destOrd="0" parTransId="{E2EFE860-3A44-4A3A-BAB9-EC67410A75C9}" sibTransId="{992BE76E-CF87-4555-B405-5BBFDBFA8174}"/>
    <dgm:cxn modelId="{BD41BE94-62FC-4BDF-8CDD-25E143D95CC0}" type="presOf" srcId="{CFC3EEB5-7143-4C2F-9765-3686023BE9B2}" destId="{BBAB0093-87C4-4353-B25D-33F8FA15F1E5}" srcOrd="0" destOrd="1" presId="urn:microsoft.com/office/officeart/2005/8/layout/hList1"/>
    <dgm:cxn modelId="{9290279A-6E27-4BA4-925B-D62F4B255639}" srcId="{6AA6FEEF-7EE2-44B6-AAB0-479542F0E3BE}" destId="{C61212C8-CFF1-42D9-B986-2FE27EACF009}" srcOrd="2" destOrd="0" parTransId="{CCCD8088-14D9-4638-91FD-2351C29DCF7E}" sibTransId="{BC3C2143-CC02-4CE2-A960-50E12133936B}"/>
    <dgm:cxn modelId="{2BACF5A1-0D8A-438D-9EE1-A99962BE77BA}" srcId="{9CE08B9C-CE30-4C4C-BF61-F744D737AAA8}" destId="{50389FF2-1176-4723-A456-F10CF281DEC7}" srcOrd="0" destOrd="0" parTransId="{6FD654F9-E669-4ED8-978E-8ADBEAEFAF59}" sibTransId="{38F5BCCF-5FC8-47EF-AD0D-AC9DD385DAAD}"/>
    <dgm:cxn modelId="{203034A3-A916-405D-9262-DA1AC9F0311F}" type="presOf" srcId="{3FB4765C-3D48-48C0-BE83-4FDEB2380C59}" destId="{47258D74-2920-4894-A1EB-08F4679FD971}" srcOrd="0" destOrd="2" presId="urn:microsoft.com/office/officeart/2005/8/layout/hList1"/>
    <dgm:cxn modelId="{EDD588B7-0B69-4AD1-8C07-1D5D69BF3A85}" type="presOf" srcId="{26AB175E-848E-4198-A141-73DB32E9C800}" destId="{279B1FB1-5810-4CD7-AE66-21485D30532B}" srcOrd="0" destOrd="2" presId="urn:microsoft.com/office/officeart/2005/8/layout/hList1"/>
    <dgm:cxn modelId="{0EE262BD-6C81-4FDC-AFE2-3058423E6526}" srcId="{E0925705-D191-480F-8700-811A5E9DD18F}" destId="{23D8069D-1D10-43A9-9CF4-79AC029C36A5}" srcOrd="2" destOrd="0" parTransId="{6147A988-DA77-48C5-9901-14A9CF9C2096}" sibTransId="{E1E48CC5-6F60-4928-8810-F746086F1D49}"/>
    <dgm:cxn modelId="{CA679EC0-B636-4E47-AB2B-5E79B342D08A}" type="presOf" srcId="{CAE2A8DE-C71B-46E9-930B-9549440A13C2}" destId="{47258D74-2920-4894-A1EB-08F4679FD971}" srcOrd="0" destOrd="0" presId="urn:microsoft.com/office/officeart/2005/8/layout/hList1"/>
    <dgm:cxn modelId="{03C1E0CE-E58B-4976-B441-9F16F9E8D31F}" type="presOf" srcId="{6DF7C9A5-0A9D-4EC8-AB53-26CF59CB95EA}" destId="{279B1FB1-5810-4CD7-AE66-21485D30532B}" srcOrd="0" destOrd="0" presId="urn:microsoft.com/office/officeart/2005/8/layout/hList1"/>
    <dgm:cxn modelId="{21E2CED9-148A-49D3-97D3-C11828170272}" srcId="{E0925705-D191-480F-8700-811A5E9DD18F}" destId="{9CE08B9C-CE30-4C4C-BF61-F744D737AAA8}" srcOrd="1" destOrd="0" parTransId="{EB059609-3D40-46BE-A0A4-589C4C1E3323}" sibTransId="{2F272C29-0094-4ACD-A788-75CA115DBD14}"/>
    <dgm:cxn modelId="{86F9B2E0-B274-4A23-94E5-196635D9F596}" srcId="{23D8069D-1D10-43A9-9CF4-79AC029C36A5}" destId="{AEF17283-337B-48AE-A72A-85E7A3115B8E}" srcOrd="1" destOrd="0" parTransId="{ED14E82B-5750-4E51-BB30-F667F6973035}" sibTransId="{516595EB-B29C-4A29-8787-4EEF86443104}"/>
    <dgm:cxn modelId="{0B2B0DE1-F67C-4D94-9C27-3445138C8BE6}" type="presOf" srcId="{C515C591-4D23-4044-AAF7-1EC69A5C8665}" destId="{BC655E56-B7E8-4BE7-BF29-E139F3160534}" srcOrd="0" destOrd="0" presId="urn:microsoft.com/office/officeart/2005/8/layout/hList1"/>
    <dgm:cxn modelId="{5B07AFE9-E37D-48BB-8D03-A84DC199160C}" srcId="{23D8069D-1D10-43A9-9CF4-79AC029C36A5}" destId="{CBBFA3E2-A580-4782-9D6B-509F43DD43C8}" srcOrd="3" destOrd="0" parTransId="{37D347B7-5A1E-4015-9EEF-373426D5E928}" sibTransId="{8A6BC6B7-84BA-4D66-8880-335F7F4B301E}"/>
    <dgm:cxn modelId="{251225EF-4AE8-458F-8F2D-00283BD1E77C}" srcId="{9CE08B9C-CE30-4C4C-BF61-F744D737AAA8}" destId="{CFC3EEB5-7143-4C2F-9765-3686023BE9B2}" srcOrd="1" destOrd="0" parTransId="{4212E72C-5453-4445-81A5-4B916C732FE4}" sibTransId="{2F9A04D6-F40E-41BF-9923-EE51BA9140F9}"/>
    <dgm:cxn modelId="{D611DAFE-3BC4-4AA2-ABEB-7DB680B34098}" srcId="{E0925705-D191-480F-8700-811A5E9DD18F}" destId="{03F9EB3D-7CEF-4A13-99AB-EB1B6DDD3384}" srcOrd="3" destOrd="0" parTransId="{E79A0851-DF09-46FF-99E4-5C3C8159CC2E}" sibTransId="{8A0312D3-C612-48AA-8696-D5FF670C82D4}"/>
    <dgm:cxn modelId="{7EC9E411-8108-4474-B40A-7A9B5E2C8FD1}" type="presParOf" srcId="{2E89B9C8-E95E-408E-9EF5-99106164A8B7}" destId="{3CC9C1BE-4DA7-4C38-A49C-5BA618D53E17}" srcOrd="0" destOrd="0" presId="urn:microsoft.com/office/officeart/2005/8/layout/hList1"/>
    <dgm:cxn modelId="{DEBB0B95-244C-448C-8BEB-07312E90373C}" type="presParOf" srcId="{3CC9C1BE-4DA7-4C38-A49C-5BA618D53E17}" destId="{712C6E11-4817-4DF9-BEFA-12FC3DFD58AA}" srcOrd="0" destOrd="0" presId="urn:microsoft.com/office/officeart/2005/8/layout/hList1"/>
    <dgm:cxn modelId="{CF89AAAD-499F-42B0-8484-057795F1C306}" type="presParOf" srcId="{3CC9C1BE-4DA7-4C38-A49C-5BA618D53E17}" destId="{BC655E56-B7E8-4BE7-BF29-E139F3160534}" srcOrd="1" destOrd="0" presId="urn:microsoft.com/office/officeart/2005/8/layout/hList1"/>
    <dgm:cxn modelId="{8D618FE4-22F2-4D6B-8AB1-548E56812DC0}" type="presParOf" srcId="{2E89B9C8-E95E-408E-9EF5-99106164A8B7}" destId="{99257450-0D05-4620-9F54-B3AA6811AC70}" srcOrd="1" destOrd="0" presId="urn:microsoft.com/office/officeart/2005/8/layout/hList1"/>
    <dgm:cxn modelId="{33BD7CB9-031E-4A7C-A725-73FAC45FFBC5}" type="presParOf" srcId="{2E89B9C8-E95E-408E-9EF5-99106164A8B7}" destId="{28340224-1587-49A4-8B9D-BC1F45338E7E}" srcOrd="2" destOrd="0" presId="urn:microsoft.com/office/officeart/2005/8/layout/hList1"/>
    <dgm:cxn modelId="{2ADFAF1C-E8AA-4F87-80C2-FF39B3C0677E}" type="presParOf" srcId="{28340224-1587-49A4-8B9D-BC1F45338E7E}" destId="{2839D5A0-9408-48B8-A097-561E9E5D44D0}" srcOrd="0" destOrd="0" presId="urn:microsoft.com/office/officeart/2005/8/layout/hList1"/>
    <dgm:cxn modelId="{476D2C21-E36F-44EB-A3A7-E65CC8F87608}" type="presParOf" srcId="{28340224-1587-49A4-8B9D-BC1F45338E7E}" destId="{BBAB0093-87C4-4353-B25D-33F8FA15F1E5}" srcOrd="1" destOrd="0" presId="urn:microsoft.com/office/officeart/2005/8/layout/hList1"/>
    <dgm:cxn modelId="{292C7915-C75C-4A55-B88F-CDA63872004E}" type="presParOf" srcId="{2E89B9C8-E95E-408E-9EF5-99106164A8B7}" destId="{B5E1A288-4F8D-41BE-8DE5-77C7D324AF19}" srcOrd="3" destOrd="0" presId="urn:microsoft.com/office/officeart/2005/8/layout/hList1"/>
    <dgm:cxn modelId="{79DEF5B1-908E-4382-9470-6E3B754B9428}" type="presParOf" srcId="{2E89B9C8-E95E-408E-9EF5-99106164A8B7}" destId="{35156DBC-C10D-409B-8F98-AA2820FA1754}" srcOrd="4" destOrd="0" presId="urn:microsoft.com/office/officeart/2005/8/layout/hList1"/>
    <dgm:cxn modelId="{0B88D104-7257-4E82-9178-81DFD662393D}" type="presParOf" srcId="{35156DBC-C10D-409B-8F98-AA2820FA1754}" destId="{A447062D-7686-4855-884A-5E3785F57562}" srcOrd="0" destOrd="0" presId="urn:microsoft.com/office/officeart/2005/8/layout/hList1"/>
    <dgm:cxn modelId="{E54AC709-CA8E-43B0-8DC2-AAD08A96646D}" type="presParOf" srcId="{35156DBC-C10D-409B-8F98-AA2820FA1754}" destId="{47258D74-2920-4894-A1EB-08F4679FD971}" srcOrd="1" destOrd="0" presId="urn:microsoft.com/office/officeart/2005/8/layout/hList1"/>
    <dgm:cxn modelId="{9D1045F2-FF8C-48AB-85B1-B7BD69BE1C17}" type="presParOf" srcId="{2E89B9C8-E95E-408E-9EF5-99106164A8B7}" destId="{049EEF2D-1D05-4D8F-93C4-E579F50B19AD}" srcOrd="5" destOrd="0" presId="urn:microsoft.com/office/officeart/2005/8/layout/hList1"/>
    <dgm:cxn modelId="{85E0947A-D758-4E4C-9EC2-D2B51AE83CF2}" type="presParOf" srcId="{2E89B9C8-E95E-408E-9EF5-99106164A8B7}" destId="{9D376245-2793-4745-BD7F-3D5474809778}" srcOrd="6" destOrd="0" presId="urn:microsoft.com/office/officeart/2005/8/layout/hList1"/>
    <dgm:cxn modelId="{7D5439C0-4766-47A6-9307-B2619235C494}" type="presParOf" srcId="{9D376245-2793-4745-BD7F-3D5474809778}" destId="{9F64532A-E00B-42BC-A43D-02103AEEDB0D}" srcOrd="0" destOrd="0" presId="urn:microsoft.com/office/officeart/2005/8/layout/hList1"/>
    <dgm:cxn modelId="{C3926290-7954-4F8A-BB44-11AC955F5C7B}" type="presParOf" srcId="{9D376245-2793-4745-BD7F-3D5474809778}" destId="{279B1FB1-5810-4CD7-AE66-21485D30532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610DA4-785C-451D-A3BB-CA0531A113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8C07ADF4-D01A-496B-B6F4-6A017B944A1C}">
      <dgm:prSet phldrT="[Text]" custT="1"/>
      <dgm:spPr/>
      <dgm:t>
        <a:bodyPr/>
        <a:lstStyle/>
        <a:p>
          <a:pPr algn="ctr"/>
          <a:r>
            <a:rPr lang="en-US" sz="1400" dirty="0"/>
            <a:t>SWEPCO.com/Save</a:t>
          </a:r>
          <a:endParaRPr lang="en-US" sz="2000" dirty="0"/>
        </a:p>
      </dgm:t>
    </dgm:pt>
    <dgm:pt modelId="{63EEF725-0511-40AF-AA84-F97DDB6721C9}" type="parTrans" cxnId="{9D82ED7B-2903-4B03-9035-18AA88E52D52}">
      <dgm:prSet/>
      <dgm:spPr/>
      <dgm:t>
        <a:bodyPr/>
        <a:lstStyle/>
        <a:p>
          <a:pPr algn="ctr"/>
          <a:endParaRPr lang="en-US"/>
        </a:p>
      </dgm:t>
    </dgm:pt>
    <dgm:pt modelId="{2D810AAA-B95E-4328-96ED-291EEAF043CB}" type="sibTrans" cxnId="{9D82ED7B-2903-4B03-9035-18AA88E52D52}">
      <dgm:prSet/>
      <dgm:spPr/>
      <dgm:t>
        <a:bodyPr/>
        <a:lstStyle/>
        <a:p>
          <a:pPr algn="ctr"/>
          <a:endParaRPr lang="en-US"/>
        </a:p>
      </dgm:t>
    </dgm:pt>
    <dgm:pt modelId="{4C2938E5-348F-4036-B985-A8F22371BF9E}" type="pres">
      <dgm:prSet presAssocID="{D3610DA4-785C-451D-A3BB-CA0531A11330}" presName="Name0" presStyleCnt="0">
        <dgm:presLayoutVars>
          <dgm:dir/>
          <dgm:animLvl val="lvl"/>
          <dgm:resizeHandles val="exact"/>
        </dgm:presLayoutVars>
      </dgm:prSet>
      <dgm:spPr/>
    </dgm:pt>
    <dgm:pt modelId="{79AE3E3B-7811-41E9-9425-D3A3376FFCB0}" type="pres">
      <dgm:prSet presAssocID="{8C07ADF4-D01A-496B-B6F4-6A017B944A1C}" presName="parTxOnly" presStyleLbl="node1" presStyleIdx="0" presStyleCnt="1" custScaleX="269213">
        <dgm:presLayoutVars>
          <dgm:chMax val="0"/>
          <dgm:chPref val="0"/>
          <dgm:bulletEnabled val="1"/>
        </dgm:presLayoutVars>
      </dgm:prSet>
      <dgm:spPr/>
    </dgm:pt>
  </dgm:ptLst>
  <dgm:cxnLst>
    <dgm:cxn modelId="{B2331439-DC04-4F4C-910C-44AFC4179D03}" type="presOf" srcId="{D3610DA4-785C-451D-A3BB-CA0531A11330}" destId="{4C2938E5-348F-4036-B985-A8F22371BF9E}" srcOrd="0" destOrd="0" presId="urn:microsoft.com/office/officeart/2005/8/layout/chevron1"/>
    <dgm:cxn modelId="{0022833E-96BF-4203-BF64-3ED358979A21}" type="presOf" srcId="{8C07ADF4-D01A-496B-B6F4-6A017B944A1C}" destId="{79AE3E3B-7811-41E9-9425-D3A3376FFCB0}" srcOrd="0" destOrd="0" presId="urn:microsoft.com/office/officeart/2005/8/layout/chevron1"/>
    <dgm:cxn modelId="{9D82ED7B-2903-4B03-9035-18AA88E52D52}" srcId="{D3610DA4-785C-451D-A3BB-CA0531A11330}" destId="{8C07ADF4-D01A-496B-B6F4-6A017B944A1C}" srcOrd="0" destOrd="0" parTransId="{63EEF725-0511-40AF-AA84-F97DDB6721C9}" sibTransId="{2D810AAA-B95E-4328-96ED-291EEAF043CB}"/>
    <dgm:cxn modelId="{7667118D-7872-4103-BC3F-543E8D65650A}" type="presParOf" srcId="{4C2938E5-348F-4036-B985-A8F22371BF9E}" destId="{79AE3E3B-7811-41E9-9425-D3A3376FFCB0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2C6E11-4817-4DF9-BEFA-12FC3DFD58AA}">
      <dsp:nvSpPr>
        <dsp:cNvPr id="0" name=""/>
        <dsp:cNvSpPr/>
      </dsp:nvSpPr>
      <dsp:spPr>
        <a:xfrm>
          <a:off x="4477" y="135938"/>
          <a:ext cx="2692196" cy="6180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Strategic Energy Management MTP (2022)</a:t>
          </a:r>
        </a:p>
      </dsp:txBody>
      <dsp:txXfrm>
        <a:off x="4477" y="135938"/>
        <a:ext cx="2692196" cy="618067"/>
      </dsp:txXfrm>
    </dsp:sp>
    <dsp:sp modelId="{BC655E56-B7E8-4BE7-BF29-E139F3160534}">
      <dsp:nvSpPr>
        <dsp:cNvPr id="0" name=""/>
        <dsp:cNvSpPr/>
      </dsp:nvSpPr>
      <dsp:spPr>
        <a:xfrm>
          <a:off x="4477" y="754005"/>
          <a:ext cx="2692196" cy="438651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Custom fit and energy concierge approach to for Large Commercial, Industrial, and Agricultural customers.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Investigates the customer’s current operations and system parameters to identify opportunities for improvement.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Develops an Action Plan and the program provides on-going coaching to support the implementation of the measures.</a:t>
          </a:r>
        </a:p>
      </dsp:txBody>
      <dsp:txXfrm>
        <a:off x="4477" y="754005"/>
        <a:ext cx="2692196" cy="4386510"/>
      </dsp:txXfrm>
    </dsp:sp>
    <dsp:sp modelId="{2839D5A0-9408-48B8-A097-561E9E5D44D0}">
      <dsp:nvSpPr>
        <dsp:cNvPr id="0" name=""/>
        <dsp:cNvSpPr/>
      </dsp:nvSpPr>
      <dsp:spPr>
        <a:xfrm>
          <a:off x="3073581" y="135938"/>
          <a:ext cx="2692196" cy="6180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Winter Commercial Load Management Pilot (2022)</a:t>
          </a:r>
        </a:p>
      </dsp:txBody>
      <dsp:txXfrm>
        <a:off x="3073581" y="135938"/>
        <a:ext cx="2692196" cy="618067"/>
      </dsp:txXfrm>
    </dsp:sp>
    <dsp:sp modelId="{BBAB0093-87C4-4353-B25D-33F8FA15F1E5}">
      <dsp:nvSpPr>
        <dsp:cNvPr id="0" name=""/>
        <dsp:cNvSpPr/>
      </dsp:nvSpPr>
      <dsp:spPr>
        <a:xfrm>
          <a:off x="3073581" y="754005"/>
          <a:ext cx="2692196" cy="438651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Load curtailment for Commercial customers in the winter season (December to February)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One or two test events will be conducted from December to February.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Participants must be able to curtail 24 hours a day, seven days a week</a:t>
          </a:r>
        </a:p>
      </dsp:txBody>
      <dsp:txXfrm>
        <a:off x="3073581" y="754005"/>
        <a:ext cx="2692196" cy="4386510"/>
      </dsp:txXfrm>
    </dsp:sp>
    <dsp:sp modelId="{A447062D-7686-4855-884A-5E3785F57562}">
      <dsp:nvSpPr>
        <dsp:cNvPr id="0" name=""/>
        <dsp:cNvSpPr/>
      </dsp:nvSpPr>
      <dsp:spPr>
        <a:xfrm>
          <a:off x="6142685" y="135938"/>
          <a:ext cx="2692196" cy="6180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LIW A/C Tune-Up (2023)</a:t>
          </a:r>
        </a:p>
      </dsp:txBody>
      <dsp:txXfrm>
        <a:off x="6142685" y="135938"/>
        <a:ext cx="2692196" cy="618067"/>
      </dsp:txXfrm>
    </dsp:sp>
    <dsp:sp modelId="{47258D74-2920-4894-A1EB-08F4679FD971}">
      <dsp:nvSpPr>
        <dsp:cNvPr id="0" name=""/>
        <dsp:cNvSpPr/>
      </dsp:nvSpPr>
      <dsp:spPr>
        <a:xfrm>
          <a:off x="6142685" y="754005"/>
          <a:ext cx="2692196" cy="438651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Designed to address market barriers that prevent LI residential customers from receiving high performance A/C system tune-ups.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Designed to work through the local A/C network to offer key program components – tune-up and airflow correction services and protocols.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Low Income Verification Requirements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700" kern="1200" dirty="0"/>
        </a:p>
      </dsp:txBody>
      <dsp:txXfrm>
        <a:off x="6142685" y="754005"/>
        <a:ext cx="2692196" cy="4386510"/>
      </dsp:txXfrm>
    </dsp:sp>
    <dsp:sp modelId="{9F64532A-E00B-42BC-A43D-02103AEEDB0D}">
      <dsp:nvSpPr>
        <dsp:cNvPr id="0" name=""/>
        <dsp:cNvSpPr/>
      </dsp:nvSpPr>
      <dsp:spPr>
        <a:xfrm>
          <a:off x="9211790" y="135938"/>
          <a:ext cx="2692196" cy="6180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2022 Program Updates</a:t>
          </a:r>
        </a:p>
      </dsp:txBody>
      <dsp:txXfrm>
        <a:off x="9211790" y="135938"/>
        <a:ext cx="2692196" cy="618067"/>
      </dsp:txXfrm>
    </dsp:sp>
    <dsp:sp modelId="{279B1FB1-5810-4CD7-AE66-21485D30532B}">
      <dsp:nvSpPr>
        <dsp:cNvPr id="0" name=""/>
        <dsp:cNvSpPr/>
      </dsp:nvSpPr>
      <dsp:spPr>
        <a:xfrm>
          <a:off x="9211790" y="754005"/>
          <a:ext cx="2692196" cy="438651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 dirty="0"/>
            <a:t>CSOP:</a:t>
          </a:r>
          <a:r>
            <a:rPr lang="en-US" sz="1700" b="1" kern="1200" baseline="0" dirty="0"/>
            <a:t> </a:t>
          </a:r>
          <a:r>
            <a:rPr lang="en-US" sz="1700" b="0" kern="1200" baseline="0" dirty="0"/>
            <a:t>Added commercial measures</a:t>
          </a:r>
          <a:endParaRPr lang="en-US" sz="1700" b="1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 dirty="0"/>
            <a:t>RPP: </a:t>
          </a:r>
          <a:r>
            <a:rPr lang="en-US" sz="1700" b="0" kern="1200" dirty="0"/>
            <a:t>Added non-lighting measures</a:t>
          </a:r>
          <a:endParaRPr lang="en-US" sz="1700" b="1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 dirty="0"/>
            <a:t>Residential Solar: </a:t>
          </a:r>
          <a:r>
            <a:rPr lang="en-US" sz="1700" b="0" kern="1200" dirty="0"/>
            <a:t>Battery Storage Qualifier</a:t>
          </a:r>
          <a:endParaRPr lang="en-US" sz="1700" b="1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 dirty="0"/>
            <a:t>Low Income Program: </a:t>
          </a:r>
          <a:r>
            <a:rPr lang="en-US" sz="1700" b="0" kern="1200" dirty="0"/>
            <a:t>HVAC with smart thermostat</a:t>
          </a:r>
          <a:endParaRPr lang="en-US" sz="1700" b="1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700" kern="1200" dirty="0"/>
        </a:p>
      </dsp:txBody>
      <dsp:txXfrm>
        <a:off x="9211790" y="754005"/>
        <a:ext cx="2692196" cy="43865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AE3E3B-7811-41E9-9425-D3A3376FFCB0}">
      <dsp:nvSpPr>
        <dsp:cNvPr id="0" name=""/>
        <dsp:cNvSpPr/>
      </dsp:nvSpPr>
      <dsp:spPr>
        <a:xfrm>
          <a:off x="4982" y="0"/>
          <a:ext cx="10291806" cy="28597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SWEPCO.com/Save</a:t>
          </a:r>
          <a:endParaRPr lang="en-US" sz="2000" kern="1200" dirty="0"/>
        </a:p>
      </dsp:txBody>
      <dsp:txXfrm>
        <a:off x="147972" y="0"/>
        <a:ext cx="10005827" cy="285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270DA-E7EE-489F-8DE8-B89222FD3D35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86C73-C022-4FC2-9A73-44206F9D1C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513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6C73-C022-4FC2-9A73-44206F9D1C9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335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B86C73-C022-4FC2-9A73-44206F9D1C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829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017BB-17A4-480C-B143-56485A269413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272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4B1-5D84-4E74-B3AE-7C3E0F82460E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50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D0B2-9F2A-4D66-9780-7D40639E9ECB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204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1011-8D34-4F12-9FB0-DAABBBFBA58A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00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30D1D-0558-422E-A6D0-E7A61984A4FF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920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0343-D700-4E47-9872-D1D5D3EAD902}" type="datetime1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41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C2FAF-9EE8-4AF5-8E4E-378C4536C617}" type="datetime1">
              <a:rPr lang="en-US" smtClean="0"/>
              <a:t>3/8/2022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37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A085-3D04-446D-AB5B-E8A642A92ED8}" type="datetime1">
              <a:rPr lang="en-US" smtClean="0"/>
              <a:t>3/8/2022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70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2A094-672A-4620-9149-30A4E39A3314}" type="datetime1">
              <a:rPr lang="en-US" smtClean="0"/>
              <a:t>3/8/2022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78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AF9CCE3-FE13-42E2-B521-141548536FCF}" type="datetime1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330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7AD1-B910-4687-A628-246E1879AF55}" type="datetime1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91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352018C-DF07-4FB4-AA75-4DD09062069C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6431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2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35.png"/><Relationship Id="rId5" Type="http://schemas.openxmlformats.org/officeDocument/2006/relationships/diagramData" Target="../diagrams/data2.xml"/><Relationship Id="rId10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microsoft.com/office/2007/relationships/diagramDrawing" Target="../diagrams/drawing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9">
            <a:extLst>
              <a:ext uri="{FF2B5EF4-FFF2-40B4-BE49-F238E27FC236}">
                <a16:creationId xmlns:a16="http://schemas.microsoft.com/office/drawing/2014/main" id="{0B4FB531-34DA-4777-9BD5-5B885DC38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313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197" y="5120640"/>
            <a:ext cx="10058400" cy="822960"/>
          </a:xfrm>
        </p:spPr>
        <p:txBody>
          <a:bodyPr>
            <a:normAutofit/>
          </a:bodyPr>
          <a:lstStyle/>
          <a:p>
            <a:r>
              <a:rPr lang="en-US" sz="4800">
                <a:solidFill>
                  <a:srgbClr val="FFFFFF"/>
                </a:solidFill>
                <a:cs typeface="Calibri Light"/>
              </a:rPr>
              <a:t>EEIP Program Summary</a:t>
            </a:r>
            <a:endParaRPr lang="en-US" sz="480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6949" y="5938887"/>
            <a:ext cx="10058400" cy="54351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500" dirty="0">
                <a:solidFill>
                  <a:srgbClr val="FFFFFF"/>
                </a:solidFill>
                <a:cs typeface="Calibri Light"/>
              </a:rPr>
              <a:t>March 8, 2022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32" name="Rectangle 21">
            <a:extLst>
              <a:ext uri="{FF2B5EF4-FFF2-40B4-BE49-F238E27FC236}">
                <a16:creationId xmlns:a16="http://schemas.microsoft.com/office/drawing/2014/main" id="{84831CE8-CE7C-49DF-BA32-7884E868A2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rgbClr val="80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D27410-5AD8-4775-8878-F6FA1CEA1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19462-0BFB-4C15-B229-E362225E475E}"/>
              </a:ext>
            </a:extLst>
          </p:cNvPr>
          <p:cNvSpPr txBox="1"/>
          <p:nvPr/>
        </p:nvSpPr>
        <p:spPr>
          <a:xfrm>
            <a:off x="1065197" y="4245871"/>
            <a:ext cx="106516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21A3C3-93D0-49DD-8C06-E7434925F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91"/>
            <a:ext cx="12192000" cy="48496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7141BB-5780-49D3-9042-C14FEA31985F}"/>
              </a:ext>
            </a:extLst>
          </p:cNvPr>
          <p:cNvSpPr txBox="1"/>
          <p:nvPr/>
        </p:nvSpPr>
        <p:spPr>
          <a:xfrm>
            <a:off x="2590801" y="2035288"/>
            <a:ext cx="1882588" cy="860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999E45-FA93-4C61-9DA5-B685B1514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364" y="2066932"/>
            <a:ext cx="1165412" cy="8734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2092CE-838D-45B8-9C58-98CE81D84530}"/>
              </a:ext>
            </a:extLst>
          </p:cNvPr>
          <p:cNvSpPr txBox="1"/>
          <p:nvPr/>
        </p:nvSpPr>
        <p:spPr>
          <a:xfrm>
            <a:off x="4473389" y="1990808"/>
            <a:ext cx="2405876" cy="8734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BC96A3-AD77-407F-BD80-217AF00310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5242" y="2066932"/>
            <a:ext cx="1762169" cy="79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47BE8-70A4-41A2-B2C2-FA12291201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AEP TEXAS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EA06E-8195-442F-8EC5-FD38CF264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Calibri Light"/>
              </a:rPr>
              <a:t>Program plan summary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31AEE-A911-4FC1-A551-D823E05C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DF7920-6CA3-4BDE-991A-B26A5AB52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6118" y="388083"/>
            <a:ext cx="2841700" cy="216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63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4539B6-A4AF-4FA4-8E56-DB8616858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D5DB0E-7CCC-4A33-8566-BE2EC9109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301" y="2093504"/>
            <a:ext cx="2840982" cy="215817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5C1DBDB-8A46-4C1E-8433-DFBF631BB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203" y="155752"/>
            <a:ext cx="6146487" cy="612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805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3837EE77-0DB6-4E76-A8B0-7A800C6C44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660457"/>
              </p:ext>
            </p:extLst>
          </p:nvPr>
        </p:nvGraphicFramePr>
        <p:xfrm>
          <a:off x="587022" y="1072944"/>
          <a:ext cx="11300178" cy="5068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6726">
                  <a:extLst>
                    <a:ext uri="{9D8B030D-6E8A-4147-A177-3AD203B41FA5}">
                      <a16:colId xmlns:a16="http://schemas.microsoft.com/office/drawing/2014/main" val="3549253896"/>
                    </a:ext>
                  </a:extLst>
                </a:gridCol>
                <a:gridCol w="3980783">
                  <a:extLst>
                    <a:ext uri="{9D8B030D-6E8A-4147-A177-3AD203B41FA5}">
                      <a16:colId xmlns:a16="http://schemas.microsoft.com/office/drawing/2014/main" val="3818800613"/>
                    </a:ext>
                  </a:extLst>
                </a:gridCol>
                <a:gridCol w="3552669">
                  <a:extLst>
                    <a:ext uri="{9D8B030D-6E8A-4147-A177-3AD203B41FA5}">
                      <a16:colId xmlns:a16="http://schemas.microsoft.com/office/drawing/2014/main" val="1017460894"/>
                    </a:ext>
                  </a:extLst>
                </a:gridCol>
              </a:tblGrid>
              <a:tr h="586506">
                <a:tc>
                  <a:txBody>
                    <a:bodyPr/>
                    <a:lstStyle/>
                    <a:p>
                      <a:r>
                        <a:rPr lang="en-US" sz="3200" dirty="0"/>
                        <a:t>COMMERCIAL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r>
                        <a:rPr lang="en-US" dirty="0"/>
                        <a:t> 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487612"/>
                  </a:ext>
                </a:extLst>
              </a:tr>
              <a:tr h="586506">
                <a:tc>
                  <a:txBody>
                    <a:bodyPr/>
                    <a:lstStyle/>
                    <a:p>
                      <a:r>
                        <a:rPr lang="en-US" sz="2000" dirty="0"/>
                        <a:t>Commercial Solutions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/>
                        <a:t>CoolSaver</a:t>
                      </a:r>
                      <a:r>
                        <a:rPr lang="en-US" sz="2000" dirty="0"/>
                        <a:t> A/C Tune-up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Hard-to-Reach SOP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385956"/>
                  </a:ext>
                </a:extLst>
              </a:tr>
              <a:tr h="712060">
                <a:tc>
                  <a:txBody>
                    <a:bodyPr/>
                    <a:lstStyle/>
                    <a:p>
                      <a:r>
                        <a:rPr lang="en-US" sz="2000" dirty="0"/>
                        <a:t>Commercial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High Performance New Homes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Targeted LI Energy Efficiency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742516"/>
                  </a:ext>
                </a:extLst>
              </a:tr>
              <a:tr h="712060">
                <a:tc>
                  <a:txBody>
                    <a:bodyPr/>
                    <a:lstStyle/>
                    <a:p>
                      <a:r>
                        <a:rPr lang="en-US" sz="2000" dirty="0" err="1"/>
                        <a:t>CoolSaver</a:t>
                      </a:r>
                      <a:r>
                        <a:rPr lang="en-US" sz="2000" dirty="0"/>
                        <a:t> A/C Tune-up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Residential SOP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796565"/>
                  </a:ext>
                </a:extLst>
              </a:tr>
              <a:tr h="712060">
                <a:tc>
                  <a:txBody>
                    <a:bodyPr/>
                    <a:lstStyle/>
                    <a:p>
                      <a:r>
                        <a:rPr lang="en-US" sz="2000" dirty="0"/>
                        <a:t>Load Management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SMART Source Solar PV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14899"/>
                  </a:ext>
                </a:extLst>
              </a:tr>
              <a:tr h="586506">
                <a:tc>
                  <a:txBody>
                    <a:bodyPr/>
                    <a:lstStyle/>
                    <a:p>
                      <a:r>
                        <a:rPr lang="en-US" sz="2000" dirty="0"/>
                        <a:t>Open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117392"/>
                  </a:ext>
                </a:extLst>
              </a:tr>
              <a:tr h="586506">
                <a:tc>
                  <a:txBody>
                    <a:bodyPr/>
                    <a:lstStyle/>
                    <a:p>
                      <a:r>
                        <a:rPr lang="en-US" sz="2000" dirty="0"/>
                        <a:t>SCORE/</a:t>
                      </a:r>
                      <a:r>
                        <a:rPr lang="en-US" sz="2000" dirty="0" err="1"/>
                        <a:t>CitySmart</a:t>
                      </a:r>
                      <a:r>
                        <a:rPr lang="en-US" sz="2000" dirty="0"/>
                        <a:t>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131391"/>
                  </a:ext>
                </a:extLst>
              </a:tr>
              <a:tr h="586506">
                <a:tc>
                  <a:txBody>
                    <a:bodyPr/>
                    <a:lstStyle/>
                    <a:p>
                      <a:r>
                        <a:rPr lang="en-US" sz="2000" dirty="0"/>
                        <a:t>SMART Source Solar PV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444453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58044"/>
            <a:ext cx="10058400" cy="789093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2023/24 POTENTIAL PROGRAMS</a:t>
            </a:r>
            <a:endParaRPr lang="en-US" sz="4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76EC74-0B38-4719-A717-5D3F495F8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8398" y="45749"/>
            <a:ext cx="1204359" cy="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6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E6BA3-365F-4D01-9462-E75CEB10F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Highlights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D53D3-C648-4681-9543-89CD36803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85B29F-C286-4CF3-B203-F25EBFFC4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5248" y="401689"/>
            <a:ext cx="1606756" cy="12205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A32433-70F3-4876-A45D-371A449E377A}"/>
              </a:ext>
            </a:extLst>
          </p:cNvPr>
          <p:cNvSpPr txBox="1"/>
          <p:nvPr/>
        </p:nvSpPr>
        <p:spPr>
          <a:xfrm>
            <a:off x="838007" y="2532951"/>
            <a:ext cx="10576946" cy="1774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342900" algn="l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201F1E"/>
                </a:solidFill>
                <a:effectLst/>
                <a:latin typeface="Calibri" panose="020F0502020204030204" pitchFamily="34" charset="0"/>
              </a:rPr>
              <a:t>Pool Pump Program</a:t>
            </a:r>
          </a:p>
          <a:p>
            <a:pPr marL="571500" marR="0" indent="-342900" algn="l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201F1E"/>
                </a:solidFill>
                <a:latin typeface="Calibri" panose="020F0502020204030204" pitchFamily="34" charset="0"/>
              </a:rPr>
              <a:t>Research &amp; Development</a:t>
            </a:r>
            <a:endParaRPr lang="en-US" sz="3200" b="0" i="0" dirty="0">
              <a:solidFill>
                <a:srgbClr val="201F1E"/>
              </a:solidFill>
              <a:effectLst/>
              <a:latin typeface="Calibri" panose="020F0502020204030204" pitchFamily="34" charset="0"/>
            </a:endParaRPr>
          </a:p>
          <a:p>
            <a:pPr marL="228600" marR="0" algn="l">
              <a:spcBef>
                <a:spcPts val="0"/>
              </a:spcBef>
              <a:spcAft>
                <a:spcPts val="800"/>
              </a:spcAft>
            </a:pPr>
            <a:endParaRPr lang="en-US" sz="3200" dirty="0">
              <a:solidFill>
                <a:srgbClr val="201F1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241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47BE8-70A4-41A2-B2C2-FA12291201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TNMP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EA06E-8195-442F-8EC5-FD38CF264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Calibri Light"/>
              </a:rPr>
              <a:t>Program plan summary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31AEE-A911-4FC1-A551-D823E05C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FA893E-F876-485A-80C6-2FAB212D8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372" y="279017"/>
            <a:ext cx="3940308" cy="226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82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4539B6-A4AF-4FA4-8E56-DB8616858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4D9DD3-81C4-4D61-AD41-29D0E00E2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68" y="1954126"/>
            <a:ext cx="3513602" cy="20178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DDE903-ED82-4F11-A2A8-FCFD0517E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234" y="220718"/>
            <a:ext cx="7699921" cy="598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5752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3837EE77-0DB6-4E76-A8B0-7A800C6C44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308699"/>
              </p:ext>
            </p:extLst>
          </p:nvPr>
        </p:nvGraphicFramePr>
        <p:xfrm>
          <a:off x="417576" y="1533984"/>
          <a:ext cx="11532686" cy="3805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1695">
                  <a:extLst>
                    <a:ext uri="{9D8B030D-6E8A-4147-A177-3AD203B41FA5}">
                      <a16:colId xmlns:a16="http://schemas.microsoft.com/office/drawing/2014/main" val="3549253896"/>
                    </a:ext>
                  </a:extLst>
                </a:gridCol>
                <a:gridCol w="3878429">
                  <a:extLst>
                    <a:ext uri="{9D8B030D-6E8A-4147-A177-3AD203B41FA5}">
                      <a16:colId xmlns:a16="http://schemas.microsoft.com/office/drawing/2014/main" val="3818800613"/>
                    </a:ext>
                  </a:extLst>
                </a:gridCol>
                <a:gridCol w="3822562">
                  <a:extLst>
                    <a:ext uri="{9D8B030D-6E8A-4147-A177-3AD203B41FA5}">
                      <a16:colId xmlns:a16="http://schemas.microsoft.com/office/drawing/2014/main" val="1017460894"/>
                    </a:ext>
                  </a:extLst>
                </a:gridCol>
              </a:tblGrid>
              <a:tr h="646558">
                <a:tc>
                  <a:txBody>
                    <a:bodyPr/>
                    <a:lstStyle/>
                    <a:p>
                      <a:r>
                        <a:rPr lang="en-US" sz="3200" dirty="0"/>
                        <a:t>COMMERCIAL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r>
                        <a:rPr lang="en-US" dirty="0"/>
                        <a:t> 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487612"/>
                  </a:ext>
                </a:extLst>
              </a:tr>
              <a:tr h="803808">
                <a:tc>
                  <a:txBody>
                    <a:bodyPr/>
                    <a:lstStyle/>
                    <a:p>
                      <a:r>
                        <a:rPr lang="en-US" sz="2200" dirty="0"/>
                        <a:t>Open for Small Business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High-Performance Homes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Hard-to-Reach SOP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385956"/>
                  </a:ext>
                </a:extLst>
              </a:tr>
              <a:tr h="784968">
                <a:tc>
                  <a:txBody>
                    <a:bodyPr/>
                    <a:lstStyle/>
                    <a:p>
                      <a:r>
                        <a:rPr lang="en-US" sz="2200" dirty="0"/>
                        <a:t>SCORE/</a:t>
                      </a:r>
                      <a:r>
                        <a:rPr lang="en-US" sz="2200" dirty="0" err="1"/>
                        <a:t>CitySmart</a:t>
                      </a:r>
                      <a:r>
                        <a:rPr lang="en-US" sz="2200" dirty="0"/>
                        <a:t>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Residential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Low-Income Weatherization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742516"/>
                  </a:ext>
                </a:extLst>
              </a:tr>
              <a:tr h="784968">
                <a:tc>
                  <a:txBody>
                    <a:bodyPr/>
                    <a:lstStyle/>
                    <a:p>
                      <a:r>
                        <a:rPr lang="en-US" sz="2200" dirty="0"/>
                        <a:t>Commercial Solutions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i="1" dirty="0">
                          <a:solidFill>
                            <a:srgbClr val="FF0000"/>
                          </a:solidFill>
                        </a:rPr>
                        <a:t>Online Marketplace (TBD)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796565"/>
                  </a:ext>
                </a:extLst>
              </a:tr>
              <a:tr h="784968">
                <a:tc>
                  <a:txBody>
                    <a:bodyPr/>
                    <a:lstStyle/>
                    <a:p>
                      <a:r>
                        <a:rPr lang="en-US" sz="2200" dirty="0"/>
                        <a:t>Load Management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1489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32" y="-299965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2023/24 POTENTIAL PROGRAMS</a:t>
            </a:r>
            <a:endParaRPr lang="en-US" sz="4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995996-5381-4C1A-B861-2533931A2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0959" y="33090"/>
            <a:ext cx="2171524" cy="124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22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32" y="-299965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Program Updates</a:t>
            </a:r>
            <a:endParaRPr lang="en-US" sz="4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995996-5381-4C1A-B861-2533931A2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0959" y="33090"/>
            <a:ext cx="2171524" cy="1247114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C2A5D5C-89B4-4157-ACA7-6AD70CE39C3F}"/>
              </a:ext>
            </a:extLst>
          </p:cNvPr>
          <p:cNvGraphicFramePr>
            <a:graphicFrameLocks noGrp="1"/>
          </p:cNvGraphicFramePr>
          <p:nvPr/>
        </p:nvGraphicFramePr>
        <p:xfrm>
          <a:off x="995855" y="1921747"/>
          <a:ext cx="10386984" cy="4334562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5193492">
                  <a:extLst>
                    <a:ext uri="{9D8B030D-6E8A-4147-A177-3AD203B41FA5}">
                      <a16:colId xmlns:a16="http://schemas.microsoft.com/office/drawing/2014/main" val="2712294460"/>
                    </a:ext>
                  </a:extLst>
                </a:gridCol>
                <a:gridCol w="5193492">
                  <a:extLst>
                    <a:ext uri="{9D8B030D-6E8A-4147-A177-3AD203B41FA5}">
                      <a16:colId xmlns:a16="http://schemas.microsoft.com/office/drawing/2014/main" val="299168378"/>
                    </a:ext>
                  </a:extLst>
                </a:gridCol>
              </a:tblGrid>
              <a:tr h="3817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Residential Programs</a:t>
                      </a: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Commercial Programs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926601"/>
                  </a:ext>
                </a:extLst>
              </a:tr>
              <a:tr h="2092671">
                <a:tc>
                  <a:txBody>
                    <a:bodyPr/>
                    <a:lstStyle/>
                    <a:p>
                      <a:r>
                        <a:rPr lang="en-US" sz="1600" b="0" cap="none" spc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</a:rPr>
                        <a:t>2021 Good and Bad</a:t>
                      </a:r>
                    </a:p>
                    <a:p>
                      <a:endParaRPr lang="en-US" sz="80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Focus on HVAC measures in RES/HTR - (finally) a success</a:t>
                      </a: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&gt;500 free high-performance a/c tune-ups</a:t>
                      </a: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Added an HVAC contractor aggregator for replacements</a:t>
                      </a:r>
                    </a:p>
                    <a:p>
                      <a:pPr marL="285750" lvl="0" indent="-285750"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New home construction program saw a drop in ENERGY STAR certifications by 80%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cap="none" spc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</a:rPr>
                        <a:t>2021 Good and Bad</a:t>
                      </a:r>
                    </a:p>
                    <a:p>
                      <a:endParaRPr lang="en-US" sz="80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Increased the budget to cover lots of postponed projects from 2020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Able to reward 3 qualifying Small City participants with higher incentives</a:t>
                      </a:r>
                    </a:p>
                    <a:p>
                      <a:pPr marL="285750" indent="-285750"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Low curtailment results in Load Management (which allowed for the additional budget above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046340"/>
                  </a:ext>
                </a:extLst>
              </a:tr>
              <a:tr h="1788687">
                <a:tc>
                  <a:txBody>
                    <a:bodyPr/>
                    <a:lstStyle/>
                    <a:p>
                      <a:r>
                        <a:rPr lang="en-US" sz="1600" b="1" cap="none" spc="0" dirty="0">
                          <a:ln/>
                          <a:solidFill>
                            <a:srgbClr val="DFB20F"/>
                          </a:solidFill>
                          <a:effectLst/>
                        </a:rPr>
                        <a:t>2022 Strides</a:t>
                      </a:r>
                      <a:endParaRPr lang="en-US" sz="1600" b="1" cap="none" spc="0" dirty="0">
                        <a:ln/>
                        <a:solidFill>
                          <a:srgbClr val="F1CF05"/>
                        </a:solidFill>
                        <a:effectLst/>
                      </a:endParaRPr>
                    </a:p>
                    <a:p>
                      <a:endParaRPr lang="en-US" sz="80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% of multiple measures increased by &gt;30% y-o-y, and is now the norm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Generated a ‘saturation study’ to aid Project Sponsors in marketing due to reports of running into neighborhoods already treated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cap="none" spc="0" dirty="0">
                          <a:ln/>
                          <a:solidFill>
                            <a:srgbClr val="DFB20F"/>
                          </a:solidFill>
                          <a:effectLst/>
                        </a:rPr>
                        <a:t>2022 Strides</a:t>
                      </a:r>
                      <a:endParaRPr lang="en-US" sz="1600" b="1" cap="none" spc="0" dirty="0">
                        <a:ln/>
                        <a:solidFill>
                          <a:srgbClr val="F1CF05"/>
                        </a:solidFill>
                        <a:effectLst/>
                      </a:endParaRPr>
                    </a:p>
                    <a:p>
                      <a:endParaRPr lang="en-US" sz="80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Intentional enhancements</a:t>
                      </a: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New field OPA (for more comprehensive opportunities)</a:t>
                      </a: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Outreach to y-o-y participants, resurrecting of Check Presentations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668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0766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47BE8-70A4-41A2-B2C2-FA12291201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El Paso Electric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EA06E-8195-442F-8EC5-FD38CF264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Calibri Light"/>
              </a:rPr>
              <a:t>Program plan summary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31AEE-A911-4FC1-A551-D823E05C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04AAEE-20A7-4E8E-B5FD-522252842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10" y="425174"/>
            <a:ext cx="2817773" cy="211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860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D50A3E-13B1-4CEC-BDDF-506747BDC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7A4C1-6356-4A0E-A2D1-63B2715C0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04" y="1693406"/>
            <a:ext cx="3535802" cy="26556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98B458F-F868-4E1E-A140-AFFE5B0CDAEA}"/>
              </a:ext>
            </a:extLst>
          </p:cNvPr>
          <p:cNvSpPr txBox="1"/>
          <p:nvPr/>
        </p:nvSpPr>
        <p:spPr>
          <a:xfrm>
            <a:off x="5288249" y="5919462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*Does not include EECRF Proceeding Expenses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087E8A-0B96-4D56-B5ED-31E8FE217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260" y="101056"/>
            <a:ext cx="6390368" cy="584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371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47BE8-70A4-41A2-B2C2-FA12291201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ONCOR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EA06E-8195-442F-8EC5-FD38CF264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Calibri Light"/>
              </a:rPr>
              <a:t>Program plan summary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31AEE-A911-4FC1-A551-D823E05C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B16EEB-1890-4E73-BEE0-5196A3A0E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225" y="33090"/>
            <a:ext cx="4280258" cy="316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929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64" y="-197496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2023/24 POTENTIAL PROGRAMS</a:t>
            </a:r>
            <a:endParaRPr lang="en-US" sz="4400" b="1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EE8CFE57-9DD0-4A7F-909E-CBE19D8D88AE}"/>
              </a:ext>
            </a:extLst>
          </p:cNvPr>
          <p:cNvGraphicFramePr>
            <a:graphicFrameLocks noGrp="1"/>
          </p:cNvGraphicFramePr>
          <p:nvPr/>
        </p:nvGraphicFramePr>
        <p:xfrm>
          <a:off x="887507" y="1864659"/>
          <a:ext cx="10947142" cy="3725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3797">
                  <a:extLst>
                    <a:ext uri="{9D8B030D-6E8A-4147-A177-3AD203B41FA5}">
                      <a16:colId xmlns:a16="http://schemas.microsoft.com/office/drawing/2014/main" val="3549253896"/>
                    </a:ext>
                  </a:extLst>
                </a:gridCol>
                <a:gridCol w="3750755">
                  <a:extLst>
                    <a:ext uri="{9D8B030D-6E8A-4147-A177-3AD203B41FA5}">
                      <a16:colId xmlns:a16="http://schemas.microsoft.com/office/drawing/2014/main" val="3818800613"/>
                    </a:ext>
                  </a:extLst>
                </a:gridCol>
                <a:gridCol w="3562590">
                  <a:extLst>
                    <a:ext uri="{9D8B030D-6E8A-4147-A177-3AD203B41FA5}">
                      <a16:colId xmlns:a16="http://schemas.microsoft.com/office/drawing/2014/main" val="1017460894"/>
                    </a:ext>
                  </a:extLst>
                </a:gridCol>
              </a:tblGrid>
              <a:tr h="577599">
                <a:tc>
                  <a:txBody>
                    <a:bodyPr/>
                    <a:lstStyle/>
                    <a:p>
                      <a:r>
                        <a:rPr lang="en-US" sz="3200" dirty="0"/>
                        <a:t>COMMERCIAL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r>
                        <a:rPr lang="en-US" dirty="0"/>
                        <a:t> 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487612"/>
                  </a:ext>
                </a:extLst>
              </a:tr>
              <a:tr h="498324">
                <a:tc>
                  <a:txBody>
                    <a:bodyPr/>
                    <a:lstStyle/>
                    <a:p>
                      <a:r>
                        <a:rPr lang="en-US" sz="2000" dirty="0"/>
                        <a:t>Small Commercial Solutions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Residential Solutions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Hard-to-Reach Solutions MTP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385956"/>
                  </a:ext>
                </a:extLst>
              </a:tr>
              <a:tr h="479203">
                <a:tc>
                  <a:txBody>
                    <a:bodyPr/>
                    <a:lstStyle/>
                    <a:p>
                      <a:r>
                        <a:rPr lang="en-US" sz="2000" dirty="0"/>
                        <a:t>Large C&amp;I Solutions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LivingWise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742516"/>
                  </a:ext>
                </a:extLst>
              </a:tr>
              <a:tr h="549242">
                <a:tc>
                  <a:txBody>
                    <a:bodyPr/>
                    <a:lstStyle/>
                    <a:p>
                      <a:r>
                        <a:rPr lang="en-US" sz="2000" dirty="0"/>
                        <a:t>Texas SCORE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FutureWise Pilot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039743"/>
                  </a:ext>
                </a:extLst>
              </a:tr>
              <a:tr h="531605">
                <a:tc>
                  <a:txBody>
                    <a:bodyPr/>
                    <a:lstStyle/>
                    <a:p>
                      <a:r>
                        <a:rPr lang="en-US" sz="2000" dirty="0"/>
                        <a:t>Commercial LM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Texas Appliance Recycling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796565"/>
                  </a:ext>
                </a:extLst>
              </a:tr>
              <a:tr h="565514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Residential LM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14899"/>
                  </a:ext>
                </a:extLst>
              </a:tr>
              <a:tr h="522507">
                <a:tc>
                  <a:txBody>
                    <a:bodyPr/>
                    <a:lstStyle/>
                    <a:p>
                      <a:pPr algn="l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Residential Marketplace Pilot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11739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772D1D-BCCD-414A-A8DB-153B9B13B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6897" y="168107"/>
            <a:ext cx="2255586" cy="156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47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EPE’S FutureWise Pilot MTP</a:t>
            </a:r>
            <a:endParaRPr lang="en-US" sz="4400" b="1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3E868C8-37D5-4AB3-BE83-EBDC15146A41}"/>
              </a:ext>
            </a:extLst>
          </p:cNvPr>
          <p:cNvGrpSpPr/>
          <p:nvPr/>
        </p:nvGrpSpPr>
        <p:grpSpPr>
          <a:xfrm>
            <a:off x="924909" y="2219812"/>
            <a:ext cx="4582512" cy="1653460"/>
            <a:chOff x="924909" y="2219812"/>
            <a:chExt cx="4582512" cy="1165992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5DD6733-EE58-45D0-A7CA-A8A3BCD99C2A}"/>
                </a:ext>
              </a:extLst>
            </p:cNvPr>
            <p:cNvSpPr/>
            <p:nvPr/>
          </p:nvSpPr>
          <p:spPr>
            <a:xfrm>
              <a:off x="924909" y="2219812"/>
              <a:ext cx="4582512" cy="548097"/>
            </a:xfrm>
            <a:custGeom>
              <a:avLst/>
              <a:gdLst>
                <a:gd name="connsiteX0" fmla="*/ 0 w 4582512"/>
                <a:gd name="connsiteY0" fmla="*/ 91944 h 551655"/>
                <a:gd name="connsiteX1" fmla="*/ 91944 w 4582512"/>
                <a:gd name="connsiteY1" fmla="*/ 0 h 551655"/>
                <a:gd name="connsiteX2" fmla="*/ 4490568 w 4582512"/>
                <a:gd name="connsiteY2" fmla="*/ 0 h 551655"/>
                <a:gd name="connsiteX3" fmla="*/ 4582512 w 4582512"/>
                <a:gd name="connsiteY3" fmla="*/ 91944 h 551655"/>
                <a:gd name="connsiteX4" fmla="*/ 4582512 w 4582512"/>
                <a:gd name="connsiteY4" fmla="*/ 459711 h 551655"/>
                <a:gd name="connsiteX5" fmla="*/ 4490568 w 4582512"/>
                <a:gd name="connsiteY5" fmla="*/ 551655 h 551655"/>
                <a:gd name="connsiteX6" fmla="*/ 91944 w 4582512"/>
                <a:gd name="connsiteY6" fmla="*/ 551655 h 551655"/>
                <a:gd name="connsiteX7" fmla="*/ 0 w 4582512"/>
                <a:gd name="connsiteY7" fmla="*/ 459711 h 551655"/>
                <a:gd name="connsiteX8" fmla="*/ 0 w 4582512"/>
                <a:gd name="connsiteY8" fmla="*/ 91944 h 55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2512" h="551655">
                  <a:moveTo>
                    <a:pt x="0" y="91944"/>
                  </a:moveTo>
                  <a:cubicBezTo>
                    <a:pt x="0" y="41165"/>
                    <a:pt x="41165" y="0"/>
                    <a:pt x="91944" y="0"/>
                  </a:cubicBezTo>
                  <a:lnTo>
                    <a:pt x="4490568" y="0"/>
                  </a:lnTo>
                  <a:cubicBezTo>
                    <a:pt x="4541347" y="0"/>
                    <a:pt x="4582512" y="41165"/>
                    <a:pt x="4582512" y="91944"/>
                  </a:cubicBezTo>
                  <a:lnTo>
                    <a:pt x="4582512" y="459711"/>
                  </a:lnTo>
                  <a:cubicBezTo>
                    <a:pt x="4582512" y="510490"/>
                    <a:pt x="4541347" y="551655"/>
                    <a:pt x="4490568" y="551655"/>
                  </a:cubicBezTo>
                  <a:lnTo>
                    <a:pt x="91944" y="551655"/>
                  </a:lnTo>
                  <a:cubicBezTo>
                    <a:pt x="41165" y="551655"/>
                    <a:pt x="0" y="510490"/>
                    <a:pt x="0" y="459711"/>
                  </a:cubicBezTo>
                  <a:lnTo>
                    <a:pt x="0" y="9194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560" tIns="114560" rIns="114560" bIns="114560" numCol="1" spcCol="1270" anchor="ctr" anchorCtr="0">
              <a:noAutofit/>
            </a:bodyPr>
            <a:lstStyle/>
            <a:p>
              <a:pPr marL="0" lvl="0" indent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300" kern="1200" dirty="0"/>
                <a:t>Implemented by AM Conservation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0B559FA-6812-4FA1-B43A-DE6BBAC90D99}"/>
                </a:ext>
              </a:extLst>
            </p:cNvPr>
            <p:cNvSpPr/>
            <p:nvPr/>
          </p:nvSpPr>
          <p:spPr>
            <a:xfrm>
              <a:off x="924909" y="2837707"/>
              <a:ext cx="4582512" cy="548097"/>
            </a:xfrm>
            <a:custGeom>
              <a:avLst/>
              <a:gdLst>
                <a:gd name="connsiteX0" fmla="*/ 0 w 4582512"/>
                <a:gd name="connsiteY0" fmla="*/ 91944 h 551655"/>
                <a:gd name="connsiteX1" fmla="*/ 91944 w 4582512"/>
                <a:gd name="connsiteY1" fmla="*/ 0 h 551655"/>
                <a:gd name="connsiteX2" fmla="*/ 4490568 w 4582512"/>
                <a:gd name="connsiteY2" fmla="*/ 0 h 551655"/>
                <a:gd name="connsiteX3" fmla="*/ 4582512 w 4582512"/>
                <a:gd name="connsiteY3" fmla="*/ 91944 h 551655"/>
                <a:gd name="connsiteX4" fmla="*/ 4582512 w 4582512"/>
                <a:gd name="connsiteY4" fmla="*/ 459711 h 551655"/>
                <a:gd name="connsiteX5" fmla="*/ 4490568 w 4582512"/>
                <a:gd name="connsiteY5" fmla="*/ 551655 h 551655"/>
                <a:gd name="connsiteX6" fmla="*/ 91944 w 4582512"/>
                <a:gd name="connsiteY6" fmla="*/ 551655 h 551655"/>
                <a:gd name="connsiteX7" fmla="*/ 0 w 4582512"/>
                <a:gd name="connsiteY7" fmla="*/ 459711 h 551655"/>
                <a:gd name="connsiteX8" fmla="*/ 0 w 4582512"/>
                <a:gd name="connsiteY8" fmla="*/ 91944 h 55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2512" h="551655">
                  <a:moveTo>
                    <a:pt x="0" y="91944"/>
                  </a:moveTo>
                  <a:cubicBezTo>
                    <a:pt x="0" y="41165"/>
                    <a:pt x="41165" y="0"/>
                    <a:pt x="91944" y="0"/>
                  </a:cubicBezTo>
                  <a:lnTo>
                    <a:pt x="4490568" y="0"/>
                  </a:lnTo>
                  <a:cubicBezTo>
                    <a:pt x="4541347" y="0"/>
                    <a:pt x="4582512" y="41165"/>
                    <a:pt x="4582512" y="91944"/>
                  </a:cubicBezTo>
                  <a:lnTo>
                    <a:pt x="4582512" y="459711"/>
                  </a:lnTo>
                  <a:cubicBezTo>
                    <a:pt x="4582512" y="510490"/>
                    <a:pt x="4541347" y="551655"/>
                    <a:pt x="4490568" y="551655"/>
                  </a:cubicBezTo>
                  <a:lnTo>
                    <a:pt x="91944" y="551655"/>
                  </a:lnTo>
                  <a:cubicBezTo>
                    <a:pt x="41165" y="551655"/>
                    <a:pt x="0" y="510490"/>
                    <a:pt x="0" y="459711"/>
                  </a:cubicBezTo>
                  <a:lnTo>
                    <a:pt x="0" y="9194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560" tIns="114560" rIns="114560" bIns="114560" numCol="1" spcCol="1270" anchor="ctr" anchorCtr="0">
              <a:noAutofit/>
            </a:bodyPr>
            <a:lstStyle/>
            <a:p>
              <a:pPr marL="0" lvl="0" indent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300" kern="1200"/>
                <a:t>Launch Fall 2022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683A42D-9BB4-43A9-9CD7-34F1B0169CF7}"/>
              </a:ext>
            </a:extLst>
          </p:cNvPr>
          <p:cNvGrpSpPr/>
          <p:nvPr/>
        </p:nvGrpSpPr>
        <p:grpSpPr>
          <a:xfrm>
            <a:off x="6126480" y="2219812"/>
            <a:ext cx="4582512" cy="3855167"/>
            <a:chOff x="924909" y="3455602"/>
            <a:chExt cx="4582512" cy="2741715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12A4274-D277-40C8-A027-1D1BB22B952E}"/>
                </a:ext>
              </a:extLst>
            </p:cNvPr>
            <p:cNvSpPr/>
            <p:nvPr/>
          </p:nvSpPr>
          <p:spPr>
            <a:xfrm>
              <a:off x="924909" y="3455602"/>
              <a:ext cx="4582512" cy="551655"/>
            </a:xfrm>
            <a:custGeom>
              <a:avLst/>
              <a:gdLst>
                <a:gd name="connsiteX0" fmla="*/ 0 w 4582512"/>
                <a:gd name="connsiteY0" fmla="*/ 91944 h 551655"/>
                <a:gd name="connsiteX1" fmla="*/ 91944 w 4582512"/>
                <a:gd name="connsiteY1" fmla="*/ 0 h 551655"/>
                <a:gd name="connsiteX2" fmla="*/ 4490568 w 4582512"/>
                <a:gd name="connsiteY2" fmla="*/ 0 h 551655"/>
                <a:gd name="connsiteX3" fmla="*/ 4582512 w 4582512"/>
                <a:gd name="connsiteY3" fmla="*/ 91944 h 551655"/>
                <a:gd name="connsiteX4" fmla="*/ 4582512 w 4582512"/>
                <a:gd name="connsiteY4" fmla="*/ 459711 h 551655"/>
                <a:gd name="connsiteX5" fmla="*/ 4490568 w 4582512"/>
                <a:gd name="connsiteY5" fmla="*/ 551655 h 551655"/>
                <a:gd name="connsiteX6" fmla="*/ 91944 w 4582512"/>
                <a:gd name="connsiteY6" fmla="*/ 551655 h 551655"/>
                <a:gd name="connsiteX7" fmla="*/ 0 w 4582512"/>
                <a:gd name="connsiteY7" fmla="*/ 459711 h 551655"/>
                <a:gd name="connsiteX8" fmla="*/ 0 w 4582512"/>
                <a:gd name="connsiteY8" fmla="*/ 91944 h 55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2512" h="551655">
                  <a:moveTo>
                    <a:pt x="0" y="91944"/>
                  </a:moveTo>
                  <a:cubicBezTo>
                    <a:pt x="0" y="41165"/>
                    <a:pt x="41165" y="0"/>
                    <a:pt x="91944" y="0"/>
                  </a:cubicBezTo>
                  <a:lnTo>
                    <a:pt x="4490568" y="0"/>
                  </a:lnTo>
                  <a:cubicBezTo>
                    <a:pt x="4541347" y="0"/>
                    <a:pt x="4582512" y="41165"/>
                    <a:pt x="4582512" y="91944"/>
                  </a:cubicBezTo>
                  <a:lnTo>
                    <a:pt x="4582512" y="459711"/>
                  </a:lnTo>
                  <a:cubicBezTo>
                    <a:pt x="4582512" y="510490"/>
                    <a:pt x="4541347" y="551655"/>
                    <a:pt x="4490568" y="551655"/>
                  </a:cubicBezTo>
                  <a:lnTo>
                    <a:pt x="91944" y="551655"/>
                  </a:lnTo>
                  <a:cubicBezTo>
                    <a:pt x="41165" y="551655"/>
                    <a:pt x="0" y="510490"/>
                    <a:pt x="0" y="459711"/>
                  </a:cubicBezTo>
                  <a:lnTo>
                    <a:pt x="0" y="9194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560" tIns="114560" rIns="114560" bIns="114560" numCol="1" spcCol="1270" anchor="ctr" anchorCtr="0">
              <a:noAutofit/>
            </a:bodyPr>
            <a:lstStyle/>
            <a:p>
              <a:pPr marL="0" lvl="0" indent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300" kern="1200" dirty="0"/>
                <a:t>Highschool Educational Kit Program: 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73DC3A8-A646-429D-A979-216741912D35}"/>
                </a:ext>
              </a:extLst>
            </p:cNvPr>
            <p:cNvSpPr/>
            <p:nvPr/>
          </p:nvSpPr>
          <p:spPr>
            <a:xfrm>
              <a:off x="924909" y="4007257"/>
              <a:ext cx="4582512" cy="2190060"/>
            </a:xfrm>
            <a:custGeom>
              <a:avLst/>
              <a:gdLst>
                <a:gd name="connsiteX0" fmla="*/ 0 w 4582512"/>
                <a:gd name="connsiteY0" fmla="*/ 0 h 2190060"/>
                <a:gd name="connsiteX1" fmla="*/ 4582512 w 4582512"/>
                <a:gd name="connsiteY1" fmla="*/ 0 h 2190060"/>
                <a:gd name="connsiteX2" fmla="*/ 4582512 w 4582512"/>
                <a:gd name="connsiteY2" fmla="*/ 2190060 h 2190060"/>
                <a:gd name="connsiteX3" fmla="*/ 0 w 4582512"/>
                <a:gd name="connsiteY3" fmla="*/ 2190060 h 2190060"/>
                <a:gd name="connsiteX4" fmla="*/ 0 w 4582512"/>
                <a:gd name="connsiteY4" fmla="*/ 0 h 219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2512" h="2190060">
                  <a:moveTo>
                    <a:pt x="0" y="0"/>
                  </a:moveTo>
                  <a:lnTo>
                    <a:pt x="4582512" y="0"/>
                  </a:lnTo>
                  <a:lnTo>
                    <a:pt x="4582512" y="2190060"/>
                  </a:lnTo>
                  <a:lnTo>
                    <a:pt x="0" y="21900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5495" tIns="29210" rIns="163576" bIns="29210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en-US" sz="2000" kern="1200" dirty="0"/>
                <a:t>Teacher Instructional Material</a:t>
              </a:r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en-US" sz="2000" kern="1200" dirty="0"/>
                <a:t>Student Educational Material</a:t>
              </a:r>
            </a:p>
            <a:p>
              <a:pPr marL="628650" lvl="2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en-US" sz="2000" kern="1200" dirty="0"/>
                <a:t>How To Read A Utility Bill</a:t>
              </a:r>
            </a:p>
            <a:p>
              <a:pPr marL="628650" lvl="2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en-US" sz="2000" kern="1200" dirty="0"/>
                <a:t>Benefits Of Behavioral Changes</a:t>
              </a:r>
            </a:p>
            <a:p>
              <a:pPr marL="628650" lvl="2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en-US" sz="2000" kern="1200" dirty="0"/>
                <a:t>Home Energy Audit</a:t>
              </a:r>
            </a:p>
            <a:p>
              <a:pPr marL="628650" lvl="2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en-US" sz="2000" kern="1200" dirty="0"/>
                <a:t>Introduction to Career Opportunities in the Energy Sector</a:t>
              </a:r>
            </a:p>
            <a:p>
              <a:pPr marL="171450" lvl="1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FontTx/>
                <a:buChar char="•"/>
              </a:pPr>
              <a:r>
                <a:rPr lang="en-US" sz="2000" kern="1200" dirty="0"/>
                <a:t>Energy Saving Devices </a:t>
              </a: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772D1D-BCCD-414A-A8DB-153B9B13B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6897" y="168107"/>
            <a:ext cx="2255586" cy="156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342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772D1D-BCCD-414A-A8DB-153B9B13B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4681" y="168107"/>
            <a:ext cx="1987801" cy="13829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909" y="286603"/>
            <a:ext cx="10230771" cy="1450757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EPE’S Residential Load Management*</a:t>
            </a:r>
            <a:endParaRPr lang="en-US" sz="4400" b="1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5DD6733-EE58-45D0-A7CA-A8A3BCD99C2A}"/>
              </a:ext>
            </a:extLst>
          </p:cNvPr>
          <p:cNvSpPr/>
          <p:nvPr/>
        </p:nvSpPr>
        <p:spPr>
          <a:xfrm>
            <a:off x="1174376" y="1879493"/>
            <a:ext cx="9534615" cy="777241"/>
          </a:xfrm>
          <a:custGeom>
            <a:avLst/>
            <a:gdLst>
              <a:gd name="connsiteX0" fmla="*/ 0 w 4582512"/>
              <a:gd name="connsiteY0" fmla="*/ 91944 h 551655"/>
              <a:gd name="connsiteX1" fmla="*/ 91944 w 4582512"/>
              <a:gd name="connsiteY1" fmla="*/ 0 h 551655"/>
              <a:gd name="connsiteX2" fmla="*/ 4490568 w 4582512"/>
              <a:gd name="connsiteY2" fmla="*/ 0 h 551655"/>
              <a:gd name="connsiteX3" fmla="*/ 4582512 w 4582512"/>
              <a:gd name="connsiteY3" fmla="*/ 91944 h 551655"/>
              <a:gd name="connsiteX4" fmla="*/ 4582512 w 4582512"/>
              <a:gd name="connsiteY4" fmla="*/ 459711 h 551655"/>
              <a:gd name="connsiteX5" fmla="*/ 4490568 w 4582512"/>
              <a:gd name="connsiteY5" fmla="*/ 551655 h 551655"/>
              <a:gd name="connsiteX6" fmla="*/ 91944 w 4582512"/>
              <a:gd name="connsiteY6" fmla="*/ 551655 h 551655"/>
              <a:gd name="connsiteX7" fmla="*/ 0 w 4582512"/>
              <a:gd name="connsiteY7" fmla="*/ 459711 h 551655"/>
              <a:gd name="connsiteX8" fmla="*/ 0 w 4582512"/>
              <a:gd name="connsiteY8" fmla="*/ 91944 h 551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82512" h="551655">
                <a:moveTo>
                  <a:pt x="0" y="91944"/>
                </a:moveTo>
                <a:cubicBezTo>
                  <a:pt x="0" y="41165"/>
                  <a:pt x="41165" y="0"/>
                  <a:pt x="91944" y="0"/>
                </a:cubicBezTo>
                <a:lnTo>
                  <a:pt x="4490568" y="0"/>
                </a:lnTo>
                <a:cubicBezTo>
                  <a:pt x="4541347" y="0"/>
                  <a:pt x="4582512" y="41165"/>
                  <a:pt x="4582512" y="91944"/>
                </a:cubicBezTo>
                <a:lnTo>
                  <a:pt x="4582512" y="459711"/>
                </a:lnTo>
                <a:cubicBezTo>
                  <a:pt x="4582512" y="510490"/>
                  <a:pt x="4541347" y="551655"/>
                  <a:pt x="4490568" y="551655"/>
                </a:cubicBezTo>
                <a:lnTo>
                  <a:pt x="91944" y="551655"/>
                </a:lnTo>
                <a:cubicBezTo>
                  <a:pt x="41165" y="551655"/>
                  <a:pt x="0" y="510490"/>
                  <a:pt x="0" y="459711"/>
                </a:cubicBezTo>
                <a:lnTo>
                  <a:pt x="0" y="9194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560" tIns="114560" rIns="114560" bIns="114560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300" kern="1200" dirty="0"/>
              <a:t>Implemented by </a:t>
            </a:r>
            <a:r>
              <a:rPr lang="en-US" sz="2300" dirty="0"/>
              <a:t>Uplight Inc.</a:t>
            </a:r>
            <a:endParaRPr lang="en-US" sz="2300" kern="120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0B559FA-6812-4FA1-B43A-DE6BBAC90D99}"/>
              </a:ext>
            </a:extLst>
          </p:cNvPr>
          <p:cNvSpPr/>
          <p:nvPr/>
        </p:nvSpPr>
        <p:spPr>
          <a:xfrm>
            <a:off x="1174376" y="2745177"/>
            <a:ext cx="4582512" cy="632244"/>
          </a:xfrm>
          <a:custGeom>
            <a:avLst/>
            <a:gdLst>
              <a:gd name="connsiteX0" fmla="*/ 0 w 4582512"/>
              <a:gd name="connsiteY0" fmla="*/ 91944 h 551655"/>
              <a:gd name="connsiteX1" fmla="*/ 91944 w 4582512"/>
              <a:gd name="connsiteY1" fmla="*/ 0 h 551655"/>
              <a:gd name="connsiteX2" fmla="*/ 4490568 w 4582512"/>
              <a:gd name="connsiteY2" fmla="*/ 0 h 551655"/>
              <a:gd name="connsiteX3" fmla="*/ 4582512 w 4582512"/>
              <a:gd name="connsiteY3" fmla="*/ 91944 h 551655"/>
              <a:gd name="connsiteX4" fmla="*/ 4582512 w 4582512"/>
              <a:gd name="connsiteY4" fmla="*/ 459711 h 551655"/>
              <a:gd name="connsiteX5" fmla="*/ 4490568 w 4582512"/>
              <a:gd name="connsiteY5" fmla="*/ 551655 h 551655"/>
              <a:gd name="connsiteX6" fmla="*/ 91944 w 4582512"/>
              <a:gd name="connsiteY6" fmla="*/ 551655 h 551655"/>
              <a:gd name="connsiteX7" fmla="*/ 0 w 4582512"/>
              <a:gd name="connsiteY7" fmla="*/ 459711 h 551655"/>
              <a:gd name="connsiteX8" fmla="*/ 0 w 4582512"/>
              <a:gd name="connsiteY8" fmla="*/ 91944 h 551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82512" h="551655">
                <a:moveTo>
                  <a:pt x="0" y="91944"/>
                </a:moveTo>
                <a:cubicBezTo>
                  <a:pt x="0" y="41165"/>
                  <a:pt x="41165" y="0"/>
                  <a:pt x="91944" y="0"/>
                </a:cubicBezTo>
                <a:lnTo>
                  <a:pt x="4490568" y="0"/>
                </a:lnTo>
                <a:cubicBezTo>
                  <a:pt x="4541347" y="0"/>
                  <a:pt x="4582512" y="41165"/>
                  <a:pt x="4582512" y="91944"/>
                </a:cubicBezTo>
                <a:lnTo>
                  <a:pt x="4582512" y="459711"/>
                </a:lnTo>
                <a:cubicBezTo>
                  <a:pt x="4582512" y="510490"/>
                  <a:pt x="4541347" y="551655"/>
                  <a:pt x="4490568" y="551655"/>
                </a:cubicBezTo>
                <a:lnTo>
                  <a:pt x="91944" y="551655"/>
                </a:lnTo>
                <a:cubicBezTo>
                  <a:pt x="41165" y="551655"/>
                  <a:pt x="0" y="510490"/>
                  <a:pt x="0" y="459711"/>
                </a:cubicBezTo>
                <a:lnTo>
                  <a:pt x="0" y="9194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560" tIns="114560" rIns="114560" bIns="114560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300" kern="1200" dirty="0"/>
              <a:t>2021 Successes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12A4274-D277-40C8-A027-1D1BB22B952E}"/>
              </a:ext>
            </a:extLst>
          </p:cNvPr>
          <p:cNvSpPr/>
          <p:nvPr/>
        </p:nvSpPr>
        <p:spPr>
          <a:xfrm>
            <a:off x="6126480" y="2745178"/>
            <a:ext cx="4582512" cy="632244"/>
          </a:xfrm>
          <a:custGeom>
            <a:avLst/>
            <a:gdLst>
              <a:gd name="connsiteX0" fmla="*/ 0 w 4582512"/>
              <a:gd name="connsiteY0" fmla="*/ 91944 h 551655"/>
              <a:gd name="connsiteX1" fmla="*/ 91944 w 4582512"/>
              <a:gd name="connsiteY1" fmla="*/ 0 h 551655"/>
              <a:gd name="connsiteX2" fmla="*/ 4490568 w 4582512"/>
              <a:gd name="connsiteY2" fmla="*/ 0 h 551655"/>
              <a:gd name="connsiteX3" fmla="*/ 4582512 w 4582512"/>
              <a:gd name="connsiteY3" fmla="*/ 91944 h 551655"/>
              <a:gd name="connsiteX4" fmla="*/ 4582512 w 4582512"/>
              <a:gd name="connsiteY4" fmla="*/ 459711 h 551655"/>
              <a:gd name="connsiteX5" fmla="*/ 4490568 w 4582512"/>
              <a:gd name="connsiteY5" fmla="*/ 551655 h 551655"/>
              <a:gd name="connsiteX6" fmla="*/ 91944 w 4582512"/>
              <a:gd name="connsiteY6" fmla="*/ 551655 h 551655"/>
              <a:gd name="connsiteX7" fmla="*/ 0 w 4582512"/>
              <a:gd name="connsiteY7" fmla="*/ 459711 h 551655"/>
              <a:gd name="connsiteX8" fmla="*/ 0 w 4582512"/>
              <a:gd name="connsiteY8" fmla="*/ 91944 h 551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82512" h="551655">
                <a:moveTo>
                  <a:pt x="0" y="91944"/>
                </a:moveTo>
                <a:cubicBezTo>
                  <a:pt x="0" y="41165"/>
                  <a:pt x="41165" y="0"/>
                  <a:pt x="91944" y="0"/>
                </a:cubicBezTo>
                <a:lnTo>
                  <a:pt x="4490568" y="0"/>
                </a:lnTo>
                <a:cubicBezTo>
                  <a:pt x="4541347" y="0"/>
                  <a:pt x="4582512" y="41165"/>
                  <a:pt x="4582512" y="91944"/>
                </a:cubicBezTo>
                <a:lnTo>
                  <a:pt x="4582512" y="459711"/>
                </a:lnTo>
                <a:cubicBezTo>
                  <a:pt x="4582512" y="510490"/>
                  <a:pt x="4541347" y="551655"/>
                  <a:pt x="4490568" y="551655"/>
                </a:cubicBezTo>
                <a:lnTo>
                  <a:pt x="91944" y="551655"/>
                </a:lnTo>
                <a:cubicBezTo>
                  <a:pt x="41165" y="551655"/>
                  <a:pt x="0" y="510490"/>
                  <a:pt x="0" y="459711"/>
                </a:cubicBezTo>
                <a:lnTo>
                  <a:pt x="0" y="9194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560" tIns="114560" rIns="114560" bIns="114560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300" kern="1200" dirty="0"/>
              <a:t>2022 and 2023 Projections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F68F6CF-3944-4F41-A3AB-A1030CC555A7}"/>
              </a:ext>
            </a:extLst>
          </p:cNvPr>
          <p:cNvGrpSpPr/>
          <p:nvPr/>
        </p:nvGrpSpPr>
        <p:grpSpPr>
          <a:xfrm>
            <a:off x="1174376" y="3525993"/>
            <a:ext cx="4582512" cy="1976285"/>
            <a:chOff x="4890978" y="1583568"/>
            <a:chExt cx="5486400" cy="214369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A935C02-AD1B-452F-9C20-49A96C67422E}"/>
                </a:ext>
              </a:extLst>
            </p:cNvPr>
            <p:cNvGrpSpPr/>
            <p:nvPr/>
          </p:nvGrpSpPr>
          <p:grpSpPr>
            <a:xfrm>
              <a:off x="4890978" y="1583568"/>
              <a:ext cx="5486400" cy="685800"/>
              <a:chOff x="4890978" y="1583568"/>
              <a:chExt cx="5486400" cy="685800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4FED5F9-298F-436F-BEED-91E6A3A6675F}"/>
                  </a:ext>
                </a:extLst>
              </p:cNvPr>
              <p:cNvSpPr/>
              <p:nvPr/>
            </p:nvSpPr>
            <p:spPr>
              <a:xfrm>
                <a:off x="6719778" y="1606428"/>
                <a:ext cx="3657600" cy="640079"/>
              </a:xfrm>
              <a:custGeom>
                <a:avLst/>
                <a:gdLst>
                  <a:gd name="connsiteX0" fmla="*/ 110916 w 665485"/>
                  <a:gd name="connsiteY0" fmla="*/ 0 h 3495152"/>
                  <a:gd name="connsiteX1" fmla="*/ 554569 w 665485"/>
                  <a:gd name="connsiteY1" fmla="*/ 0 h 3495152"/>
                  <a:gd name="connsiteX2" fmla="*/ 665485 w 665485"/>
                  <a:gd name="connsiteY2" fmla="*/ 110916 h 3495152"/>
                  <a:gd name="connsiteX3" fmla="*/ 665485 w 665485"/>
                  <a:gd name="connsiteY3" fmla="*/ 3495152 h 3495152"/>
                  <a:gd name="connsiteX4" fmla="*/ 665485 w 665485"/>
                  <a:gd name="connsiteY4" fmla="*/ 3495152 h 3495152"/>
                  <a:gd name="connsiteX5" fmla="*/ 0 w 665485"/>
                  <a:gd name="connsiteY5" fmla="*/ 3495152 h 3495152"/>
                  <a:gd name="connsiteX6" fmla="*/ 0 w 665485"/>
                  <a:gd name="connsiteY6" fmla="*/ 3495152 h 3495152"/>
                  <a:gd name="connsiteX7" fmla="*/ 0 w 665485"/>
                  <a:gd name="connsiteY7" fmla="*/ 110916 h 3495152"/>
                  <a:gd name="connsiteX8" fmla="*/ 110916 w 665485"/>
                  <a:gd name="connsiteY8" fmla="*/ 0 h 349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5485" h="3495152">
                    <a:moveTo>
                      <a:pt x="665485" y="582537"/>
                    </a:moveTo>
                    <a:lnTo>
                      <a:pt x="665485" y="2912615"/>
                    </a:lnTo>
                    <a:cubicBezTo>
                      <a:pt x="665485" y="3234339"/>
                      <a:pt x="656030" y="3495149"/>
                      <a:pt x="644366" y="3495149"/>
                    </a:cubicBezTo>
                    <a:lnTo>
                      <a:pt x="0" y="3495149"/>
                    </a:lnTo>
                    <a:lnTo>
                      <a:pt x="0" y="3495149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44366" y="3"/>
                    </a:lnTo>
                    <a:cubicBezTo>
                      <a:pt x="656030" y="3"/>
                      <a:pt x="665485" y="260813"/>
                      <a:pt x="665485" y="582537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0481" tIns="47726" rIns="62966" bIns="47727" numCol="1" spcCol="1270" anchor="ctr" anchorCtr="0">
                <a:noAutofit/>
              </a:bodyPr>
              <a:lstStyle/>
              <a:p>
                <a:pPr marL="57150" lvl="1" indent="-57150" algn="l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en-US" sz="1200" kern="1200" dirty="0">
                    <a:solidFill>
                      <a:schemeClr val="tx1"/>
                    </a:solidFill>
                  </a:rPr>
                  <a:t> More than 7,500 kW</a:t>
                </a:r>
              </a:p>
              <a:p>
                <a:pPr marL="57150" lvl="1" indent="-57150" algn="l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en-US" sz="1200" kern="1200" dirty="0"/>
                  <a:t> Greater than 380% Increase over PY2020</a:t>
                </a: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B4E9385-F450-424B-9340-B04DA5A12BF4}"/>
                  </a:ext>
                </a:extLst>
              </p:cNvPr>
              <p:cNvSpPr/>
              <p:nvPr/>
            </p:nvSpPr>
            <p:spPr>
              <a:xfrm>
                <a:off x="4890978" y="1583568"/>
                <a:ext cx="1828800" cy="685800"/>
              </a:xfrm>
              <a:custGeom>
                <a:avLst/>
                <a:gdLst>
                  <a:gd name="connsiteX0" fmla="*/ 0 w 1966023"/>
                  <a:gd name="connsiteY0" fmla="*/ 127817 h 766884"/>
                  <a:gd name="connsiteX1" fmla="*/ 127817 w 1966023"/>
                  <a:gd name="connsiteY1" fmla="*/ 0 h 766884"/>
                  <a:gd name="connsiteX2" fmla="*/ 1838206 w 1966023"/>
                  <a:gd name="connsiteY2" fmla="*/ 0 h 766884"/>
                  <a:gd name="connsiteX3" fmla="*/ 1966023 w 1966023"/>
                  <a:gd name="connsiteY3" fmla="*/ 127817 h 766884"/>
                  <a:gd name="connsiteX4" fmla="*/ 1966023 w 1966023"/>
                  <a:gd name="connsiteY4" fmla="*/ 639067 h 766884"/>
                  <a:gd name="connsiteX5" fmla="*/ 1838206 w 1966023"/>
                  <a:gd name="connsiteY5" fmla="*/ 766884 h 766884"/>
                  <a:gd name="connsiteX6" fmla="*/ 127817 w 1966023"/>
                  <a:gd name="connsiteY6" fmla="*/ 766884 h 766884"/>
                  <a:gd name="connsiteX7" fmla="*/ 0 w 1966023"/>
                  <a:gd name="connsiteY7" fmla="*/ 639067 h 766884"/>
                  <a:gd name="connsiteX8" fmla="*/ 0 w 1966023"/>
                  <a:gd name="connsiteY8" fmla="*/ 127817 h 76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66023" h="766884">
                    <a:moveTo>
                      <a:pt x="0" y="127817"/>
                    </a:moveTo>
                    <a:cubicBezTo>
                      <a:pt x="0" y="57226"/>
                      <a:pt x="57226" y="0"/>
                      <a:pt x="127817" y="0"/>
                    </a:cubicBezTo>
                    <a:lnTo>
                      <a:pt x="1838206" y="0"/>
                    </a:lnTo>
                    <a:cubicBezTo>
                      <a:pt x="1908797" y="0"/>
                      <a:pt x="1966023" y="57226"/>
                      <a:pt x="1966023" y="127817"/>
                    </a:cubicBezTo>
                    <a:lnTo>
                      <a:pt x="1966023" y="639067"/>
                    </a:lnTo>
                    <a:cubicBezTo>
                      <a:pt x="1966023" y="709658"/>
                      <a:pt x="1908797" y="766884"/>
                      <a:pt x="1838206" y="766884"/>
                    </a:cubicBezTo>
                    <a:lnTo>
                      <a:pt x="127817" y="766884"/>
                    </a:lnTo>
                    <a:cubicBezTo>
                      <a:pt x="57226" y="766884"/>
                      <a:pt x="0" y="709658"/>
                      <a:pt x="0" y="639067"/>
                    </a:cubicBezTo>
                    <a:lnTo>
                      <a:pt x="0" y="127817"/>
                    </a:ln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6016" tIns="71726" rIns="106016" bIns="71726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/>
                  <a:t>Demand Reduction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00B0B8B-4FF2-4F92-AE84-8B936DC8CAD2}"/>
                </a:ext>
              </a:extLst>
            </p:cNvPr>
            <p:cNvGrpSpPr/>
            <p:nvPr/>
          </p:nvGrpSpPr>
          <p:grpSpPr>
            <a:xfrm>
              <a:off x="4890978" y="2312515"/>
              <a:ext cx="5486400" cy="685800"/>
              <a:chOff x="4890978" y="2315468"/>
              <a:chExt cx="5486400" cy="685800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F6E8EE6-DCEB-4489-91E3-C2643EE7672A}"/>
                  </a:ext>
                </a:extLst>
              </p:cNvPr>
              <p:cNvSpPr/>
              <p:nvPr/>
            </p:nvSpPr>
            <p:spPr>
              <a:xfrm>
                <a:off x="6719778" y="2338328"/>
                <a:ext cx="3657600" cy="640080"/>
              </a:xfrm>
              <a:custGeom>
                <a:avLst/>
                <a:gdLst>
                  <a:gd name="connsiteX0" fmla="*/ 67212 w 403262"/>
                  <a:gd name="connsiteY0" fmla="*/ 0 h 3495152"/>
                  <a:gd name="connsiteX1" fmla="*/ 336050 w 403262"/>
                  <a:gd name="connsiteY1" fmla="*/ 0 h 3495152"/>
                  <a:gd name="connsiteX2" fmla="*/ 403262 w 403262"/>
                  <a:gd name="connsiteY2" fmla="*/ 67212 h 3495152"/>
                  <a:gd name="connsiteX3" fmla="*/ 403262 w 403262"/>
                  <a:gd name="connsiteY3" fmla="*/ 3495152 h 3495152"/>
                  <a:gd name="connsiteX4" fmla="*/ 403262 w 403262"/>
                  <a:gd name="connsiteY4" fmla="*/ 3495152 h 3495152"/>
                  <a:gd name="connsiteX5" fmla="*/ 0 w 403262"/>
                  <a:gd name="connsiteY5" fmla="*/ 3495152 h 3495152"/>
                  <a:gd name="connsiteX6" fmla="*/ 0 w 403262"/>
                  <a:gd name="connsiteY6" fmla="*/ 3495152 h 3495152"/>
                  <a:gd name="connsiteX7" fmla="*/ 0 w 403262"/>
                  <a:gd name="connsiteY7" fmla="*/ 67212 h 3495152"/>
                  <a:gd name="connsiteX8" fmla="*/ 67212 w 403262"/>
                  <a:gd name="connsiteY8" fmla="*/ 0 h 349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3262" h="3495152">
                    <a:moveTo>
                      <a:pt x="403262" y="582543"/>
                    </a:moveTo>
                    <a:lnTo>
                      <a:pt x="403262" y="2912609"/>
                    </a:lnTo>
                    <a:cubicBezTo>
                      <a:pt x="403262" y="3234335"/>
                      <a:pt x="399790" y="3495148"/>
                      <a:pt x="395507" y="3495148"/>
                    </a:cubicBezTo>
                    <a:lnTo>
                      <a:pt x="0" y="3495148"/>
                    </a:lnTo>
                    <a:lnTo>
                      <a:pt x="0" y="349514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95507" y="4"/>
                    </a:lnTo>
                    <a:cubicBezTo>
                      <a:pt x="399790" y="4"/>
                      <a:pt x="403262" y="260817"/>
                      <a:pt x="403262" y="582543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0480" tIns="34926" rIns="50166" bIns="34926" numCol="1" spcCol="1270" anchor="ctr" anchorCtr="0">
                <a:noAutofit/>
              </a:bodyPr>
              <a:lstStyle/>
              <a:p>
                <a:pPr marL="57150" lvl="1" indent="-57150" algn="l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en-US" sz="1200" kern="1200" dirty="0"/>
                  <a:t> 2,560,536 kWh</a:t>
                </a:r>
                <a:endParaRPr lang="en-US" sz="1200" b="1" kern="1200" dirty="0">
                  <a:solidFill>
                    <a:srgbClr val="00B050"/>
                  </a:solidFill>
                </a:endParaRPr>
              </a:p>
              <a:p>
                <a:pPr marL="57150" lvl="1" indent="-57150" algn="l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en-US" sz="1200" kern="1200" dirty="0"/>
                  <a:t> 288 % Increase over PY2020</a:t>
                </a: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82B428F6-AD76-4402-A7B1-CF4D4A32BF8A}"/>
                  </a:ext>
                </a:extLst>
              </p:cNvPr>
              <p:cNvSpPr/>
              <p:nvPr/>
            </p:nvSpPr>
            <p:spPr>
              <a:xfrm>
                <a:off x="4890978" y="2315468"/>
                <a:ext cx="1828800" cy="685800"/>
              </a:xfrm>
              <a:custGeom>
                <a:avLst/>
                <a:gdLst>
                  <a:gd name="connsiteX0" fmla="*/ 0 w 1966023"/>
                  <a:gd name="connsiteY0" fmla="*/ 119367 h 716186"/>
                  <a:gd name="connsiteX1" fmla="*/ 119367 w 1966023"/>
                  <a:gd name="connsiteY1" fmla="*/ 0 h 716186"/>
                  <a:gd name="connsiteX2" fmla="*/ 1846656 w 1966023"/>
                  <a:gd name="connsiteY2" fmla="*/ 0 h 716186"/>
                  <a:gd name="connsiteX3" fmla="*/ 1966023 w 1966023"/>
                  <a:gd name="connsiteY3" fmla="*/ 119367 h 716186"/>
                  <a:gd name="connsiteX4" fmla="*/ 1966023 w 1966023"/>
                  <a:gd name="connsiteY4" fmla="*/ 596819 h 716186"/>
                  <a:gd name="connsiteX5" fmla="*/ 1846656 w 1966023"/>
                  <a:gd name="connsiteY5" fmla="*/ 716186 h 716186"/>
                  <a:gd name="connsiteX6" fmla="*/ 119367 w 1966023"/>
                  <a:gd name="connsiteY6" fmla="*/ 716186 h 716186"/>
                  <a:gd name="connsiteX7" fmla="*/ 0 w 1966023"/>
                  <a:gd name="connsiteY7" fmla="*/ 596819 h 716186"/>
                  <a:gd name="connsiteX8" fmla="*/ 0 w 1966023"/>
                  <a:gd name="connsiteY8" fmla="*/ 119367 h 716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66023" h="716186">
                    <a:moveTo>
                      <a:pt x="0" y="119367"/>
                    </a:moveTo>
                    <a:cubicBezTo>
                      <a:pt x="0" y="53442"/>
                      <a:pt x="53442" y="0"/>
                      <a:pt x="119367" y="0"/>
                    </a:cubicBezTo>
                    <a:lnTo>
                      <a:pt x="1846656" y="0"/>
                    </a:lnTo>
                    <a:cubicBezTo>
                      <a:pt x="1912581" y="0"/>
                      <a:pt x="1966023" y="53442"/>
                      <a:pt x="1966023" y="119367"/>
                    </a:cubicBezTo>
                    <a:lnTo>
                      <a:pt x="1966023" y="596819"/>
                    </a:lnTo>
                    <a:cubicBezTo>
                      <a:pt x="1966023" y="662744"/>
                      <a:pt x="1912581" y="716186"/>
                      <a:pt x="1846656" y="716186"/>
                    </a:cubicBezTo>
                    <a:lnTo>
                      <a:pt x="119367" y="716186"/>
                    </a:lnTo>
                    <a:cubicBezTo>
                      <a:pt x="53442" y="716186"/>
                      <a:pt x="0" y="662744"/>
                      <a:pt x="0" y="596819"/>
                    </a:cubicBezTo>
                    <a:lnTo>
                      <a:pt x="0" y="119367"/>
                    </a:ln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3541" tIns="69251" rIns="103541" bIns="69251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/>
                  <a:t>Energy Savings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0CB8D2B-0B20-444A-BE30-AC14E3B32EC8}"/>
                </a:ext>
              </a:extLst>
            </p:cNvPr>
            <p:cNvGrpSpPr/>
            <p:nvPr/>
          </p:nvGrpSpPr>
          <p:grpSpPr>
            <a:xfrm>
              <a:off x="4890978" y="3041462"/>
              <a:ext cx="5486400" cy="685800"/>
              <a:chOff x="4890978" y="3042934"/>
              <a:chExt cx="5486400" cy="685800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9EDE9E1-BAB0-496A-9BF3-862779B3D8C7}"/>
                  </a:ext>
                </a:extLst>
              </p:cNvPr>
              <p:cNvSpPr/>
              <p:nvPr/>
            </p:nvSpPr>
            <p:spPr>
              <a:xfrm>
                <a:off x="6719778" y="3065794"/>
                <a:ext cx="3657600" cy="640080"/>
              </a:xfrm>
              <a:custGeom>
                <a:avLst/>
                <a:gdLst>
                  <a:gd name="connsiteX0" fmla="*/ 104670 w 628007"/>
                  <a:gd name="connsiteY0" fmla="*/ 0 h 3495152"/>
                  <a:gd name="connsiteX1" fmla="*/ 523337 w 628007"/>
                  <a:gd name="connsiteY1" fmla="*/ 0 h 3495152"/>
                  <a:gd name="connsiteX2" fmla="*/ 628007 w 628007"/>
                  <a:gd name="connsiteY2" fmla="*/ 104670 h 3495152"/>
                  <a:gd name="connsiteX3" fmla="*/ 628007 w 628007"/>
                  <a:gd name="connsiteY3" fmla="*/ 3495152 h 3495152"/>
                  <a:gd name="connsiteX4" fmla="*/ 628007 w 628007"/>
                  <a:gd name="connsiteY4" fmla="*/ 3495152 h 3495152"/>
                  <a:gd name="connsiteX5" fmla="*/ 0 w 628007"/>
                  <a:gd name="connsiteY5" fmla="*/ 3495152 h 3495152"/>
                  <a:gd name="connsiteX6" fmla="*/ 0 w 628007"/>
                  <a:gd name="connsiteY6" fmla="*/ 3495152 h 3495152"/>
                  <a:gd name="connsiteX7" fmla="*/ 0 w 628007"/>
                  <a:gd name="connsiteY7" fmla="*/ 104670 h 3495152"/>
                  <a:gd name="connsiteX8" fmla="*/ 104670 w 628007"/>
                  <a:gd name="connsiteY8" fmla="*/ 0 h 349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8007" h="3495152">
                    <a:moveTo>
                      <a:pt x="628007" y="582539"/>
                    </a:moveTo>
                    <a:lnTo>
                      <a:pt x="628007" y="2912613"/>
                    </a:lnTo>
                    <a:cubicBezTo>
                      <a:pt x="628007" y="3234341"/>
                      <a:pt x="619587" y="3495149"/>
                      <a:pt x="609200" y="3495149"/>
                    </a:cubicBezTo>
                    <a:lnTo>
                      <a:pt x="0" y="3495149"/>
                    </a:lnTo>
                    <a:lnTo>
                      <a:pt x="0" y="3495149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09200" y="3"/>
                    </a:lnTo>
                    <a:cubicBezTo>
                      <a:pt x="619587" y="3"/>
                      <a:pt x="628007" y="260811"/>
                      <a:pt x="628007" y="582539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0481" tIns="45898" rIns="61137" bIns="45897" numCol="1" spcCol="1270" anchor="ctr" anchorCtr="0">
                <a:noAutofit/>
              </a:bodyPr>
              <a:lstStyle/>
              <a:p>
                <a:pPr marL="57150" lvl="1" indent="-57150" algn="l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en-US" sz="1200" kern="1200" dirty="0"/>
                  <a:t> 1,868 Units </a:t>
                </a:r>
              </a:p>
              <a:p>
                <a:pPr marL="57150" lvl="1" indent="-57150" algn="l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en-US" sz="1200" kern="1200" dirty="0"/>
                  <a:t> 254% Increase over PY2020</a:t>
                </a: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821676F-02E3-4553-800B-5F74650F8EC6}"/>
                  </a:ext>
                </a:extLst>
              </p:cNvPr>
              <p:cNvSpPr/>
              <p:nvPr/>
            </p:nvSpPr>
            <p:spPr>
              <a:xfrm>
                <a:off x="4890978" y="3042934"/>
                <a:ext cx="1828800" cy="685800"/>
              </a:xfrm>
              <a:custGeom>
                <a:avLst/>
                <a:gdLst>
                  <a:gd name="connsiteX0" fmla="*/ 0 w 1966023"/>
                  <a:gd name="connsiteY0" fmla="*/ 110704 h 664213"/>
                  <a:gd name="connsiteX1" fmla="*/ 110704 w 1966023"/>
                  <a:gd name="connsiteY1" fmla="*/ 0 h 664213"/>
                  <a:gd name="connsiteX2" fmla="*/ 1855319 w 1966023"/>
                  <a:gd name="connsiteY2" fmla="*/ 0 h 664213"/>
                  <a:gd name="connsiteX3" fmla="*/ 1966023 w 1966023"/>
                  <a:gd name="connsiteY3" fmla="*/ 110704 h 664213"/>
                  <a:gd name="connsiteX4" fmla="*/ 1966023 w 1966023"/>
                  <a:gd name="connsiteY4" fmla="*/ 553509 h 664213"/>
                  <a:gd name="connsiteX5" fmla="*/ 1855319 w 1966023"/>
                  <a:gd name="connsiteY5" fmla="*/ 664213 h 664213"/>
                  <a:gd name="connsiteX6" fmla="*/ 110704 w 1966023"/>
                  <a:gd name="connsiteY6" fmla="*/ 664213 h 664213"/>
                  <a:gd name="connsiteX7" fmla="*/ 0 w 1966023"/>
                  <a:gd name="connsiteY7" fmla="*/ 553509 h 664213"/>
                  <a:gd name="connsiteX8" fmla="*/ 0 w 1966023"/>
                  <a:gd name="connsiteY8" fmla="*/ 110704 h 66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66023" h="664213">
                    <a:moveTo>
                      <a:pt x="0" y="110704"/>
                    </a:moveTo>
                    <a:cubicBezTo>
                      <a:pt x="0" y="49564"/>
                      <a:pt x="49564" y="0"/>
                      <a:pt x="110704" y="0"/>
                    </a:cubicBezTo>
                    <a:lnTo>
                      <a:pt x="1855319" y="0"/>
                    </a:lnTo>
                    <a:cubicBezTo>
                      <a:pt x="1916459" y="0"/>
                      <a:pt x="1966023" y="49564"/>
                      <a:pt x="1966023" y="110704"/>
                    </a:cubicBezTo>
                    <a:lnTo>
                      <a:pt x="1966023" y="553509"/>
                    </a:lnTo>
                    <a:cubicBezTo>
                      <a:pt x="1966023" y="614649"/>
                      <a:pt x="1916459" y="664213"/>
                      <a:pt x="1855319" y="664213"/>
                    </a:cubicBezTo>
                    <a:lnTo>
                      <a:pt x="110704" y="664213"/>
                    </a:lnTo>
                    <a:cubicBezTo>
                      <a:pt x="49564" y="664213"/>
                      <a:pt x="0" y="614649"/>
                      <a:pt x="0" y="553509"/>
                    </a:cubicBezTo>
                    <a:lnTo>
                      <a:pt x="0" y="110704"/>
                    </a:ln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1004" tIns="66714" rIns="101004" bIns="66714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/>
                  <a:t>Thermostats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325F621-B489-4DC7-AF22-7AB2584F8E94}"/>
              </a:ext>
            </a:extLst>
          </p:cNvPr>
          <p:cNvGrpSpPr/>
          <p:nvPr/>
        </p:nvGrpSpPr>
        <p:grpSpPr>
          <a:xfrm>
            <a:off x="6126480" y="3525993"/>
            <a:ext cx="4582512" cy="2587449"/>
            <a:chOff x="6126480" y="3634057"/>
            <a:chExt cx="4582512" cy="2893377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FF7692B-BBA1-472D-A479-4C3A0B5F8FCC}"/>
                </a:ext>
              </a:extLst>
            </p:cNvPr>
            <p:cNvGrpSpPr/>
            <p:nvPr/>
          </p:nvGrpSpPr>
          <p:grpSpPr>
            <a:xfrm>
              <a:off x="6126480" y="3634057"/>
              <a:ext cx="4582512" cy="2143694"/>
              <a:chOff x="4890978" y="1583568"/>
              <a:chExt cx="5486400" cy="2143694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D0D56B69-085A-4449-8605-F348C22C3492}"/>
                  </a:ext>
                </a:extLst>
              </p:cNvPr>
              <p:cNvGrpSpPr/>
              <p:nvPr/>
            </p:nvGrpSpPr>
            <p:grpSpPr>
              <a:xfrm>
                <a:off x="4890978" y="1583568"/>
                <a:ext cx="5486400" cy="685800"/>
                <a:chOff x="4890978" y="1583568"/>
                <a:chExt cx="5486400" cy="685800"/>
              </a:xfrm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4544C117-3E06-4343-8D8F-5F1590124DE7}"/>
                    </a:ext>
                  </a:extLst>
                </p:cNvPr>
                <p:cNvSpPr/>
                <p:nvPr/>
              </p:nvSpPr>
              <p:spPr>
                <a:xfrm>
                  <a:off x="6719778" y="1606428"/>
                  <a:ext cx="3657600" cy="640080"/>
                </a:xfrm>
                <a:custGeom>
                  <a:avLst/>
                  <a:gdLst>
                    <a:gd name="connsiteX0" fmla="*/ 110916 w 665485"/>
                    <a:gd name="connsiteY0" fmla="*/ 0 h 3495152"/>
                    <a:gd name="connsiteX1" fmla="*/ 554569 w 665485"/>
                    <a:gd name="connsiteY1" fmla="*/ 0 h 3495152"/>
                    <a:gd name="connsiteX2" fmla="*/ 665485 w 665485"/>
                    <a:gd name="connsiteY2" fmla="*/ 110916 h 3495152"/>
                    <a:gd name="connsiteX3" fmla="*/ 665485 w 665485"/>
                    <a:gd name="connsiteY3" fmla="*/ 3495152 h 3495152"/>
                    <a:gd name="connsiteX4" fmla="*/ 665485 w 665485"/>
                    <a:gd name="connsiteY4" fmla="*/ 3495152 h 3495152"/>
                    <a:gd name="connsiteX5" fmla="*/ 0 w 665485"/>
                    <a:gd name="connsiteY5" fmla="*/ 3495152 h 3495152"/>
                    <a:gd name="connsiteX6" fmla="*/ 0 w 665485"/>
                    <a:gd name="connsiteY6" fmla="*/ 3495152 h 3495152"/>
                    <a:gd name="connsiteX7" fmla="*/ 0 w 665485"/>
                    <a:gd name="connsiteY7" fmla="*/ 110916 h 3495152"/>
                    <a:gd name="connsiteX8" fmla="*/ 110916 w 665485"/>
                    <a:gd name="connsiteY8" fmla="*/ 0 h 349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5485" h="3495152">
                      <a:moveTo>
                        <a:pt x="665485" y="582537"/>
                      </a:moveTo>
                      <a:lnTo>
                        <a:pt x="665485" y="2912615"/>
                      </a:lnTo>
                      <a:cubicBezTo>
                        <a:pt x="665485" y="3234339"/>
                        <a:pt x="656030" y="3495149"/>
                        <a:pt x="644366" y="3495149"/>
                      </a:cubicBezTo>
                      <a:lnTo>
                        <a:pt x="0" y="3495149"/>
                      </a:lnTo>
                      <a:lnTo>
                        <a:pt x="0" y="3495149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644366" y="3"/>
                      </a:lnTo>
                      <a:cubicBezTo>
                        <a:pt x="656030" y="3"/>
                        <a:pt x="665485" y="260813"/>
                        <a:pt x="665485" y="582537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1">
                    <a:alpha val="90000"/>
                    <a:tint val="4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90000"/>
                    <a:tint val="4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alpha val="90000"/>
                    <a:tint val="4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30481" tIns="47726" rIns="62966" bIns="47727" numCol="1" spcCol="1270" anchor="ctr" anchorCtr="0">
                  <a:noAutofit/>
                </a:bodyPr>
                <a:lstStyle/>
                <a:p>
                  <a:pPr marL="57150" lvl="1" indent="-57150" algn="l" defTabSz="3556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har char="•"/>
                  </a:pPr>
                  <a:r>
                    <a:rPr lang="en-US" sz="1200" kern="1200" dirty="0">
                      <a:solidFill>
                        <a:schemeClr val="tx1"/>
                      </a:solidFill>
                    </a:rPr>
                    <a:t> PY2022 – 6,490 kW</a:t>
                  </a:r>
                </a:p>
                <a:p>
                  <a:pPr marL="57150" lvl="1" indent="-57150" algn="l" defTabSz="3556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har char="•"/>
                  </a:pPr>
                  <a:r>
                    <a:rPr lang="en-US" sz="1200" kern="1200" dirty="0"/>
                    <a:t> PY2023 – 18,000 kW</a:t>
                  </a: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7DAD43D2-B1D8-402D-B999-CBB10D5EDD5E}"/>
                    </a:ext>
                  </a:extLst>
                </p:cNvPr>
                <p:cNvSpPr/>
                <p:nvPr/>
              </p:nvSpPr>
              <p:spPr>
                <a:xfrm>
                  <a:off x="4890978" y="1583568"/>
                  <a:ext cx="1828800" cy="685800"/>
                </a:xfrm>
                <a:custGeom>
                  <a:avLst/>
                  <a:gdLst>
                    <a:gd name="connsiteX0" fmla="*/ 0 w 1966023"/>
                    <a:gd name="connsiteY0" fmla="*/ 127817 h 766884"/>
                    <a:gd name="connsiteX1" fmla="*/ 127817 w 1966023"/>
                    <a:gd name="connsiteY1" fmla="*/ 0 h 766884"/>
                    <a:gd name="connsiteX2" fmla="*/ 1838206 w 1966023"/>
                    <a:gd name="connsiteY2" fmla="*/ 0 h 766884"/>
                    <a:gd name="connsiteX3" fmla="*/ 1966023 w 1966023"/>
                    <a:gd name="connsiteY3" fmla="*/ 127817 h 766884"/>
                    <a:gd name="connsiteX4" fmla="*/ 1966023 w 1966023"/>
                    <a:gd name="connsiteY4" fmla="*/ 639067 h 766884"/>
                    <a:gd name="connsiteX5" fmla="*/ 1838206 w 1966023"/>
                    <a:gd name="connsiteY5" fmla="*/ 766884 h 766884"/>
                    <a:gd name="connsiteX6" fmla="*/ 127817 w 1966023"/>
                    <a:gd name="connsiteY6" fmla="*/ 766884 h 766884"/>
                    <a:gd name="connsiteX7" fmla="*/ 0 w 1966023"/>
                    <a:gd name="connsiteY7" fmla="*/ 639067 h 766884"/>
                    <a:gd name="connsiteX8" fmla="*/ 0 w 1966023"/>
                    <a:gd name="connsiteY8" fmla="*/ 127817 h 766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66023" h="766884">
                      <a:moveTo>
                        <a:pt x="0" y="127817"/>
                      </a:moveTo>
                      <a:cubicBezTo>
                        <a:pt x="0" y="57226"/>
                        <a:pt x="57226" y="0"/>
                        <a:pt x="127817" y="0"/>
                      </a:cubicBezTo>
                      <a:lnTo>
                        <a:pt x="1838206" y="0"/>
                      </a:lnTo>
                      <a:cubicBezTo>
                        <a:pt x="1908797" y="0"/>
                        <a:pt x="1966023" y="57226"/>
                        <a:pt x="1966023" y="127817"/>
                      </a:cubicBezTo>
                      <a:lnTo>
                        <a:pt x="1966023" y="639067"/>
                      </a:lnTo>
                      <a:cubicBezTo>
                        <a:pt x="1966023" y="709658"/>
                        <a:pt x="1908797" y="766884"/>
                        <a:pt x="1838206" y="766884"/>
                      </a:cubicBezTo>
                      <a:lnTo>
                        <a:pt x="127817" y="766884"/>
                      </a:lnTo>
                      <a:cubicBezTo>
                        <a:pt x="57226" y="766884"/>
                        <a:pt x="0" y="709658"/>
                        <a:pt x="0" y="639067"/>
                      </a:cubicBezTo>
                      <a:lnTo>
                        <a:pt x="0" y="127817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1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06016" tIns="71726" rIns="106016" bIns="71726" numCol="1" spcCol="1270" anchor="ctr" anchorCtr="0">
                  <a:noAutofit/>
                </a:bodyPr>
                <a:lstStyle/>
                <a:p>
                  <a:pPr marL="0" lvl="0" indent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sz="1800" kern="1200" dirty="0"/>
                    <a:t>Demand Reduction</a:t>
                  </a:r>
                </a:p>
              </p:txBody>
            </p:sp>
          </p:grp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7BC8EA4A-5345-4E35-A9E8-031447D93730}"/>
                  </a:ext>
                </a:extLst>
              </p:cNvPr>
              <p:cNvGrpSpPr/>
              <p:nvPr/>
            </p:nvGrpSpPr>
            <p:grpSpPr>
              <a:xfrm>
                <a:off x="4890978" y="2312515"/>
                <a:ext cx="5486399" cy="685800"/>
                <a:chOff x="4890978" y="2315468"/>
                <a:chExt cx="5486399" cy="685800"/>
              </a:xfrm>
            </p:grpSpPr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55E373AF-BDEB-497E-BCC7-ECA105FE0970}"/>
                    </a:ext>
                  </a:extLst>
                </p:cNvPr>
                <p:cNvSpPr/>
                <p:nvPr/>
              </p:nvSpPr>
              <p:spPr>
                <a:xfrm>
                  <a:off x="6719777" y="2336204"/>
                  <a:ext cx="3657600" cy="640080"/>
                </a:xfrm>
                <a:custGeom>
                  <a:avLst/>
                  <a:gdLst>
                    <a:gd name="connsiteX0" fmla="*/ 67212 w 403262"/>
                    <a:gd name="connsiteY0" fmla="*/ 0 h 3495152"/>
                    <a:gd name="connsiteX1" fmla="*/ 336050 w 403262"/>
                    <a:gd name="connsiteY1" fmla="*/ 0 h 3495152"/>
                    <a:gd name="connsiteX2" fmla="*/ 403262 w 403262"/>
                    <a:gd name="connsiteY2" fmla="*/ 67212 h 3495152"/>
                    <a:gd name="connsiteX3" fmla="*/ 403262 w 403262"/>
                    <a:gd name="connsiteY3" fmla="*/ 3495152 h 3495152"/>
                    <a:gd name="connsiteX4" fmla="*/ 403262 w 403262"/>
                    <a:gd name="connsiteY4" fmla="*/ 3495152 h 3495152"/>
                    <a:gd name="connsiteX5" fmla="*/ 0 w 403262"/>
                    <a:gd name="connsiteY5" fmla="*/ 3495152 h 3495152"/>
                    <a:gd name="connsiteX6" fmla="*/ 0 w 403262"/>
                    <a:gd name="connsiteY6" fmla="*/ 3495152 h 3495152"/>
                    <a:gd name="connsiteX7" fmla="*/ 0 w 403262"/>
                    <a:gd name="connsiteY7" fmla="*/ 67212 h 3495152"/>
                    <a:gd name="connsiteX8" fmla="*/ 67212 w 403262"/>
                    <a:gd name="connsiteY8" fmla="*/ 0 h 349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3262" h="3495152">
                      <a:moveTo>
                        <a:pt x="403262" y="582543"/>
                      </a:moveTo>
                      <a:lnTo>
                        <a:pt x="403262" y="2912609"/>
                      </a:lnTo>
                      <a:cubicBezTo>
                        <a:pt x="403262" y="3234335"/>
                        <a:pt x="399790" y="3495148"/>
                        <a:pt x="395507" y="3495148"/>
                      </a:cubicBezTo>
                      <a:lnTo>
                        <a:pt x="0" y="3495148"/>
                      </a:lnTo>
                      <a:lnTo>
                        <a:pt x="0" y="349514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395507" y="4"/>
                      </a:lnTo>
                      <a:cubicBezTo>
                        <a:pt x="399790" y="4"/>
                        <a:pt x="403262" y="260817"/>
                        <a:pt x="403262" y="582543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1">
                    <a:alpha val="90000"/>
                    <a:tint val="4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90000"/>
                    <a:tint val="4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alpha val="90000"/>
                    <a:tint val="4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30480" tIns="34926" rIns="50166" bIns="34926" numCol="1" spcCol="1270" anchor="ctr" anchorCtr="0">
                  <a:noAutofit/>
                </a:bodyPr>
                <a:lstStyle/>
                <a:p>
                  <a:pPr marL="57150" lvl="1" indent="-57150" algn="l" defTabSz="3556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har char="•"/>
                  </a:pPr>
                  <a:r>
                    <a:rPr lang="en-US" sz="1200" kern="1200" dirty="0"/>
                    <a:t> PY2022 – 1,015,950 kWh</a:t>
                  </a:r>
                  <a:endParaRPr lang="en-US" sz="1200" b="1" kern="1200" dirty="0">
                    <a:solidFill>
                      <a:srgbClr val="00B050"/>
                    </a:solidFill>
                  </a:endParaRPr>
                </a:p>
                <a:p>
                  <a:pPr marL="57150" lvl="1" indent="-57150" defTabSz="3556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FontTx/>
                    <a:buChar char="•"/>
                  </a:pPr>
                  <a:r>
                    <a:rPr lang="en-US" sz="1200" kern="1200" dirty="0"/>
                    <a:t> PY2023 – 2,000,000 kWh</a:t>
                  </a:r>
                  <a:endParaRPr lang="en-US" sz="1200" b="1" kern="1200" dirty="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7A114053-6449-4238-9207-BBAB53F03740}"/>
                    </a:ext>
                  </a:extLst>
                </p:cNvPr>
                <p:cNvSpPr/>
                <p:nvPr/>
              </p:nvSpPr>
              <p:spPr>
                <a:xfrm>
                  <a:off x="4890978" y="2315468"/>
                  <a:ext cx="1828800" cy="685800"/>
                </a:xfrm>
                <a:custGeom>
                  <a:avLst/>
                  <a:gdLst>
                    <a:gd name="connsiteX0" fmla="*/ 0 w 1966023"/>
                    <a:gd name="connsiteY0" fmla="*/ 119367 h 716186"/>
                    <a:gd name="connsiteX1" fmla="*/ 119367 w 1966023"/>
                    <a:gd name="connsiteY1" fmla="*/ 0 h 716186"/>
                    <a:gd name="connsiteX2" fmla="*/ 1846656 w 1966023"/>
                    <a:gd name="connsiteY2" fmla="*/ 0 h 716186"/>
                    <a:gd name="connsiteX3" fmla="*/ 1966023 w 1966023"/>
                    <a:gd name="connsiteY3" fmla="*/ 119367 h 716186"/>
                    <a:gd name="connsiteX4" fmla="*/ 1966023 w 1966023"/>
                    <a:gd name="connsiteY4" fmla="*/ 596819 h 716186"/>
                    <a:gd name="connsiteX5" fmla="*/ 1846656 w 1966023"/>
                    <a:gd name="connsiteY5" fmla="*/ 716186 h 716186"/>
                    <a:gd name="connsiteX6" fmla="*/ 119367 w 1966023"/>
                    <a:gd name="connsiteY6" fmla="*/ 716186 h 716186"/>
                    <a:gd name="connsiteX7" fmla="*/ 0 w 1966023"/>
                    <a:gd name="connsiteY7" fmla="*/ 596819 h 716186"/>
                    <a:gd name="connsiteX8" fmla="*/ 0 w 1966023"/>
                    <a:gd name="connsiteY8" fmla="*/ 119367 h 716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66023" h="716186">
                      <a:moveTo>
                        <a:pt x="0" y="119367"/>
                      </a:moveTo>
                      <a:cubicBezTo>
                        <a:pt x="0" y="53442"/>
                        <a:pt x="53442" y="0"/>
                        <a:pt x="119367" y="0"/>
                      </a:cubicBezTo>
                      <a:lnTo>
                        <a:pt x="1846656" y="0"/>
                      </a:lnTo>
                      <a:cubicBezTo>
                        <a:pt x="1912581" y="0"/>
                        <a:pt x="1966023" y="53442"/>
                        <a:pt x="1966023" y="119367"/>
                      </a:cubicBezTo>
                      <a:lnTo>
                        <a:pt x="1966023" y="596819"/>
                      </a:lnTo>
                      <a:cubicBezTo>
                        <a:pt x="1966023" y="662744"/>
                        <a:pt x="1912581" y="716186"/>
                        <a:pt x="1846656" y="716186"/>
                      </a:cubicBezTo>
                      <a:lnTo>
                        <a:pt x="119367" y="716186"/>
                      </a:lnTo>
                      <a:cubicBezTo>
                        <a:pt x="53442" y="716186"/>
                        <a:pt x="0" y="662744"/>
                        <a:pt x="0" y="596819"/>
                      </a:cubicBezTo>
                      <a:lnTo>
                        <a:pt x="0" y="119367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1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03541" tIns="69251" rIns="103541" bIns="69251" numCol="1" spcCol="1270" anchor="ctr" anchorCtr="0">
                  <a:noAutofit/>
                </a:bodyPr>
                <a:lstStyle/>
                <a:p>
                  <a:pPr marL="0" lvl="0" indent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sz="1800" kern="1200" dirty="0"/>
                    <a:t>Energy Savings</a:t>
                  </a:r>
                </a:p>
              </p:txBody>
            </p: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E86DDA16-56E0-4FC8-A13F-45F0EF9BACE0}"/>
                  </a:ext>
                </a:extLst>
              </p:cNvPr>
              <p:cNvGrpSpPr/>
              <p:nvPr/>
            </p:nvGrpSpPr>
            <p:grpSpPr>
              <a:xfrm>
                <a:off x="4890978" y="3041462"/>
                <a:ext cx="5486400" cy="685800"/>
                <a:chOff x="4890978" y="3042934"/>
                <a:chExt cx="5486400" cy="685800"/>
              </a:xfrm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A009BBF2-03FF-4552-9817-3D121B6496D0}"/>
                    </a:ext>
                  </a:extLst>
                </p:cNvPr>
                <p:cNvSpPr/>
                <p:nvPr/>
              </p:nvSpPr>
              <p:spPr>
                <a:xfrm>
                  <a:off x="6719778" y="3065794"/>
                  <a:ext cx="3657600" cy="640080"/>
                </a:xfrm>
                <a:custGeom>
                  <a:avLst/>
                  <a:gdLst>
                    <a:gd name="connsiteX0" fmla="*/ 104670 w 628007"/>
                    <a:gd name="connsiteY0" fmla="*/ 0 h 3495152"/>
                    <a:gd name="connsiteX1" fmla="*/ 523337 w 628007"/>
                    <a:gd name="connsiteY1" fmla="*/ 0 h 3495152"/>
                    <a:gd name="connsiteX2" fmla="*/ 628007 w 628007"/>
                    <a:gd name="connsiteY2" fmla="*/ 104670 h 3495152"/>
                    <a:gd name="connsiteX3" fmla="*/ 628007 w 628007"/>
                    <a:gd name="connsiteY3" fmla="*/ 3495152 h 3495152"/>
                    <a:gd name="connsiteX4" fmla="*/ 628007 w 628007"/>
                    <a:gd name="connsiteY4" fmla="*/ 3495152 h 3495152"/>
                    <a:gd name="connsiteX5" fmla="*/ 0 w 628007"/>
                    <a:gd name="connsiteY5" fmla="*/ 3495152 h 3495152"/>
                    <a:gd name="connsiteX6" fmla="*/ 0 w 628007"/>
                    <a:gd name="connsiteY6" fmla="*/ 3495152 h 3495152"/>
                    <a:gd name="connsiteX7" fmla="*/ 0 w 628007"/>
                    <a:gd name="connsiteY7" fmla="*/ 104670 h 3495152"/>
                    <a:gd name="connsiteX8" fmla="*/ 104670 w 628007"/>
                    <a:gd name="connsiteY8" fmla="*/ 0 h 349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8007" h="3495152">
                      <a:moveTo>
                        <a:pt x="628007" y="582539"/>
                      </a:moveTo>
                      <a:lnTo>
                        <a:pt x="628007" y="2912613"/>
                      </a:lnTo>
                      <a:cubicBezTo>
                        <a:pt x="628007" y="3234341"/>
                        <a:pt x="619587" y="3495149"/>
                        <a:pt x="609200" y="3495149"/>
                      </a:cubicBezTo>
                      <a:lnTo>
                        <a:pt x="0" y="3495149"/>
                      </a:lnTo>
                      <a:lnTo>
                        <a:pt x="0" y="3495149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609200" y="3"/>
                      </a:lnTo>
                      <a:cubicBezTo>
                        <a:pt x="619587" y="3"/>
                        <a:pt x="628007" y="260811"/>
                        <a:pt x="628007" y="582539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1">
                    <a:alpha val="90000"/>
                    <a:tint val="4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90000"/>
                    <a:tint val="4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alpha val="90000"/>
                    <a:tint val="4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30481" tIns="45898" rIns="61137" bIns="45897" numCol="1" spcCol="1270" anchor="ctr" anchorCtr="0">
                  <a:noAutofit/>
                </a:bodyPr>
                <a:lstStyle/>
                <a:p>
                  <a:pPr marL="57150" lvl="1" indent="-57150" algn="l" defTabSz="3556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har char="•"/>
                  </a:pPr>
                  <a:r>
                    <a:rPr lang="en-US" sz="1200" kern="1200" dirty="0"/>
                    <a:t> 1,480 Units Annually</a:t>
                  </a:r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5BB1859-145E-4A09-9327-D1CDDE0255C3}"/>
                    </a:ext>
                  </a:extLst>
                </p:cNvPr>
                <p:cNvSpPr/>
                <p:nvPr/>
              </p:nvSpPr>
              <p:spPr>
                <a:xfrm>
                  <a:off x="4890978" y="3042934"/>
                  <a:ext cx="1828800" cy="685800"/>
                </a:xfrm>
                <a:custGeom>
                  <a:avLst/>
                  <a:gdLst>
                    <a:gd name="connsiteX0" fmla="*/ 0 w 1966023"/>
                    <a:gd name="connsiteY0" fmla="*/ 110704 h 664213"/>
                    <a:gd name="connsiteX1" fmla="*/ 110704 w 1966023"/>
                    <a:gd name="connsiteY1" fmla="*/ 0 h 664213"/>
                    <a:gd name="connsiteX2" fmla="*/ 1855319 w 1966023"/>
                    <a:gd name="connsiteY2" fmla="*/ 0 h 664213"/>
                    <a:gd name="connsiteX3" fmla="*/ 1966023 w 1966023"/>
                    <a:gd name="connsiteY3" fmla="*/ 110704 h 664213"/>
                    <a:gd name="connsiteX4" fmla="*/ 1966023 w 1966023"/>
                    <a:gd name="connsiteY4" fmla="*/ 553509 h 664213"/>
                    <a:gd name="connsiteX5" fmla="*/ 1855319 w 1966023"/>
                    <a:gd name="connsiteY5" fmla="*/ 664213 h 664213"/>
                    <a:gd name="connsiteX6" fmla="*/ 110704 w 1966023"/>
                    <a:gd name="connsiteY6" fmla="*/ 664213 h 664213"/>
                    <a:gd name="connsiteX7" fmla="*/ 0 w 1966023"/>
                    <a:gd name="connsiteY7" fmla="*/ 553509 h 664213"/>
                    <a:gd name="connsiteX8" fmla="*/ 0 w 1966023"/>
                    <a:gd name="connsiteY8" fmla="*/ 110704 h 664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66023" h="664213">
                      <a:moveTo>
                        <a:pt x="0" y="110704"/>
                      </a:moveTo>
                      <a:cubicBezTo>
                        <a:pt x="0" y="49564"/>
                        <a:pt x="49564" y="0"/>
                        <a:pt x="110704" y="0"/>
                      </a:cubicBezTo>
                      <a:lnTo>
                        <a:pt x="1855319" y="0"/>
                      </a:lnTo>
                      <a:cubicBezTo>
                        <a:pt x="1916459" y="0"/>
                        <a:pt x="1966023" y="49564"/>
                        <a:pt x="1966023" y="110704"/>
                      </a:cubicBezTo>
                      <a:lnTo>
                        <a:pt x="1966023" y="553509"/>
                      </a:lnTo>
                      <a:cubicBezTo>
                        <a:pt x="1966023" y="614649"/>
                        <a:pt x="1916459" y="664213"/>
                        <a:pt x="1855319" y="664213"/>
                      </a:cubicBezTo>
                      <a:lnTo>
                        <a:pt x="110704" y="664213"/>
                      </a:lnTo>
                      <a:cubicBezTo>
                        <a:pt x="49564" y="664213"/>
                        <a:pt x="0" y="614649"/>
                        <a:pt x="0" y="553509"/>
                      </a:cubicBezTo>
                      <a:lnTo>
                        <a:pt x="0" y="110704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1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01004" tIns="66714" rIns="101004" bIns="66714" numCol="1" spcCol="1270" anchor="ctr" anchorCtr="0">
                  <a:noAutofit/>
                </a:bodyPr>
                <a:lstStyle/>
                <a:p>
                  <a:pPr marL="0" lvl="0" indent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sz="1800" kern="1200" dirty="0"/>
                    <a:t>Thermostats</a:t>
                  </a:r>
                </a:p>
              </p:txBody>
            </p:sp>
          </p:grpSp>
        </p:grp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233CB0D-C363-4E5A-88A3-7010BEAC22B0}"/>
                </a:ext>
              </a:extLst>
            </p:cNvPr>
            <p:cNvSpPr/>
            <p:nvPr/>
          </p:nvSpPr>
          <p:spPr>
            <a:xfrm>
              <a:off x="7653984" y="5864494"/>
              <a:ext cx="3055008" cy="640080"/>
            </a:xfrm>
            <a:custGeom>
              <a:avLst/>
              <a:gdLst>
                <a:gd name="connsiteX0" fmla="*/ 104670 w 628007"/>
                <a:gd name="connsiteY0" fmla="*/ 0 h 3495152"/>
                <a:gd name="connsiteX1" fmla="*/ 523337 w 628007"/>
                <a:gd name="connsiteY1" fmla="*/ 0 h 3495152"/>
                <a:gd name="connsiteX2" fmla="*/ 628007 w 628007"/>
                <a:gd name="connsiteY2" fmla="*/ 104670 h 3495152"/>
                <a:gd name="connsiteX3" fmla="*/ 628007 w 628007"/>
                <a:gd name="connsiteY3" fmla="*/ 3495152 h 3495152"/>
                <a:gd name="connsiteX4" fmla="*/ 628007 w 628007"/>
                <a:gd name="connsiteY4" fmla="*/ 3495152 h 3495152"/>
                <a:gd name="connsiteX5" fmla="*/ 0 w 628007"/>
                <a:gd name="connsiteY5" fmla="*/ 3495152 h 3495152"/>
                <a:gd name="connsiteX6" fmla="*/ 0 w 628007"/>
                <a:gd name="connsiteY6" fmla="*/ 3495152 h 3495152"/>
                <a:gd name="connsiteX7" fmla="*/ 0 w 628007"/>
                <a:gd name="connsiteY7" fmla="*/ 104670 h 3495152"/>
                <a:gd name="connsiteX8" fmla="*/ 104670 w 628007"/>
                <a:gd name="connsiteY8" fmla="*/ 0 h 349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007" h="3495152">
                  <a:moveTo>
                    <a:pt x="628007" y="582539"/>
                  </a:moveTo>
                  <a:lnTo>
                    <a:pt x="628007" y="2912613"/>
                  </a:lnTo>
                  <a:cubicBezTo>
                    <a:pt x="628007" y="3234341"/>
                    <a:pt x="619587" y="3495149"/>
                    <a:pt x="609200" y="3495149"/>
                  </a:cubicBezTo>
                  <a:lnTo>
                    <a:pt x="0" y="3495149"/>
                  </a:lnTo>
                  <a:lnTo>
                    <a:pt x="0" y="3495149"/>
                  </a:lnTo>
                  <a:lnTo>
                    <a:pt x="0" y="3"/>
                  </a:lnTo>
                  <a:lnTo>
                    <a:pt x="0" y="3"/>
                  </a:lnTo>
                  <a:lnTo>
                    <a:pt x="609200" y="3"/>
                  </a:lnTo>
                  <a:cubicBezTo>
                    <a:pt x="619587" y="3"/>
                    <a:pt x="628007" y="260811"/>
                    <a:pt x="628007" y="582539"/>
                  </a:cubicBez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481" tIns="45898" rIns="61137" bIns="45897" numCol="1" spcCol="1270" anchor="ctr" anchorCtr="0">
              <a:noAutofit/>
            </a:bodyPr>
            <a:lstStyle/>
            <a:p>
              <a:pPr marL="57150" lvl="1" indent="-57150" algn="l" defTabSz="355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200" kern="1200" dirty="0"/>
                <a:t> PY2022 – $453,680</a:t>
              </a:r>
              <a:endParaRPr lang="en-US" sz="1200" b="1" kern="1200" dirty="0">
                <a:solidFill>
                  <a:srgbClr val="00B050"/>
                </a:solidFill>
              </a:endParaRPr>
            </a:p>
            <a:p>
              <a:pPr marL="57150" lvl="1" indent="-57150" defTabSz="355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r>
                <a:rPr lang="en-US" sz="1200" kern="1200" dirty="0"/>
                <a:t> PY2023 – $700,000</a:t>
              </a:r>
              <a:endParaRPr lang="en-US" sz="1200" b="1" kern="1200" dirty="0">
                <a:solidFill>
                  <a:srgbClr val="00B050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0A061FB-E5A2-4631-839A-528B6A673BA1}"/>
                </a:ext>
              </a:extLst>
            </p:cNvPr>
            <p:cNvSpPr/>
            <p:nvPr/>
          </p:nvSpPr>
          <p:spPr>
            <a:xfrm>
              <a:off x="6126480" y="5841634"/>
              <a:ext cx="1527504" cy="685800"/>
            </a:xfrm>
            <a:custGeom>
              <a:avLst/>
              <a:gdLst>
                <a:gd name="connsiteX0" fmla="*/ 0 w 1966023"/>
                <a:gd name="connsiteY0" fmla="*/ 110704 h 664213"/>
                <a:gd name="connsiteX1" fmla="*/ 110704 w 1966023"/>
                <a:gd name="connsiteY1" fmla="*/ 0 h 664213"/>
                <a:gd name="connsiteX2" fmla="*/ 1855319 w 1966023"/>
                <a:gd name="connsiteY2" fmla="*/ 0 h 664213"/>
                <a:gd name="connsiteX3" fmla="*/ 1966023 w 1966023"/>
                <a:gd name="connsiteY3" fmla="*/ 110704 h 664213"/>
                <a:gd name="connsiteX4" fmla="*/ 1966023 w 1966023"/>
                <a:gd name="connsiteY4" fmla="*/ 553509 h 664213"/>
                <a:gd name="connsiteX5" fmla="*/ 1855319 w 1966023"/>
                <a:gd name="connsiteY5" fmla="*/ 664213 h 664213"/>
                <a:gd name="connsiteX6" fmla="*/ 110704 w 1966023"/>
                <a:gd name="connsiteY6" fmla="*/ 664213 h 664213"/>
                <a:gd name="connsiteX7" fmla="*/ 0 w 1966023"/>
                <a:gd name="connsiteY7" fmla="*/ 553509 h 664213"/>
                <a:gd name="connsiteX8" fmla="*/ 0 w 1966023"/>
                <a:gd name="connsiteY8" fmla="*/ 110704 h 66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6023" h="664213">
                  <a:moveTo>
                    <a:pt x="0" y="110704"/>
                  </a:moveTo>
                  <a:cubicBezTo>
                    <a:pt x="0" y="49564"/>
                    <a:pt x="49564" y="0"/>
                    <a:pt x="110704" y="0"/>
                  </a:cubicBezTo>
                  <a:lnTo>
                    <a:pt x="1855319" y="0"/>
                  </a:lnTo>
                  <a:cubicBezTo>
                    <a:pt x="1916459" y="0"/>
                    <a:pt x="1966023" y="49564"/>
                    <a:pt x="1966023" y="110704"/>
                  </a:cubicBezTo>
                  <a:lnTo>
                    <a:pt x="1966023" y="553509"/>
                  </a:lnTo>
                  <a:cubicBezTo>
                    <a:pt x="1966023" y="614649"/>
                    <a:pt x="1916459" y="664213"/>
                    <a:pt x="1855319" y="664213"/>
                  </a:cubicBezTo>
                  <a:lnTo>
                    <a:pt x="110704" y="664213"/>
                  </a:lnTo>
                  <a:cubicBezTo>
                    <a:pt x="49564" y="664213"/>
                    <a:pt x="0" y="614649"/>
                    <a:pt x="0" y="553509"/>
                  </a:cubicBezTo>
                  <a:lnTo>
                    <a:pt x="0" y="110704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1004" tIns="66714" rIns="101004" bIns="6671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/>
                <a:t>Incentives</a:t>
              </a:r>
              <a:endParaRPr lang="en-US" sz="1800" kern="1200" dirty="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2F4C35E-95E4-45D4-A05C-BEBB1AB1343B}"/>
              </a:ext>
            </a:extLst>
          </p:cNvPr>
          <p:cNvSpPr txBox="1"/>
          <p:nvPr/>
        </p:nvSpPr>
        <p:spPr>
          <a:xfrm>
            <a:off x="1174376" y="5806798"/>
            <a:ext cx="4582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* 2021 Program results pending EM&amp;V verification. Program year 2022 and 2023 projections subject to change.</a:t>
            </a:r>
          </a:p>
        </p:txBody>
      </p:sp>
    </p:spTree>
    <p:extLst>
      <p:ext uri="{BB962C8B-B14F-4D97-AF65-F5344CB8AC3E}">
        <p14:creationId xmlns:p14="http://schemas.microsoft.com/office/powerpoint/2010/main" val="18850106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47BE8-70A4-41A2-B2C2-FA12291201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Entergy Texas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EA06E-8195-442F-8EC5-FD38CF264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Calibri Light"/>
              </a:rPr>
              <a:t>Program plan summary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31AEE-A911-4FC1-A551-D823E05C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7A2A25-8B3F-4015-8161-4A76AC19A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5730" y="758952"/>
            <a:ext cx="340995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5630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50C546-C435-4BE2-8CCF-A7F1FD683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E8981A3-03DE-42F1-A628-4851A12AB7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36" y="2596896"/>
            <a:ext cx="3127209" cy="123074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2713D97-C09D-4D36-A99E-53D2975B0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030" y="302191"/>
            <a:ext cx="8393676" cy="576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9824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2023/24 POTENTIAL PROGRAMS</a:t>
            </a:r>
            <a:endParaRPr lang="en-US" sz="4400" b="1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EE8CFE57-9DD0-4A7F-909E-CBE19D8D88AE}"/>
              </a:ext>
            </a:extLst>
          </p:cNvPr>
          <p:cNvGraphicFramePr>
            <a:graphicFrameLocks noGrp="1"/>
          </p:cNvGraphicFramePr>
          <p:nvPr/>
        </p:nvGraphicFramePr>
        <p:xfrm>
          <a:off x="496710" y="2258572"/>
          <a:ext cx="10961512" cy="3679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1064">
                  <a:extLst>
                    <a:ext uri="{9D8B030D-6E8A-4147-A177-3AD203B41FA5}">
                      <a16:colId xmlns:a16="http://schemas.microsoft.com/office/drawing/2014/main" val="3549253896"/>
                    </a:ext>
                  </a:extLst>
                </a:gridCol>
                <a:gridCol w="3415224">
                  <a:extLst>
                    <a:ext uri="{9D8B030D-6E8A-4147-A177-3AD203B41FA5}">
                      <a16:colId xmlns:a16="http://schemas.microsoft.com/office/drawing/2014/main" val="3818800613"/>
                    </a:ext>
                  </a:extLst>
                </a:gridCol>
                <a:gridCol w="3415224">
                  <a:extLst>
                    <a:ext uri="{9D8B030D-6E8A-4147-A177-3AD203B41FA5}">
                      <a16:colId xmlns:a16="http://schemas.microsoft.com/office/drawing/2014/main" val="1017460894"/>
                    </a:ext>
                  </a:extLst>
                </a:gridCol>
              </a:tblGrid>
              <a:tr h="677851">
                <a:tc>
                  <a:txBody>
                    <a:bodyPr/>
                    <a:lstStyle/>
                    <a:p>
                      <a:r>
                        <a:rPr lang="en-US" sz="3200" dirty="0"/>
                        <a:t>COMMERCIAL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r>
                        <a:rPr lang="en-US" dirty="0"/>
                        <a:t> 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487612"/>
                  </a:ext>
                </a:extLst>
              </a:tr>
              <a:tr h="677851">
                <a:tc>
                  <a:txBody>
                    <a:bodyPr/>
                    <a:lstStyle/>
                    <a:p>
                      <a:r>
                        <a:rPr lang="en-US" sz="2400" dirty="0"/>
                        <a:t>Commercial Solutions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Residential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Hard-to-Reach SOP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385956"/>
                  </a:ext>
                </a:extLst>
              </a:tr>
              <a:tr h="677851">
                <a:tc>
                  <a:txBody>
                    <a:bodyPr/>
                    <a:lstStyle/>
                    <a:p>
                      <a:r>
                        <a:rPr lang="en-US" sz="2400" dirty="0"/>
                        <a:t>Load Management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Residential Solutions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742516"/>
                  </a:ext>
                </a:extLst>
              </a:tr>
              <a:tr h="677851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Residential </a:t>
                      </a:r>
                      <a:r>
                        <a:rPr lang="en-US" sz="2400" dirty="0" err="1"/>
                        <a:t>Coolsaver</a:t>
                      </a:r>
                      <a:r>
                        <a:rPr lang="en-US" sz="2400" dirty="0"/>
                        <a:t>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421232"/>
                  </a:ext>
                </a:extLst>
              </a:tr>
              <a:tr h="677851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Multifamily HVAC Retrofit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397633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48256B-E503-40B5-B0EC-94C34A1BF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9385" y="604780"/>
            <a:ext cx="2496295" cy="97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085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B59A15-7CDE-48B1-B8A1-EBE1BE2F6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1431" y="380962"/>
            <a:ext cx="2496295" cy="9718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9E6BA3-365F-4D01-9462-E75CEB10F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Residential Pilots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D53D3-C648-4681-9543-89CD36803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26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839A4C-B6BC-43BA-9799-E0EB9B678D3D}"/>
              </a:ext>
            </a:extLst>
          </p:cNvPr>
          <p:cNvSpPr txBox="1"/>
          <p:nvPr/>
        </p:nvSpPr>
        <p:spPr>
          <a:xfrm>
            <a:off x="838007" y="2532951"/>
            <a:ext cx="10576946" cy="117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342900" algn="l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201F1E"/>
                </a:solidFill>
                <a:effectLst/>
                <a:latin typeface="Calibri" panose="020F0502020204030204" pitchFamily="34" charset="0"/>
              </a:rPr>
              <a:t>Heat Pump Water Heater Pilot</a:t>
            </a:r>
          </a:p>
          <a:p>
            <a:pPr marL="571500" marR="0" indent="-342900" algn="l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201F1E"/>
                </a:solidFill>
                <a:effectLst/>
                <a:latin typeface="Calibri" panose="020F0502020204030204" pitchFamily="34" charset="0"/>
              </a:rPr>
              <a:t>Online Market</a:t>
            </a:r>
            <a:r>
              <a:rPr lang="en-US" sz="3200" dirty="0">
                <a:solidFill>
                  <a:srgbClr val="201F1E"/>
                </a:solidFill>
                <a:latin typeface="Calibri" panose="020F0502020204030204" pitchFamily="34" charset="0"/>
              </a:rPr>
              <a:t>place Pilot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07040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47BE8-70A4-41A2-B2C2-FA12291201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AEP SWEPCO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EA06E-8195-442F-8EC5-FD38CF264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Calibri Light"/>
              </a:rPr>
              <a:t>Program plan summary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31AEE-A911-4FC1-A551-D823E05C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8D7692-D596-485A-9766-91F1D561E3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704" y="555789"/>
            <a:ext cx="3530786" cy="198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9098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56BC1-FC48-4651-BFC6-8FF2E6604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28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243D9D-6611-4C7D-82E8-E56B57D91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07" y="2243601"/>
            <a:ext cx="2949388" cy="16606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59E9F48-4707-469A-8268-A8E4C75B5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672" y="239409"/>
            <a:ext cx="8196060" cy="5885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9866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2023/24 POTENTIAL PROGRAMS</a:t>
            </a:r>
            <a:endParaRPr lang="en-US" sz="4400" b="1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EE8CFE57-9DD0-4A7F-909E-CBE19D8D88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082"/>
              </p:ext>
            </p:extLst>
          </p:nvPr>
        </p:nvGraphicFramePr>
        <p:xfrm>
          <a:off x="792946" y="2065017"/>
          <a:ext cx="10606107" cy="4067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5369">
                  <a:extLst>
                    <a:ext uri="{9D8B030D-6E8A-4147-A177-3AD203B41FA5}">
                      <a16:colId xmlns:a16="http://schemas.microsoft.com/office/drawing/2014/main" val="3549253896"/>
                    </a:ext>
                  </a:extLst>
                </a:gridCol>
                <a:gridCol w="3535369">
                  <a:extLst>
                    <a:ext uri="{9D8B030D-6E8A-4147-A177-3AD203B41FA5}">
                      <a16:colId xmlns:a16="http://schemas.microsoft.com/office/drawing/2014/main" val="3818800613"/>
                    </a:ext>
                  </a:extLst>
                </a:gridCol>
                <a:gridCol w="3535369">
                  <a:extLst>
                    <a:ext uri="{9D8B030D-6E8A-4147-A177-3AD203B41FA5}">
                      <a16:colId xmlns:a16="http://schemas.microsoft.com/office/drawing/2014/main" val="1017460894"/>
                    </a:ext>
                  </a:extLst>
                </a:gridCol>
              </a:tblGrid>
              <a:tr h="677851">
                <a:tc>
                  <a:txBody>
                    <a:bodyPr/>
                    <a:lstStyle/>
                    <a:p>
                      <a:r>
                        <a:rPr lang="en-US" sz="3200" dirty="0"/>
                        <a:t>COMMERCIAL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r>
                        <a:rPr lang="en-US" dirty="0"/>
                        <a:t> 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487612"/>
                  </a:ext>
                </a:extLst>
              </a:tr>
              <a:tr h="677851">
                <a:tc>
                  <a:txBody>
                    <a:bodyPr/>
                    <a:lstStyle/>
                    <a:p>
                      <a:r>
                        <a:rPr lang="en-US" sz="2400" dirty="0"/>
                        <a:t>Commercial Solutions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Residential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Hard-to-Reach SOP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385956"/>
                  </a:ext>
                </a:extLst>
              </a:tr>
              <a:tr h="677851">
                <a:tc>
                  <a:txBody>
                    <a:bodyPr/>
                    <a:lstStyle/>
                    <a:p>
                      <a:r>
                        <a:rPr lang="en-US" sz="2400" dirty="0"/>
                        <a:t>Commercial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742516"/>
                  </a:ext>
                </a:extLst>
              </a:tr>
              <a:tr h="677851">
                <a:tc>
                  <a:txBody>
                    <a:bodyPr/>
                    <a:lstStyle/>
                    <a:p>
                      <a:r>
                        <a:rPr lang="en-US" sz="2400" dirty="0"/>
                        <a:t>Load Management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796565"/>
                  </a:ext>
                </a:extLst>
              </a:tr>
              <a:tr h="677851">
                <a:tc>
                  <a:txBody>
                    <a:bodyPr/>
                    <a:lstStyle/>
                    <a:p>
                      <a:r>
                        <a:rPr lang="en-US" sz="2400" dirty="0"/>
                        <a:t>Open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14899"/>
                  </a:ext>
                </a:extLst>
              </a:tr>
              <a:tr h="677851">
                <a:tc>
                  <a:txBody>
                    <a:bodyPr/>
                    <a:lstStyle/>
                    <a:p>
                      <a:r>
                        <a:rPr lang="en-US" sz="2400" dirty="0"/>
                        <a:t>SCORE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11739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E564B8-838E-4711-9DB7-E9C9FF0ED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2497" y="398989"/>
            <a:ext cx="2299986" cy="122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13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34C8B8-C142-4AA9-BA77-12A28F2A4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90" y="1713308"/>
            <a:ext cx="3945637" cy="2917073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579088" y="124770"/>
          <a:ext cx="7161808" cy="5962502"/>
        </p:xfrm>
        <a:graphic>
          <a:graphicData uri="http://schemas.openxmlformats.org/drawingml/2006/table">
            <a:tbl>
              <a:tblPr firstRow="1" firstCol="1" bandRow="1"/>
              <a:tblGrid>
                <a:gridCol w="3362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3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3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2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0421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baseline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 Projections</a:t>
                      </a:r>
                      <a:endParaRPr lang="en-US" sz="160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Programs</a:t>
                      </a:r>
                      <a:endParaRPr lang="en-US" sz="140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Budget</a:t>
                      </a:r>
                      <a:endParaRPr lang="en-US" sz="140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kW</a:t>
                      </a:r>
                      <a:endParaRPr lang="en-US" sz="140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kWh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Commercial</a:t>
                      </a:r>
                      <a:endParaRPr lang="en-US" sz="140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$18,715,760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121,023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118,817,600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Commercial SOP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$7,885,134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12,585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64,793,888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Emergency Load Management SOP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-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Commercial Load Management SOP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$2,148,231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Solar PV SOP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$2,305,144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1,534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4,979,022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Small Business Direct Install MTP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$1,941,208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1,703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8,515,795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Retail Platform MTP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$284,005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3,449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20,521,745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Commercial Midstream MTP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$1,834,756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1,607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3,000,450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76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Strategic Energy Management MTP (Pilot)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$1,071,511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1,145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16,709,700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373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Winter Commercial Load Management (Pilot)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$1,245,771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Residential</a:t>
                      </a:r>
                      <a:endParaRPr lang="en-US" sz="140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$19,128,082</a:t>
                      </a:r>
                      <a:endParaRPr lang="en-US" sz="140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62,231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113,935,695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Home Energy Efficiency SOP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$9,551,202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13,255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23,548,071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Solar PV SOP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$1,527,422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1,015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3,409,927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Residential Load Management SOP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$1,157,941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Retail Platform MTP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$5,396,097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12,061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82,772,697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Residential New Home Construction MTP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$1,495,420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4,100,000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Hard-to-Reach</a:t>
                      </a:r>
                      <a:endParaRPr lang="en-US" sz="140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$11,581,671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16,928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20,842,952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Hard-to-Reach SOP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$6,438,864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13,971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17,131,751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Targeted Weatherization Low-Income SOP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$5,142807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2,957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3,711,201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R&amp;D</a:t>
                      </a:r>
                      <a:endParaRPr lang="en-US" sz="140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$255,000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1400" baseline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$49,680,513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164,978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254,532,751 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EM&amp;V</a:t>
                      </a:r>
                      <a:endParaRPr lang="en-US" sz="1400" baseline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$733,805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1400" baseline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$50,414,318*</a:t>
                      </a: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682" marR="586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472764" y="6087281"/>
            <a:ext cx="9037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*2022 Total Budget reflects the approved amount in </a:t>
            </a:r>
            <a:r>
              <a:rPr lang="en-US" sz="1200" dirty="0" err="1"/>
              <a:t>Oncor’s</a:t>
            </a:r>
            <a:r>
              <a:rPr lang="en-US" sz="1200" dirty="0"/>
              <a:t> 2022 EECRF, Project No. 52178 ordering paragraph no. 2.</a:t>
            </a:r>
          </a:p>
        </p:txBody>
      </p:sp>
    </p:spTree>
    <p:extLst>
      <p:ext uri="{BB962C8B-B14F-4D97-AF65-F5344CB8AC3E}">
        <p14:creationId xmlns:p14="http://schemas.microsoft.com/office/powerpoint/2010/main" val="38326110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7505655" cy="1450757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Efficient Products Rebates</a:t>
            </a:r>
            <a:endParaRPr lang="en-US" sz="4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E564B8-838E-4711-9DB7-E9C9FF0EDE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067" y="495051"/>
            <a:ext cx="2299986" cy="1033860"/>
          </a:xfrm>
          <a:prstGeom prst="rect">
            <a:avLst/>
          </a:prstGeom>
        </p:spPr>
      </p:pic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097280" y="1775871"/>
          <a:ext cx="4595308" cy="343137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95308">
                  <a:extLst>
                    <a:ext uri="{9D8B030D-6E8A-4147-A177-3AD203B41FA5}">
                      <a16:colId xmlns:a16="http://schemas.microsoft.com/office/drawing/2014/main" val="3851902910"/>
                    </a:ext>
                  </a:extLst>
                </a:gridCol>
              </a:tblGrid>
              <a:tr h="657691">
                <a:tc>
                  <a:txBody>
                    <a:bodyPr/>
                    <a:lstStyle/>
                    <a:p>
                      <a:pPr marL="0" algn="just">
                        <a:buNone/>
                      </a:pPr>
                      <a:r>
                        <a:rPr lang="en-US" sz="1800" dirty="0"/>
                        <a:t>GOAL: Offer</a:t>
                      </a:r>
                      <a:r>
                        <a:rPr lang="en-US" sz="1800" baseline="0" dirty="0"/>
                        <a:t> more customers more ways to participate in our energy efficiency programs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9253198"/>
                  </a:ext>
                </a:extLst>
              </a:tr>
              <a:tr h="2317576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Launched October 2018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smart thermostats; 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now also includes Level 2 EV charging stations, pool pumps, air purifiers and heat pump water heaters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sz="1600" b="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buClr>
                          <a:schemeClr val="accent1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Gives customers the flexibility to choose their preferred product from the vendor of their choice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Provides an avenue to offer a diverse range of measures to customers across the entire service territory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2716491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16961" b="24627"/>
          <a:stretch/>
        </p:blipFill>
        <p:spPr>
          <a:xfrm>
            <a:off x="1097280" y="5173241"/>
            <a:ext cx="4993010" cy="643180"/>
          </a:xfrm>
          <a:prstGeom prst="rect">
            <a:avLst/>
          </a:prstGeom>
        </p:spPr>
      </p:pic>
      <p:graphicFrame>
        <p:nvGraphicFramePr>
          <p:cNvPr id="11" name="Diagram 10"/>
          <p:cNvGraphicFramePr/>
          <p:nvPr/>
        </p:nvGraphicFramePr>
        <p:xfrm>
          <a:off x="945114" y="5959838"/>
          <a:ext cx="10301772" cy="28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64306" y="1775871"/>
            <a:ext cx="2734235" cy="33973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02936" y="1775871"/>
            <a:ext cx="2796118" cy="329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645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47BE8-70A4-41A2-B2C2-FA12291201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Xcel Energy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EA06E-8195-442F-8EC5-FD38CF264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Calibri Light"/>
              </a:rPr>
              <a:t>Program plan summary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31AEE-A911-4FC1-A551-D823E05C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3F86BA-B90B-4668-92E3-A8E8FFA8D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500" y="628443"/>
            <a:ext cx="5206435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238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391F67-5EC5-4816-B991-0C30E1C99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32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679939-027F-4555-B2F6-542C51E8D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505" y="220718"/>
            <a:ext cx="6361144" cy="59035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949100-C07D-4066-BDF4-F40F01756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51" y="2727720"/>
            <a:ext cx="4510749" cy="87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4738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3837EE77-0DB6-4E76-A8B0-7A800C6C44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47728"/>
              </p:ext>
            </p:extLst>
          </p:nvPr>
        </p:nvGraphicFramePr>
        <p:xfrm>
          <a:off x="1097280" y="1834337"/>
          <a:ext cx="10301772" cy="43969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3924">
                  <a:extLst>
                    <a:ext uri="{9D8B030D-6E8A-4147-A177-3AD203B41FA5}">
                      <a16:colId xmlns:a16="http://schemas.microsoft.com/office/drawing/2014/main" val="3549253896"/>
                    </a:ext>
                  </a:extLst>
                </a:gridCol>
                <a:gridCol w="3433924">
                  <a:extLst>
                    <a:ext uri="{9D8B030D-6E8A-4147-A177-3AD203B41FA5}">
                      <a16:colId xmlns:a16="http://schemas.microsoft.com/office/drawing/2014/main" val="3818800613"/>
                    </a:ext>
                  </a:extLst>
                </a:gridCol>
                <a:gridCol w="3433924">
                  <a:extLst>
                    <a:ext uri="{9D8B030D-6E8A-4147-A177-3AD203B41FA5}">
                      <a16:colId xmlns:a16="http://schemas.microsoft.com/office/drawing/2014/main" val="1017460894"/>
                    </a:ext>
                  </a:extLst>
                </a:gridCol>
              </a:tblGrid>
              <a:tr h="661963">
                <a:tc>
                  <a:txBody>
                    <a:bodyPr/>
                    <a:lstStyle/>
                    <a:p>
                      <a:r>
                        <a:rPr lang="en-US" sz="3200" dirty="0"/>
                        <a:t>COMMERCIAL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r>
                        <a:rPr lang="en-US" dirty="0"/>
                        <a:t> 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487612"/>
                  </a:ext>
                </a:extLst>
              </a:tr>
              <a:tr h="661963">
                <a:tc>
                  <a:txBody>
                    <a:bodyPr/>
                    <a:lstStyle/>
                    <a:p>
                      <a:r>
                        <a:rPr lang="en-US" sz="2200" dirty="0"/>
                        <a:t>Commercial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Residential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Hard-to-Reach SOP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385956"/>
                  </a:ext>
                </a:extLst>
              </a:tr>
              <a:tr h="803671">
                <a:tc>
                  <a:txBody>
                    <a:bodyPr/>
                    <a:lstStyle/>
                    <a:p>
                      <a:r>
                        <a:rPr lang="en-US" sz="2200" dirty="0"/>
                        <a:t>Retro-Commissioning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Home Lighting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Low-Income Weatherization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742516"/>
                  </a:ext>
                </a:extLst>
              </a:tr>
              <a:tr h="803671">
                <a:tc>
                  <a:txBody>
                    <a:bodyPr/>
                    <a:lstStyle/>
                    <a:p>
                      <a:r>
                        <a:rPr lang="en-US" sz="2200" dirty="0"/>
                        <a:t>Load Management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Smart Thermostat MTP Pilot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Food Bank Program</a:t>
                      </a:r>
                      <a:br>
                        <a:rPr lang="en-US" sz="2200" dirty="0"/>
                      </a:br>
                      <a:endParaRPr 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796565"/>
                  </a:ext>
                </a:extLst>
              </a:tr>
              <a:tr h="803671">
                <a:tc>
                  <a:txBody>
                    <a:bodyPr/>
                    <a:lstStyle/>
                    <a:p>
                      <a:r>
                        <a:rPr lang="en-US" sz="2200" dirty="0"/>
                        <a:t>Small Commercial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Refrigerator Recycling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14899"/>
                  </a:ext>
                </a:extLst>
              </a:tr>
              <a:tr h="661963">
                <a:tc gridSpan="2"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Home Lighting MTP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11739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2023/24 POTENTIAL PROGRAMS</a:t>
            </a:r>
            <a:endParaRPr lang="en-US" sz="4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B8FB03-0501-423D-9990-0ECE3EE3BA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80507" y="332451"/>
            <a:ext cx="3061445" cy="58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785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5EECF-66FD-4AD1-BCDF-F45522719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b="1" dirty="0"/>
              <a:t>Residential</a:t>
            </a:r>
            <a:r>
              <a:rPr lang="en-US" dirty="0"/>
              <a:t> HVAC &amp; School Kits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905EB5C-B941-48A5-84CE-EA52852D2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5891" y="2086892"/>
            <a:ext cx="6621333" cy="4023360"/>
          </a:xfrm>
        </p:spPr>
        <p:txBody>
          <a:bodyPr>
            <a:normAutofit fontScale="92500"/>
          </a:bodyPr>
          <a:lstStyle/>
          <a:p>
            <a:r>
              <a:rPr lang="en-US" sz="2400" b="1" dirty="0"/>
              <a:t>Dedicated HVAC program with a 3</a:t>
            </a:r>
            <a:r>
              <a:rPr lang="en-US" sz="2400" b="1" baseline="30000" dirty="0"/>
              <a:t>rd</a:t>
            </a:r>
            <a:r>
              <a:rPr lang="en-US" sz="2400" b="1" dirty="0"/>
              <a:t> Party Sponsor reaching out to local A/C contractors.</a:t>
            </a:r>
          </a:p>
          <a:p>
            <a:r>
              <a:rPr lang="en-US" sz="2400" b="1" dirty="0"/>
              <a:t>Goals</a:t>
            </a:r>
          </a:p>
          <a:p>
            <a:r>
              <a:rPr lang="en-US" sz="2400" b="1" dirty="0"/>
              <a:t>1) Easier to participate</a:t>
            </a:r>
          </a:p>
          <a:p>
            <a:r>
              <a:rPr lang="en-US" sz="2400" b="1" dirty="0"/>
              <a:t>2) More Company Brands</a:t>
            </a:r>
          </a:p>
          <a:p>
            <a:r>
              <a:rPr lang="en-US" sz="2400" b="1" dirty="0"/>
              <a:t>3) Simple Rebate Structure</a:t>
            </a:r>
          </a:p>
          <a:p>
            <a:endParaRPr lang="en-US" sz="2400" b="1" dirty="0"/>
          </a:p>
          <a:p>
            <a:r>
              <a:rPr lang="en-US" sz="2400" b="1" dirty="0"/>
              <a:t>School kits for students to learn principals in energy efficiency along measures to install in their own homes.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D288E89-EADD-4A07-A4A9-9F967FAE2D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374" y="3429000"/>
            <a:ext cx="3135109" cy="60350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8B4206-FBBE-4F6A-9AF7-001DA61C4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330EA680-D336-4FF7-8B7A-9848BB0A1C32}" type="slidenum">
              <a:rPr lang="en-US" smtClean="0"/>
              <a:pPr>
                <a:spcAft>
                  <a:spcPts val="600"/>
                </a:spcAft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545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2CCD78-9A18-45FE-AE29-53EA67A36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191" y="1139893"/>
            <a:ext cx="7938634" cy="5124027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5F7918-79FC-40CA-98AE-8505A53D5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</p:spPr>
        <p:txBody>
          <a:bodyPr/>
          <a:lstStyle/>
          <a:p>
            <a:fld id="{330EA680-D336-4FF7-8B7A-9848BB0A1C32}" type="slidenum">
              <a:rPr lang="en-US" smtClean="0"/>
              <a:t>35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C6AA6C7-B08B-4E06-80E5-C81950DFC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83" y="24430"/>
            <a:ext cx="4422357" cy="178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771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3837EE77-0DB6-4E76-A8B0-7A800C6C4467}"/>
              </a:ext>
            </a:extLst>
          </p:cNvPr>
          <p:cNvGraphicFramePr>
            <a:graphicFrameLocks noGrp="1"/>
          </p:cNvGraphicFramePr>
          <p:nvPr/>
        </p:nvGraphicFramePr>
        <p:xfrm>
          <a:off x="297712" y="947143"/>
          <a:ext cx="11211801" cy="5323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2660">
                  <a:extLst>
                    <a:ext uri="{9D8B030D-6E8A-4147-A177-3AD203B41FA5}">
                      <a16:colId xmlns:a16="http://schemas.microsoft.com/office/drawing/2014/main" val="3549253896"/>
                    </a:ext>
                  </a:extLst>
                </a:gridCol>
                <a:gridCol w="3728484">
                  <a:extLst>
                    <a:ext uri="{9D8B030D-6E8A-4147-A177-3AD203B41FA5}">
                      <a16:colId xmlns:a16="http://schemas.microsoft.com/office/drawing/2014/main" val="3818800613"/>
                    </a:ext>
                  </a:extLst>
                </a:gridCol>
                <a:gridCol w="3740657">
                  <a:extLst>
                    <a:ext uri="{9D8B030D-6E8A-4147-A177-3AD203B41FA5}">
                      <a16:colId xmlns:a16="http://schemas.microsoft.com/office/drawing/2014/main" val="1017460894"/>
                    </a:ext>
                  </a:extLst>
                </a:gridCol>
              </a:tblGrid>
              <a:tr h="462200">
                <a:tc>
                  <a:txBody>
                    <a:bodyPr/>
                    <a:lstStyle/>
                    <a:p>
                      <a:r>
                        <a:rPr lang="en-US" sz="1400" dirty="0"/>
                        <a:t>COMMERCIAL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r>
                        <a:rPr lang="en-US" sz="1400" dirty="0"/>
                        <a:t> 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487612"/>
                  </a:ext>
                </a:extLst>
              </a:tr>
              <a:tr h="462213">
                <a:tc>
                  <a:txBody>
                    <a:bodyPr/>
                    <a:lstStyle/>
                    <a:p>
                      <a:r>
                        <a:rPr lang="en-US" sz="1600" dirty="0"/>
                        <a:t>Commercial SOP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Home Energy Efficiency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Hard-to-Reach SOP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385956"/>
                  </a:ext>
                </a:extLst>
              </a:tr>
              <a:tr h="5629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Emergency Load Management SOP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Solar PV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Targeted Weatherization Low-Income SOP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742516"/>
                  </a:ext>
                </a:extLst>
              </a:tr>
              <a:tr h="5629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Commercial Load Management SOP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Residential Load Management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LIW A/C</a:t>
                      </a:r>
                      <a:r>
                        <a:rPr lang="en-US" sz="1600" b="1" baseline="0" dirty="0"/>
                        <a:t> </a:t>
                      </a:r>
                      <a:r>
                        <a:rPr lang="en-US" sz="1600" b="1" dirty="0"/>
                        <a:t>Tune</a:t>
                      </a:r>
                      <a:r>
                        <a:rPr lang="en-US" sz="1600" b="1" baseline="0" dirty="0"/>
                        <a:t> –Up (2023)</a:t>
                      </a:r>
                      <a:endParaRPr 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796565"/>
                  </a:ext>
                </a:extLst>
              </a:tr>
              <a:tr h="5629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Small Business Direct Install MTP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Retail Products Program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14899"/>
                  </a:ext>
                </a:extLst>
              </a:tr>
              <a:tr h="5629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Solar PV SOP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Residential New Home Construction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117392"/>
                  </a:ext>
                </a:extLst>
              </a:tr>
              <a:tr h="4622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Retail Products</a:t>
                      </a:r>
                      <a:r>
                        <a:rPr lang="en-US" sz="1600" baseline="0" dirty="0"/>
                        <a:t> Program </a:t>
                      </a:r>
                      <a:r>
                        <a:rPr lang="en-US" sz="1600" dirty="0"/>
                        <a:t>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131391"/>
                  </a:ext>
                </a:extLst>
              </a:tr>
              <a:tr h="4622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Commercial Midstream Program </a:t>
                      </a:r>
                      <a:r>
                        <a:rPr lang="en-US" sz="1600" baseline="0" dirty="0"/>
                        <a:t>MTP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29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Strategic</a:t>
                      </a:r>
                      <a:r>
                        <a:rPr lang="en-US" sz="1600" b="1" baseline="0" dirty="0"/>
                        <a:t> Energy Management MTP (Pilot) (2022)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29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Winter Commercial Emergency</a:t>
                      </a:r>
                      <a:r>
                        <a:rPr lang="en-US" sz="1600" b="1" baseline="0" dirty="0"/>
                        <a:t> Load Management (Pilot) (2022)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58044"/>
            <a:ext cx="10058400" cy="789093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2023/24 POTENTIAL PROGRAMS</a:t>
            </a:r>
            <a:endParaRPr lang="en-US" sz="4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8722A8-B30F-404A-8B29-71FF61890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0458" y="26458"/>
            <a:ext cx="1246752" cy="92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88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8722A8-B30F-404A-8B29-71FF61890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0458" y="26458"/>
            <a:ext cx="1246752" cy="92067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 txBox="1">
            <a:spLocks/>
          </p:cNvSpPr>
          <p:nvPr/>
        </p:nvSpPr>
        <p:spPr>
          <a:xfrm>
            <a:off x="246676" y="221839"/>
            <a:ext cx="10058400" cy="7890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>
                <a:cs typeface="Calibri Light"/>
              </a:rPr>
              <a:t>New Program Highlights</a:t>
            </a:r>
            <a:endParaRPr lang="en-US" sz="4400" b="1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177209" y="947137"/>
          <a:ext cx="11908464" cy="527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10459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47BE8-70A4-41A2-B2C2-FA12291201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CENTERPOINT ENERGY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EA06E-8195-442F-8EC5-FD38CF264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Calibri Light"/>
              </a:rPr>
              <a:t>Program plan summary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31AEE-A911-4FC1-A551-D823E05C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4119B4-C070-4659-BD8C-661E896D3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2033" y="625966"/>
            <a:ext cx="360045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276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4539B6-A4AF-4FA4-8E56-DB8616858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7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01E7D5-7AD4-4D1A-9574-7D5F0E191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044" y="2620043"/>
            <a:ext cx="3596952" cy="12619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110812-D694-44FA-928C-779E2871F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461" y="115614"/>
            <a:ext cx="7022162" cy="613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36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3837EE77-0DB6-4E76-A8B0-7A800C6C4467}"/>
              </a:ext>
            </a:extLst>
          </p:cNvPr>
          <p:cNvGraphicFramePr>
            <a:graphicFrameLocks noGrp="1"/>
          </p:cNvGraphicFramePr>
          <p:nvPr/>
        </p:nvGraphicFramePr>
        <p:xfrm>
          <a:off x="466725" y="947138"/>
          <a:ext cx="11042787" cy="5354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929">
                  <a:extLst>
                    <a:ext uri="{9D8B030D-6E8A-4147-A177-3AD203B41FA5}">
                      <a16:colId xmlns:a16="http://schemas.microsoft.com/office/drawing/2014/main" val="3549253896"/>
                    </a:ext>
                  </a:extLst>
                </a:gridCol>
                <a:gridCol w="3680929">
                  <a:extLst>
                    <a:ext uri="{9D8B030D-6E8A-4147-A177-3AD203B41FA5}">
                      <a16:colId xmlns:a16="http://schemas.microsoft.com/office/drawing/2014/main" val="3818800613"/>
                    </a:ext>
                  </a:extLst>
                </a:gridCol>
                <a:gridCol w="3680929">
                  <a:extLst>
                    <a:ext uri="{9D8B030D-6E8A-4147-A177-3AD203B41FA5}">
                      <a16:colId xmlns:a16="http://schemas.microsoft.com/office/drawing/2014/main" val="1017460894"/>
                    </a:ext>
                  </a:extLst>
                </a:gridCol>
              </a:tblGrid>
              <a:tr h="564496">
                <a:tc>
                  <a:txBody>
                    <a:bodyPr/>
                    <a:lstStyle/>
                    <a:p>
                      <a:r>
                        <a:rPr lang="en-US" sz="3200" dirty="0"/>
                        <a:t>COMMERCIAL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r>
                        <a:rPr lang="en-US" dirty="0"/>
                        <a:t> 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487612"/>
                  </a:ext>
                </a:extLst>
              </a:tr>
              <a:tr h="683338">
                <a:tc>
                  <a:txBody>
                    <a:bodyPr/>
                    <a:lstStyle/>
                    <a:p>
                      <a:r>
                        <a:rPr lang="en-US" sz="2000" dirty="0"/>
                        <a:t>Large Commercial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REP (CoolSaver &amp; Efficiency Connection)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Hard-to-Reach SOP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385956"/>
                  </a:ext>
                </a:extLst>
              </a:tr>
              <a:tr h="683338">
                <a:tc>
                  <a:txBody>
                    <a:bodyPr/>
                    <a:lstStyle/>
                    <a:p>
                      <a:r>
                        <a:rPr lang="en-US" sz="2000" dirty="0"/>
                        <a:t>Commercial MTP (SCORE, Healthcare, Data Center)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Residential Load Management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Multi-Family MTP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742516"/>
                  </a:ext>
                </a:extLst>
              </a:tr>
              <a:tr h="9804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Commercial Load Management 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CenterPoint Energy High Efficiency Homes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Targeted LI MTP (Agencies in Action)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796565"/>
                  </a:ext>
                </a:extLst>
              </a:tr>
              <a:tr h="477867">
                <a:tc>
                  <a:txBody>
                    <a:bodyPr/>
                    <a:lstStyle/>
                    <a:p>
                      <a:r>
                        <a:rPr lang="en-US" sz="2000" dirty="0"/>
                        <a:t>Retro-Commissioning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Residential &amp; SC SOP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14899"/>
                  </a:ext>
                </a:extLst>
              </a:tr>
              <a:tr h="393606">
                <a:tc>
                  <a:txBody>
                    <a:bodyPr/>
                    <a:lstStyle/>
                    <a:p>
                      <a:r>
                        <a:rPr lang="en-US" sz="2000" dirty="0"/>
                        <a:t>REP (Commercial CoolSaver)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Advanced Lighting 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117392"/>
                  </a:ext>
                </a:extLst>
              </a:tr>
              <a:tr h="683338">
                <a:tc>
                  <a:txBody>
                    <a:bodyPr/>
                    <a:lstStyle/>
                    <a:p>
                      <a:r>
                        <a:rPr lang="en-US" sz="2000" dirty="0"/>
                        <a:t>Advanced Lighting Commercial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Mid-Stream MTP (A/C and Pool Pump Distributor)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131391"/>
                  </a:ext>
                </a:extLst>
              </a:tr>
              <a:tr h="393606">
                <a:tc>
                  <a:txBody>
                    <a:bodyPr/>
                    <a:lstStyle/>
                    <a:p>
                      <a:r>
                        <a:rPr lang="en-US" sz="2000" dirty="0"/>
                        <a:t>Commercial Mid-Stream (CHEF)                               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Multi-Family MTP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4444533"/>
                  </a:ext>
                </a:extLst>
              </a:tr>
              <a:tr h="393606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Smart Thermostat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58955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070" y="161648"/>
            <a:ext cx="10058400" cy="789093"/>
          </a:xfrm>
        </p:spPr>
        <p:txBody>
          <a:bodyPr>
            <a:normAutofit/>
          </a:bodyPr>
          <a:lstStyle/>
          <a:p>
            <a:r>
              <a:rPr lang="en-US" sz="4400" b="1" dirty="0">
                <a:cs typeface="Calibri Light"/>
              </a:rPr>
              <a:t>2023/24 POTENTIAL PROGRAMS</a:t>
            </a:r>
            <a:endParaRPr lang="en-US" sz="4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A1E1E0-F374-4AF7-98DE-5C9234C58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301" y="108652"/>
            <a:ext cx="2250379" cy="78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39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EAD88-A25F-4949-A7D5-1B8BEEBC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186" y="304265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 b="1" cap="small" dirty="0">
                <a:cs typeface="Calibri Light"/>
              </a:rPr>
              <a:t>Resilient Now – Complete Communities</a:t>
            </a:r>
            <a:endParaRPr lang="en-US" sz="4400" b="1" cap="smal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8514D-D4CC-46EE-A324-CFA526C0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9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C3A197-311C-461D-BD9C-0DBEE4026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2104" y="286603"/>
            <a:ext cx="2250379" cy="7890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2EB031-5DE7-420B-8FFB-AE04E3533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7278" y="2016026"/>
            <a:ext cx="3998805" cy="34793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CD806E-87E6-4AA8-B7E2-5699774A58E2}"/>
              </a:ext>
            </a:extLst>
          </p:cNvPr>
          <p:cNvSpPr txBox="1"/>
          <p:nvPr/>
        </p:nvSpPr>
        <p:spPr>
          <a:xfrm>
            <a:off x="613186" y="1945341"/>
            <a:ext cx="738409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Through the Resilient Now program, CenterPoint Energy is addressing the weatherization and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energy-efficiency needs of residential customers living in Houston Complete Community neighborhoods.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Made up of 10 historically under-resourced neighborhoods which together are home to one in six Houstonians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Partner with community agencies and leaders in Houston Complete Communities to promote energy efficiency programs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Targeted Low-Income MTP (Agencies in Action) program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REP Residential Cool Saver program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/>
              <a:t>In collaboration with </a:t>
            </a:r>
            <a:r>
              <a:rPr lang="en-US" dirty="0"/>
              <a:t>the City of Houston, launched the Complete Communities Home Repair program to support homeowners who need to complete repairs to become eligible for CenterPoint’s energy efficiency programs.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18607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9C8F30D03ECB40830C6F553B7B9463" ma:contentTypeVersion="13" ma:contentTypeDescription="Create a new document." ma:contentTypeScope="" ma:versionID="3b7c78453a248e3df20e5c830372bc09">
  <xsd:schema xmlns:xsd="http://www.w3.org/2001/XMLSchema" xmlns:xs="http://www.w3.org/2001/XMLSchema" xmlns:p="http://schemas.microsoft.com/office/2006/metadata/properties" xmlns:ns3="2d6c7ff4-5113-4731-a619-d12f5bda71aa" xmlns:ns4="d513b253-e2e2-469e-96d7-6f3d5da60a70" targetNamespace="http://schemas.microsoft.com/office/2006/metadata/properties" ma:root="true" ma:fieldsID="c457911fde73eca51062b12ce8ce7601" ns3:_="" ns4:_="">
    <xsd:import namespace="2d6c7ff4-5113-4731-a619-d12f5bda71aa"/>
    <xsd:import namespace="d513b253-e2e2-469e-96d7-6f3d5da60a7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6c7ff4-5113-4731-a619-d12f5bda71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13b253-e2e2-469e-96d7-6f3d5da60a7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3286BE2-E599-4D54-89A4-00EB4D4838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6c7ff4-5113-4731-a619-d12f5bda71aa"/>
    <ds:schemaRef ds:uri="d513b253-e2e2-469e-96d7-6f3d5da60a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0994F0B-4925-48DE-ACD8-8B4D32A78A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6F5227-DE8D-4C6E-AA34-83EF2006D6D1}">
  <ds:schemaRefs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elements/1.1/"/>
    <ds:schemaRef ds:uri="d513b253-e2e2-469e-96d7-6f3d5da60a70"/>
    <ds:schemaRef ds:uri="2d6c7ff4-5113-4731-a619-d12f5bda71a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6385</TotalTime>
  <Words>1459</Words>
  <Application>Microsoft Office PowerPoint</Application>
  <PresentationFormat>Widescreen</PresentationFormat>
  <Paragraphs>387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Wingdings</vt:lpstr>
      <vt:lpstr>Retrospect</vt:lpstr>
      <vt:lpstr>EEIP Program Summary</vt:lpstr>
      <vt:lpstr>ONCOR</vt:lpstr>
      <vt:lpstr>PowerPoint Presentation</vt:lpstr>
      <vt:lpstr>2023/24 POTENTIAL PROGRAMS</vt:lpstr>
      <vt:lpstr>PowerPoint Presentation</vt:lpstr>
      <vt:lpstr>CENTERPOINT ENERGY</vt:lpstr>
      <vt:lpstr>PowerPoint Presentation</vt:lpstr>
      <vt:lpstr>2023/24 POTENTIAL PROGRAMS</vt:lpstr>
      <vt:lpstr>Resilient Now – Complete Communities</vt:lpstr>
      <vt:lpstr>AEP TEXAS</vt:lpstr>
      <vt:lpstr>PowerPoint Presentation</vt:lpstr>
      <vt:lpstr>2023/24 POTENTIAL PROGRAMS</vt:lpstr>
      <vt:lpstr>Highlights</vt:lpstr>
      <vt:lpstr>TNMP</vt:lpstr>
      <vt:lpstr>PowerPoint Presentation</vt:lpstr>
      <vt:lpstr>2023/24 POTENTIAL PROGRAMS</vt:lpstr>
      <vt:lpstr>Program Updates</vt:lpstr>
      <vt:lpstr>El Paso Electric</vt:lpstr>
      <vt:lpstr>PowerPoint Presentation</vt:lpstr>
      <vt:lpstr>2023/24 POTENTIAL PROGRAMS</vt:lpstr>
      <vt:lpstr>EPE’S FutureWise Pilot MTP</vt:lpstr>
      <vt:lpstr>EPE’S Residential Load Management*</vt:lpstr>
      <vt:lpstr>Entergy Texas</vt:lpstr>
      <vt:lpstr>PowerPoint Presentation</vt:lpstr>
      <vt:lpstr>2023/24 POTENTIAL PROGRAMS</vt:lpstr>
      <vt:lpstr>Residential Pilots</vt:lpstr>
      <vt:lpstr>AEP SWEPCO</vt:lpstr>
      <vt:lpstr>PowerPoint Presentation</vt:lpstr>
      <vt:lpstr>2023/24 POTENTIAL PROGRAMS</vt:lpstr>
      <vt:lpstr>Efficient Products Rebates</vt:lpstr>
      <vt:lpstr>Xcel Energy</vt:lpstr>
      <vt:lpstr>PowerPoint Presentation</vt:lpstr>
      <vt:lpstr>2023/24 POTENTIAL PROGRAMS</vt:lpstr>
      <vt:lpstr>Residential HVAC &amp; School Kits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Martin</dc:creator>
  <cp:lastModifiedBy>Amy Martin</cp:lastModifiedBy>
  <cp:revision>202</cp:revision>
  <dcterms:created xsi:type="dcterms:W3CDTF">2013-07-15T20:26:40Z</dcterms:created>
  <dcterms:modified xsi:type="dcterms:W3CDTF">2022-03-08T13:20:27Z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0x010100219C8F30D03ECB40830C6F553B7B9463</vt:lpwstr>
  </property>
</Properties>
</file>