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6" r:id="rId4"/>
  </p:sldMasterIdLst>
  <p:notesMasterIdLst>
    <p:notesMasterId r:id="rId15"/>
  </p:notesMasterIdLst>
  <p:handoutMasterIdLst>
    <p:handoutMasterId r:id="rId16"/>
  </p:handoutMasterIdLst>
  <p:sldIdLst>
    <p:sldId id="698" r:id="rId5"/>
    <p:sldId id="699" r:id="rId6"/>
    <p:sldId id="717" r:id="rId7"/>
    <p:sldId id="716" r:id="rId8"/>
    <p:sldId id="718" r:id="rId9"/>
    <p:sldId id="714" r:id="rId10"/>
    <p:sldId id="713" r:id="rId11"/>
    <p:sldId id="706" r:id="rId12"/>
    <p:sldId id="708" r:id="rId13"/>
    <p:sldId id="709" r:id="rId14"/>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935">
          <p15:clr>
            <a:srgbClr val="A4A3A4"/>
          </p15:clr>
        </p15:guide>
        <p15:guide id="3" orient="horz" pos="3865">
          <p15:clr>
            <a:srgbClr val="A4A3A4"/>
          </p15:clr>
        </p15:guide>
        <p15:guide id="4" pos="2880">
          <p15:clr>
            <a:srgbClr val="A4A3A4"/>
          </p15:clr>
        </p15:guide>
        <p15:guide id="5" pos="297">
          <p15:clr>
            <a:srgbClr val="A4A3A4"/>
          </p15:clr>
        </p15:guide>
        <p15:guide id="6" pos="5486">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om Stevens (Tetra Tech)" initials="TS" lastIdx="2" clrIdx="0"/>
  <p:cmAuthor id="7" name="Stephanie Trader" initials="ST" lastIdx="2" clrIdx="7"/>
  <p:cmAuthor id="1" name="Lark.Lee" initials="L" lastIdx="2" clrIdx="1"/>
  <p:cmAuthor id="8" name="Harris, Therese" initials="HT" lastIdx="2" clrIdx="8"/>
  <p:cmAuthor id="2" name="Laura.Schauer" initials="LS" lastIdx="16" clrIdx="2"/>
  <p:cmAuthor id="9" name="Rich, Katie" initials="RK" lastIdx="2" clrIdx="9">
    <p:extLst>
      <p:ext uri="{19B8F6BF-5375-455C-9EA6-DF929625EA0E}">
        <p15:presenceInfo xmlns:p15="http://schemas.microsoft.com/office/powerpoint/2012/main" userId="S-1-5-21-823518204-1682526488-839522115-7312" providerId="AD"/>
      </p:ext>
    </p:extLst>
  </p:cmAuthor>
  <p:cmAuthor id="3" name="Pamela.Rathbun" initials="PR" lastIdx="34" clrIdx="3"/>
  <p:cmAuthor id="10" name="Rambo, Eric" initials="RE" lastIdx="7" clrIdx="10">
    <p:extLst>
      <p:ext uri="{19B8F6BF-5375-455C-9EA6-DF929625EA0E}">
        <p15:presenceInfo xmlns:p15="http://schemas.microsoft.com/office/powerpoint/2012/main" userId="S-1-5-21-2982660134-4255240162-3086778697-409050" providerId="AD"/>
      </p:ext>
    </p:extLst>
  </p:cmAuthor>
  <p:cmAuthor id="4" name="Katherine Johnson" initials="" lastIdx="5" clrIdx="4"/>
  <p:cmAuthor id="11" name="Harris, T." initials="HT" lastIdx="1" clrIdx="11">
    <p:extLst>
      <p:ext uri="{19B8F6BF-5375-455C-9EA6-DF929625EA0E}">
        <p15:presenceInfo xmlns:p15="http://schemas.microsoft.com/office/powerpoint/2012/main" userId="Harris, T." providerId="None"/>
      </p:ext>
    </p:extLst>
  </p:cmAuthor>
  <p:cmAuthor id="5" name="Scott.Wagner" initials="SW" lastIdx="2" clrIdx="5"/>
  <p:cmAuthor id="6" name="Sue Hanson" initials="SH" lastIdx="12"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9DB5"/>
    <a:srgbClr val="0069A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BEB7AF-A17D-4A06-8D98-32BB37F1E131}" v="109" dt="2022-02-28T22:09:04.6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69" autoAdjust="0"/>
    <p:restoredTop sz="82021" autoAdjust="0"/>
  </p:normalViewPr>
  <p:slideViewPr>
    <p:cSldViewPr snapToGrid="0" snapToObjects="1">
      <p:cViewPr varScale="1">
        <p:scale>
          <a:sx n="93" d="100"/>
          <a:sy n="93" d="100"/>
        </p:scale>
        <p:origin x="2334" y="90"/>
      </p:cViewPr>
      <p:guideLst>
        <p:guide orient="horz" pos="2160"/>
        <p:guide orient="horz" pos="935"/>
        <p:guide orient="horz" pos="3865"/>
        <p:guide pos="2880"/>
        <p:guide pos="297"/>
        <p:guide pos="54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00"/>
    </p:cViewPr>
  </p:sorterViewPr>
  <p:notesViewPr>
    <p:cSldViewPr snapToGrid="0" snapToObjects="1">
      <p:cViewPr varScale="1">
        <p:scale>
          <a:sx n="51" d="100"/>
          <a:sy n="51" d="100"/>
        </p:scale>
        <p:origin x="2668" y="3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diagrams/_rels/data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diagrams/_rels/data7.xml.rels><?xml version="1.0" encoding="UTF-8" standalone="yes"?>
<Relationships xmlns="http://schemas.openxmlformats.org/package/2006/relationships"><Relationship Id="rId3" Type="http://schemas.openxmlformats.org/officeDocument/2006/relationships/hyperlink" Target="mailto:Rob.McKay@tetratech.com" TargetMode="External"/><Relationship Id="rId2" Type="http://schemas.openxmlformats.org/officeDocument/2006/relationships/hyperlink" Target="mailto:Lark.Lee@puc.Texas.gov" TargetMode="External"/><Relationship Id="rId1" Type="http://schemas.openxmlformats.org/officeDocument/2006/relationships/hyperlink" Target="mailto:Therese.Harris@puc.texas.gov" TargetMode="External"/></Relationships>
</file>

<file path=ppt/diagrams/_rels/drawing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diagrams/_rels/drawing7.xml.rels><?xml version="1.0" encoding="UTF-8" standalone="yes"?>
<Relationships xmlns="http://schemas.openxmlformats.org/package/2006/relationships"><Relationship Id="rId3" Type="http://schemas.openxmlformats.org/officeDocument/2006/relationships/hyperlink" Target="mailto:Rob.McKay@tetratech.com" TargetMode="External"/><Relationship Id="rId2" Type="http://schemas.openxmlformats.org/officeDocument/2006/relationships/hyperlink" Target="mailto:Lark.Lee@puc.Texas.gov" TargetMode="External"/><Relationship Id="rId1" Type="http://schemas.openxmlformats.org/officeDocument/2006/relationships/hyperlink" Target="mailto:Therese.Harris@puc.texas.gov"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EF71FE-4098-4D38-A1CD-8D4F11E1CA72}" type="doc">
      <dgm:prSet loTypeId="urn:microsoft.com/office/officeart/2016/7/layout/VerticalSolidActionList" loCatId="List" qsTypeId="urn:microsoft.com/office/officeart/2005/8/quickstyle/simple1" qsCatId="simple" csTypeId="urn:microsoft.com/office/officeart/2005/8/colors/colorful1" csCatId="colorful" phldr="1"/>
      <dgm:spPr/>
      <dgm:t>
        <a:bodyPr/>
        <a:lstStyle/>
        <a:p>
          <a:endParaRPr lang="en-US"/>
        </a:p>
      </dgm:t>
    </dgm:pt>
    <dgm:pt modelId="{54996435-E9B6-4FA0-8281-5716E713AEEF}">
      <dgm:prSet/>
      <dgm:spPr/>
      <dgm:t>
        <a:bodyPr/>
        <a:lstStyle/>
        <a:p>
          <a:r>
            <a:rPr lang="en-US" dirty="0"/>
            <a:t>Improve</a:t>
          </a:r>
        </a:p>
      </dgm:t>
    </dgm:pt>
    <dgm:pt modelId="{19B6E10A-1AB3-4F75-8354-3B17A370E39E}" type="parTrans" cxnId="{153B6500-2618-499C-8B97-37C4BE83A30E}">
      <dgm:prSet/>
      <dgm:spPr/>
      <dgm:t>
        <a:bodyPr/>
        <a:lstStyle/>
        <a:p>
          <a:endParaRPr lang="en-US"/>
        </a:p>
      </dgm:t>
    </dgm:pt>
    <dgm:pt modelId="{AA4F02C1-5DF5-461C-B01C-D88FB2A1B1F5}" type="sibTrans" cxnId="{153B6500-2618-499C-8B97-37C4BE83A30E}">
      <dgm:prSet/>
      <dgm:spPr/>
      <dgm:t>
        <a:bodyPr/>
        <a:lstStyle/>
        <a:p>
          <a:endParaRPr lang="en-US"/>
        </a:p>
      </dgm:t>
    </dgm:pt>
    <dgm:pt modelId="{CF6BE3D2-3936-4F3B-9ADF-2CB636B47C1F}">
      <dgm:prSet/>
      <dgm:spPr/>
      <dgm:t>
        <a:bodyPr/>
        <a:lstStyle/>
        <a:p>
          <a:r>
            <a:rPr lang="en-US" dirty="0"/>
            <a:t>Improve accuracy of deemed savings estimates	</a:t>
          </a:r>
        </a:p>
      </dgm:t>
    </dgm:pt>
    <dgm:pt modelId="{8753BAB2-7A68-4589-ACE0-2DA9C0F81472}" type="parTrans" cxnId="{38C8388E-65AB-4B34-B9BC-647DAA5CDD24}">
      <dgm:prSet/>
      <dgm:spPr/>
      <dgm:t>
        <a:bodyPr/>
        <a:lstStyle/>
        <a:p>
          <a:endParaRPr lang="en-US"/>
        </a:p>
      </dgm:t>
    </dgm:pt>
    <dgm:pt modelId="{62E41D1B-91D4-492C-BB34-2D5E5C87DF33}" type="sibTrans" cxnId="{38C8388E-65AB-4B34-B9BC-647DAA5CDD24}">
      <dgm:prSet/>
      <dgm:spPr/>
      <dgm:t>
        <a:bodyPr/>
        <a:lstStyle/>
        <a:p>
          <a:endParaRPr lang="en-US"/>
        </a:p>
      </dgm:t>
    </dgm:pt>
    <dgm:pt modelId="{9932BEC0-55F2-4525-8131-63C5FD53A83D}">
      <dgm:prSet/>
      <dgm:spPr/>
      <dgm:t>
        <a:bodyPr/>
        <a:lstStyle/>
        <a:p>
          <a:r>
            <a:rPr lang="en-US" dirty="0"/>
            <a:t>Expand</a:t>
          </a:r>
        </a:p>
      </dgm:t>
    </dgm:pt>
    <dgm:pt modelId="{4C90F260-80DB-4070-8EE5-B5F6ED601CCE}" type="parTrans" cxnId="{9CE1456D-2007-46BF-9EDB-C6B9FC92FE27}">
      <dgm:prSet/>
      <dgm:spPr/>
      <dgm:t>
        <a:bodyPr/>
        <a:lstStyle/>
        <a:p>
          <a:endParaRPr lang="en-US"/>
        </a:p>
      </dgm:t>
    </dgm:pt>
    <dgm:pt modelId="{A45B5C88-E86C-457A-92B9-7F997882F9DE}" type="sibTrans" cxnId="{9CE1456D-2007-46BF-9EDB-C6B9FC92FE27}">
      <dgm:prSet/>
      <dgm:spPr/>
      <dgm:t>
        <a:bodyPr/>
        <a:lstStyle/>
        <a:p>
          <a:endParaRPr lang="en-US"/>
        </a:p>
      </dgm:t>
    </dgm:pt>
    <dgm:pt modelId="{111DE8E1-4599-40AD-B5EE-7EFF8B5CCC03}">
      <dgm:prSet/>
      <dgm:spPr/>
      <dgm:t>
        <a:bodyPr/>
        <a:lstStyle/>
        <a:p>
          <a:r>
            <a:rPr lang="en-US" dirty="0"/>
            <a:t>Expand savings opportunities for electric customers</a:t>
          </a:r>
        </a:p>
      </dgm:t>
    </dgm:pt>
    <dgm:pt modelId="{C236B861-BAD1-4527-87BC-C6E63ABADC6A}" type="parTrans" cxnId="{8A374834-1542-4284-AF5D-B156AFE3AC43}">
      <dgm:prSet/>
      <dgm:spPr/>
      <dgm:t>
        <a:bodyPr/>
        <a:lstStyle/>
        <a:p>
          <a:endParaRPr lang="en-US"/>
        </a:p>
      </dgm:t>
    </dgm:pt>
    <dgm:pt modelId="{623102C4-7E93-476C-A94C-616C64359BA6}" type="sibTrans" cxnId="{8A374834-1542-4284-AF5D-B156AFE3AC43}">
      <dgm:prSet/>
      <dgm:spPr/>
      <dgm:t>
        <a:bodyPr/>
        <a:lstStyle/>
        <a:p>
          <a:endParaRPr lang="en-US"/>
        </a:p>
      </dgm:t>
    </dgm:pt>
    <dgm:pt modelId="{8422FBFC-D4CE-4D93-9FA5-42014A4EA88B}">
      <dgm:prSet/>
      <dgm:spPr/>
      <dgm:t>
        <a:bodyPr/>
        <a:lstStyle/>
        <a:p>
          <a:r>
            <a:rPr lang="en-US" dirty="0"/>
            <a:t>Clarify</a:t>
          </a:r>
        </a:p>
      </dgm:t>
    </dgm:pt>
    <dgm:pt modelId="{9F26346F-BB9D-43D9-A141-CE8C7A7C18F7}" type="parTrans" cxnId="{1182EE87-06C0-4DCD-B65F-DC41A6E2DE9E}">
      <dgm:prSet/>
      <dgm:spPr/>
      <dgm:t>
        <a:bodyPr/>
        <a:lstStyle/>
        <a:p>
          <a:endParaRPr lang="en-US"/>
        </a:p>
      </dgm:t>
    </dgm:pt>
    <dgm:pt modelId="{4F4191AF-72F4-4C4D-98B1-6214790C8C59}" type="sibTrans" cxnId="{1182EE87-06C0-4DCD-B65F-DC41A6E2DE9E}">
      <dgm:prSet/>
      <dgm:spPr/>
      <dgm:t>
        <a:bodyPr/>
        <a:lstStyle/>
        <a:p>
          <a:endParaRPr lang="en-US"/>
        </a:p>
      </dgm:t>
    </dgm:pt>
    <dgm:pt modelId="{051E0969-81B7-49AD-9077-CA3F0166599F}">
      <dgm:prSet/>
      <dgm:spPr/>
      <dgm:t>
        <a:bodyPr/>
        <a:lstStyle/>
        <a:p>
          <a:r>
            <a:rPr lang="en-US" dirty="0"/>
            <a:t>Clarify program delivery, documentation and tracking requirements </a:t>
          </a:r>
        </a:p>
      </dgm:t>
    </dgm:pt>
    <dgm:pt modelId="{8D7DA37F-922D-4565-B68C-3C8813547D94}" type="parTrans" cxnId="{5B78B695-97BC-43C6-8E63-FB460DCE19D8}">
      <dgm:prSet/>
      <dgm:spPr/>
      <dgm:t>
        <a:bodyPr/>
        <a:lstStyle/>
        <a:p>
          <a:endParaRPr lang="en-US"/>
        </a:p>
      </dgm:t>
    </dgm:pt>
    <dgm:pt modelId="{A88E68E3-9F77-4606-A6E0-C69CB52C528B}" type="sibTrans" cxnId="{5B78B695-97BC-43C6-8E63-FB460DCE19D8}">
      <dgm:prSet/>
      <dgm:spPr/>
      <dgm:t>
        <a:bodyPr/>
        <a:lstStyle/>
        <a:p>
          <a:endParaRPr lang="en-US"/>
        </a:p>
      </dgm:t>
    </dgm:pt>
    <dgm:pt modelId="{AF8A53BA-0516-4609-87FA-EAF9116FDAB7}" type="pres">
      <dgm:prSet presAssocID="{C3EF71FE-4098-4D38-A1CD-8D4F11E1CA72}" presName="Name0" presStyleCnt="0">
        <dgm:presLayoutVars>
          <dgm:dir/>
          <dgm:animLvl val="lvl"/>
          <dgm:resizeHandles val="exact"/>
        </dgm:presLayoutVars>
      </dgm:prSet>
      <dgm:spPr/>
    </dgm:pt>
    <dgm:pt modelId="{F4E0CDE5-B174-455C-A936-5F2D69005FAC}" type="pres">
      <dgm:prSet presAssocID="{54996435-E9B6-4FA0-8281-5716E713AEEF}" presName="linNode" presStyleCnt="0"/>
      <dgm:spPr/>
    </dgm:pt>
    <dgm:pt modelId="{EC1A26BB-2904-4B01-822E-6B3D48BC7BBD}" type="pres">
      <dgm:prSet presAssocID="{54996435-E9B6-4FA0-8281-5716E713AEEF}" presName="parentText" presStyleLbl="alignNode1" presStyleIdx="0" presStyleCnt="3">
        <dgm:presLayoutVars>
          <dgm:chMax val="1"/>
          <dgm:bulletEnabled/>
        </dgm:presLayoutVars>
      </dgm:prSet>
      <dgm:spPr/>
    </dgm:pt>
    <dgm:pt modelId="{9B485AF2-B41B-45AD-A13D-ABD3B7AA7248}" type="pres">
      <dgm:prSet presAssocID="{54996435-E9B6-4FA0-8281-5716E713AEEF}" presName="descendantText" presStyleLbl="alignAccFollowNode1" presStyleIdx="0" presStyleCnt="3">
        <dgm:presLayoutVars>
          <dgm:bulletEnabled/>
        </dgm:presLayoutVars>
      </dgm:prSet>
      <dgm:spPr/>
    </dgm:pt>
    <dgm:pt modelId="{B7FF8853-A99C-4EE3-8BF2-54697B27FD17}" type="pres">
      <dgm:prSet presAssocID="{AA4F02C1-5DF5-461C-B01C-D88FB2A1B1F5}" presName="sp" presStyleCnt="0"/>
      <dgm:spPr/>
    </dgm:pt>
    <dgm:pt modelId="{958AF25F-FEC4-407D-B517-2979D4C5CDBB}" type="pres">
      <dgm:prSet presAssocID="{9932BEC0-55F2-4525-8131-63C5FD53A83D}" presName="linNode" presStyleCnt="0"/>
      <dgm:spPr/>
    </dgm:pt>
    <dgm:pt modelId="{CCBA49F2-C8E4-4676-9C6A-8845F059EDB3}" type="pres">
      <dgm:prSet presAssocID="{9932BEC0-55F2-4525-8131-63C5FD53A83D}" presName="parentText" presStyleLbl="alignNode1" presStyleIdx="1" presStyleCnt="3">
        <dgm:presLayoutVars>
          <dgm:chMax val="1"/>
          <dgm:bulletEnabled/>
        </dgm:presLayoutVars>
      </dgm:prSet>
      <dgm:spPr/>
    </dgm:pt>
    <dgm:pt modelId="{CF9D4AF9-DCEB-4717-941D-1F019E4FAB73}" type="pres">
      <dgm:prSet presAssocID="{9932BEC0-55F2-4525-8131-63C5FD53A83D}" presName="descendantText" presStyleLbl="alignAccFollowNode1" presStyleIdx="1" presStyleCnt="3">
        <dgm:presLayoutVars>
          <dgm:bulletEnabled/>
        </dgm:presLayoutVars>
      </dgm:prSet>
      <dgm:spPr/>
    </dgm:pt>
    <dgm:pt modelId="{BC0A10DD-FFE9-447A-8809-D146A033ADB8}" type="pres">
      <dgm:prSet presAssocID="{A45B5C88-E86C-457A-92B9-7F997882F9DE}" presName="sp" presStyleCnt="0"/>
      <dgm:spPr/>
    </dgm:pt>
    <dgm:pt modelId="{83D144FD-3D52-4EE3-B961-EC0AE871DF78}" type="pres">
      <dgm:prSet presAssocID="{8422FBFC-D4CE-4D93-9FA5-42014A4EA88B}" presName="linNode" presStyleCnt="0"/>
      <dgm:spPr/>
    </dgm:pt>
    <dgm:pt modelId="{30F31E5E-C1B7-40B4-BE6B-4E5F794CCD3E}" type="pres">
      <dgm:prSet presAssocID="{8422FBFC-D4CE-4D93-9FA5-42014A4EA88B}" presName="parentText" presStyleLbl="alignNode1" presStyleIdx="2" presStyleCnt="3">
        <dgm:presLayoutVars>
          <dgm:chMax val="1"/>
          <dgm:bulletEnabled/>
        </dgm:presLayoutVars>
      </dgm:prSet>
      <dgm:spPr/>
    </dgm:pt>
    <dgm:pt modelId="{B886AA61-C865-451D-BDEE-0C1BB58E66CF}" type="pres">
      <dgm:prSet presAssocID="{8422FBFC-D4CE-4D93-9FA5-42014A4EA88B}" presName="descendantText" presStyleLbl="alignAccFollowNode1" presStyleIdx="2" presStyleCnt="3">
        <dgm:presLayoutVars>
          <dgm:bulletEnabled/>
        </dgm:presLayoutVars>
      </dgm:prSet>
      <dgm:spPr/>
    </dgm:pt>
  </dgm:ptLst>
  <dgm:cxnLst>
    <dgm:cxn modelId="{153B6500-2618-499C-8B97-37C4BE83A30E}" srcId="{C3EF71FE-4098-4D38-A1CD-8D4F11E1CA72}" destId="{54996435-E9B6-4FA0-8281-5716E713AEEF}" srcOrd="0" destOrd="0" parTransId="{19B6E10A-1AB3-4F75-8354-3B17A370E39E}" sibTransId="{AA4F02C1-5DF5-461C-B01C-D88FB2A1B1F5}"/>
    <dgm:cxn modelId="{7F53BD24-2BFF-434F-9D01-8697BD77C319}" type="presOf" srcId="{54996435-E9B6-4FA0-8281-5716E713AEEF}" destId="{EC1A26BB-2904-4B01-822E-6B3D48BC7BBD}" srcOrd="0" destOrd="0" presId="urn:microsoft.com/office/officeart/2016/7/layout/VerticalSolidActionList"/>
    <dgm:cxn modelId="{B7BB5F34-0E02-46CA-97A7-13C3864D6D88}" type="presOf" srcId="{8422FBFC-D4CE-4D93-9FA5-42014A4EA88B}" destId="{30F31E5E-C1B7-40B4-BE6B-4E5F794CCD3E}" srcOrd="0" destOrd="0" presId="urn:microsoft.com/office/officeart/2016/7/layout/VerticalSolidActionList"/>
    <dgm:cxn modelId="{8A374834-1542-4284-AF5D-B156AFE3AC43}" srcId="{9932BEC0-55F2-4525-8131-63C5FD53A83D}" destId="{111DE8E1-4599-40AD-B5EE-7EFF8B5CCC03}" srcOrd="0" destOrd="0" parTransId="{C236B861-BAD1-4527-87BC-C6E63ABADC6A}" sibTransId="{623102C4-7E93-476C-A94C-616C64359BA6}"/>
    <dgm:cxn modelId="{9CD50240-CC82-437B-AD71-D1DD9E2F689E}" type="presOf" srcId="{051E0969-81B7-49AD-9077-CA3F0166599F}" destId="{B886AA61-C865-451D-BDEE-0C1BB58E66CF}" srcOrd="0" destOrd="0" presId="urn:microsoft.com/office/officeart/2016/7/layout/VerticalSolidActionList"/>
    <dgm:cxn modelId="{9CE1456D-2007-46BF-9EDB-C6B9FC92FE27}" srcId="{C3EF71FE-4098-4D38-A1CD-8D4F11E1CA72}" destId="{9932BEC0-55F2-4525-8131-63C5FD53A83D}" srcOrd="1" destOrd="0" parTransId="{4C90F260-80DB-4070-8EE5-B5F6ED601CCE}" sibTransId="{A45B5C88-E86C-457A-92B9-7F997882F9DE}"/>
    <dgm:cxn modelId="{70CB4F57-C067-4330-BDFB-02206EB49FC3}" type="presOf" srcId="{CF6BE3D2-3936-4F3B-9ADF-2CB636B47C1F}" destId="{9B485AF2-B41B-45AD-A13D-ABD3B7AA7248}" srcOrd="0" destOrd="0" presId="urn:microsoft.com/office/officeart/2016/7/layout/VerticalSolidActionList"/>
    <dgm:cxn modelId="{1182EE87-06C0-4DCD-B65F-DC41A6E2DE9E}" srcId="{C3EF71FE-4098-4D38-A1CD-8D4F11E1CA72}" destId="{8422FBFC-D4CE-4D93-9FA5-42014A4EA88B}" srcOrd="2" destOrd="0" parTransId="{9F26346F-BB9D-43D9-A141-CE8C7A7C18F7}" sibTransId="{4F4191AF-72F4-4C4D-98B1-6214790C8C59}"/>
    <dgm:cxn modelId="{A2B6FA8A-0BBC-4659-BCBC-A41302170AE4}" type="presOf" srcId="{C3EF71FE-4098-4D38-A1CD-8D4F11E1CA72}" destId="{AF8A53BA-0516-4609-87FA-EAF9116FDAB7}" srcOrd="0" destOrd="0" presId="urn:microsoft.com/office/officeart/2016/7/layout/VerticalSolidActionList"/>
    <dgm:cxn modelId="{6B2D7B8C-585B-4B9A-8718-AF0524E083A2}" type="presOf" srcId="{111DE8E1-4599-40AD-B5EE-7EFF8B5CCC03}" destId="{CF9D4AF9-DCEB-4717-941D-1F019E4FAB73}" srcOrd="0" destOrd="0" presId="urn:microsoft.com/office/officeart/2016/7/layout/VerticalSolidActionList"/>
    <dgm:cxn modelId="{38C8388E-65AB-4B34-B9BC-647DAA5CDD24}" srcId="{54996435-E9B6-4FA0-8281-5716E713AEEF}" destId="{CF6BE3D2-3936-4F3B-9ADF-2CB636B47C1F}" srcOrd="0" destOrd="0" parTransId="{8753BAB2-7A68-4589-ACE0-2DA9C0F81472}" sibTransId="{62E41D1B-91D4-492C-BB34-2D5E5C87DF33}"/>
    <dgm:cxn modelId="{5B78B695-97BC-43C6-8E63-FB460DCE19D8}" srcId="{8422FBFC-D4CE-4D93-9FA5-42014A4EA88B}" destId="{051E0969-81B7-49AD-9077-CA3F0166599F}" srcOrd="0" destOrd="0" parTransId="{8D7DA37F-922D-4565-B68C-3C8813547D94}" sibTransId="{A88E68E3-9F77-4606-A6E0-C69CB52C528B}"/>
    <dgm:cxn modelId="{2BFDA1C0-1C5F-4AB0-B2A1-5FCFEE69F122}" type="presOf" srcId="{9932BEC0-55F2-4525-8131-63C5FD53A83D}" destId="{CCBA49F2-C8E4-4676-9C6A-8845F059EDB3}" srcOrd="0" destOrd="0" presId="urn:microsoft.com/office/officeart/2016/7/layout/VerticalSolidActionList"/>
    <dgm:cxn modelId="{45BCD9E6-FA68-47DA-BA3E-E5E2C83656B1}" type="presParOf" srcId="{AF8A53BA-0516-4609-87FA-EAF9116FDAB7}" destId="{F4E0CDE5-B174-455C-A936-5F2D69005FAC}" srcOrd="0" destOrd="0" presId="urn:microsoft.com/office/officeart/2016/7/layout/VerticalSolidActionList"/>
    <dgm:cxn modelId="{A74CB860-1F2A-42BC-A9CC-70127BBBA83F}" type="presParOf" srcId="{F4E0CDE5-B174-455C-A936-5F2D69005FAC}" destId="{EC1A26BB-2904-4B01-822E-6B3D48BC7BBD}" srcOrd="0" destOrd="0" presId="urn:microsoft.com/office/officeart/2016/7/layout/VerticalSolidActionList"/>
    <dgm:cxn modelId="{950D3173-F5D2-4ACA-8713-60C858CD5506}" type="presParOf" srcId="{F4E0CDE5-B174-455C-A936-5F2D69005FAC}" destId="{9B485AF2-B41B-45AD-A13D-ABD3B7AA7248}" srcOrd="1" destOrd="0" presId="urn:microsoft.com/office/officeart/2016/7/layout/VerticalSolidActionList"/>
    <dgm:cxn modelId="{4A77E9A8-ECE5-4A2F-BEBA-A0782693D84C}" type="presParOf" srcId="{AF8A53BA-0516-4609-87FA-EAF9116FDAB7}" destId="{B7FF8853-A99C-4EE3-8BF2-54697B27FD17}" srcOrd="1" destOrd="0" presId="urn:microsoft.com/office/officeart/2016/7/layout/VerticalSolidActionList"/>
    <dgm:cxn modelId="{AA9B2AB9-EEE9-4897-B163-5D0594D21A8C}" type="presParOf" srcId="{AF8A53BA-0516-4609-87FA-EAF9116FDAB7}" destId="{958AF25F-FEC4-407D-B517-2979D4C5CDBB}" srcOrd="2" destOrd="0" presId="urn:microsoft.com/office/officeart/2016/7/layout/VerticalSolidActionList"/>
    <dgm:cxn modelId="{B5C4A6BB-E4BD-4965-BB20-33627B73E9E4}" type="presParOf" srcId="{958AF25F-FEC4-407D-B517-2979D4C5CDBB}" destId="{CCBA49F2-C8E4-4676-9C6A-8845F059EDB3}" srcOrd="0" destOrd="0" presId="urn:microsoft.com/office/officeart/2016/7/layout/VerticalSolidActionList"/>
    <dgm:cxn modelId="{051283FB-8EFC-4C14-946B-A165654CB19A}" type="presParOf" srcId="{958AF25F-FEC4-407D-B517-2979D4C5CDBB}" destId="{CF9D4AF9-DCEB-4717-941D-1F019E4FAB73}" srcOrd="1" destOrd="0" presId="urn:microsoft.com/office/officeart/2016/7/layout/VerticalSolidActionList"/>
    <dgm:cxn modelId="{0B59BAAF-CF09-45AA-9F76-6480504B34B3}" type="presParOf" srcId="{AF8A53BA-0516-4609-87FA-EAF9116FDAB7}" destId="{BC0A10DD-FFE9-447A-8809-D146A033ADB8}" srcOrd="3" destOrd="0" presId="urn:microsoft.com/office/officeart/2016/7/layout/VerticalSolidActionList"/>
    <dgm:cxn modelId="{D93DF409-7ED7-47C4-BAE7-6023B256584E}" type="presParOf" srcId="{AF8A53BA-0516-4609-87FA-EAF9116FDAB7}" destId="{83D144FD-3D52-4EE3-B961-EC0AE871DF78}" srcOrd="4" destOrd="0" presId="urn:microsoft.com/office/officeart/2016/7/layout/VerticalSolidActionList"/>
    <dgm:cxn modelId="{88BE64D9-879E-4630-9CFE-24BDE1F87F05}" type="presParOf" srcId="{83D144FD-3D52-4EE3-B961-EC0AE871DF78}" destId="{30F31E5E-C1B7-40B4-BE6B-4E5F794CCD3E}" srcOrd="0" destOrd="0" presId="urn:microsoft.com/office/officeart/2016/7/layout/VerticalSolidActionList"/>
    <dgm:cxn modelId="{A2BA7A5A-58E1-42B7-99B2-4E013025AD68}" type="presParOf" srcId="{83D144FD-3D52-4EE3-B961-EC0AE871DF78}" destId="{B886AA61-C865-451D-BDEE-0C1BB58E66CF}" srcOrd="1" destOrd="0" presId="urn:microsoft.com/office/officeart/2016/7/layout/VerticalSolid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3759B1-83A9-47B8-AEC1-CD97D9B5157B}" type="doc">
      <dgm:prSet loTypeId="urn:microsoft.com/office/officeart/2016/7/layout/RepeatingBendingProcessNew" loCatId="process" qsTypeId="urn:microsoft.com/office/officeart/2005/8/quickstyle/simple1" qsCatId="simple" csTypeId="urn:microsoft.com/office/officeart/2005/8/colors/colorful1" csCatId="colorful" phldr="1"/>
      <dgm:spPr/>
      <dgm:t>
        <a:bodyPr/>
        <a:lstStyle/>
        <a:p>
          <a:endParaRPr lang="en-US"/>
        </a:p>
      </dgm:t>
    </dgm:pt>
    <dgm:pt modelId="{5F992C60-E404-4BFD-AD9F-1E828BEF8FE7}">
      <dgm:prSet/>
      <dgm:spPr/>
      <dgm:t>
        <a:bodyPr/>
        <a:lstStyle/>
        <a:p>
          <a:pPr rtl="0"/>
          <a:r>
            <a:rPr lang="en-US" dirty="0"/>
            <a:t>Commission’s EM&amp;V contractor reviews the TRM at least annually and makes needed updates</a:t>
          </a:r>
        </a:p>
        <a:p>
          <a:pPr rtl="0"/>
          <a:r>
            <a:rPr lang="en-US" dirty="0"/>
            <a:t>(16 TAC §25.181(o) (6) (B)).  </a:t>
          </a:r>
        </a:p>
      </dgm:t>
    </dgm:pt>
    <dgm:pt modelId="{1BA1C2EA-F966-43FC-A4AB-266FBAD671FF}" type="parTrans" cxnId="{AEC1AF76-6840-46E4-8727-CFD172D23372}">
      <dgm:prSet/>
      <dgm:spPr/>
      <dgm:t>
        <a:bodyPr/>
        <a:lstStyle/>
        <a:p>
          <a:endParaRPr lang="en-US"/>
        </a:p>
      </dgm:t>
    </dgm:pt>
    <dgm:pt modelId="{5B9B98A1-D07B-46B5-A4DB-3BE4C6E977A5}" type="sibTrans" cxnId="{AEC1AF76-6840-46E4-8727-CFD172D23372}">
      <dgm:prSet/>
      <dgm:spPr/>
      <dgm:t>
        <a:bodyPr/>
        <a:lstStyle/>
        <a:p>
          <a:endParaRPr lang="en-US" dirty="0"/>
        </a:p>
      </dgm:t>
    </dgm:pt>
    <dgm:pt modelId="{888910FA-D275-4FB7-A343-272502F2FD8B}">
      <dgm:prSet/>
      <dgm:spPr/>
      <dgm:t>
        <a:bodyPr/>
        <a:lstStyle/>
        <a:p>
          <a:pPr rtl="0"/>
          <a:r>
            <a:rPr lang="en-US" dirty="0"/>
            <a:t>Additional updates </a:t>
          </a:r>
        </a:p>
      </dgm:t>
    </dgm:pt>
    <dgm:pt modelId="{F399C2D8-D1AE-4D35-AE07-F6802F7A3A86}" type="parTrans" cxnId="{3FEE4702-6CE3-4F9E-B3EF-8663161E4305}">
      <dgm:prSet/>
      <dgm:spPr/>
      <dgm:t>
        <a:bodyPr/>
        <a:lstStyle/>
        <a:p>
          <a:endParaRPr lang="en-US"/>
        </a:p>
      </dgm:t>
    </dgm:pt>
    <dgm:pt modelId="{BFC02603-9A50-4A7D-A2E8-9886735D2351}" type="sibTrans" cxnId="{3FEE4702-6CE3-4F9E-B3EF-8663161E4305}">
      <dgm:prSet/>
      <dgm:spPr/>
      <dgm:t>
        <a:bodyPr/>
        <a:lstStyle/>
        <a:p>
          <a:endParaRPr lang="en-US" dirty="0"/>
        </a:p>
      </dgm:t>
    </dgm:pt>
    <dgm:pt modelId="{F3AB3894-80BF-4F0E-AD00-A591D3D27692}">
      <dgm:prSet/>
      <dgm:spPr/>
      <dgm:t>
        <a:bodyPr/>
        <a:lstStyle/>
        <a:p>
          <a:pPr rtl="0"/>
          <a:r>
            <a:rPr lang="en-US" dirty="0"/>
            <a:t>Utility collaborative group, Electric Utilities Marketing Managers of Texas (EUMMOT)</a:t>
          </a:r>
        </a:p>
      </dgm:t>
    </dgm:pt>
    <dgm:pt modelId="{B332F7A9-480F-48A0-ABF4-5FC472DE485E}" type="parTrans" cxnId="{78B027A0-C7BC-49B8-920B-51F3B8428BB8}">
      <dgm:prSet/>
      <dgm:spPr/>
      <dgm:t>
        <a:bodyPr/>
        <a:lstStyle/>
        <a:p>
          <a:endParaRPr lang="en-US"/>
        </a:p>
      </dgm:t>
    </dgm:pt>
    <dgm:pt modelId="{6CFA282E-D9D7-40C5-9727-BA7780C28E06}" type="sibTrans" cxnId="{78B027A0-C7BC-49B8-920B-51F3B8428BB8}">
      <dgm:prSet/>
      <dgm:spPr/>
      <dgm:t>
        <a:bodyPr/>
        <a:lstStyle/>
        <a:p>
          <a:endParaRPr lang="en-US"/>
        </a:p>
      </dgm:t>
    </dgm:pt>
    <dgm:pt modelId="{EB187F5A-B1F4-4A8D-8C48-E694E13B0983}">
      <dgm:prSet/>
      <dgm:spPr/>
      <dgm:t>
        <a:bodyPr/>
        <a:lstStyle/>
        <a:p>
          <a:pPr rtl="0"/>
          <a:r>
            <a:rPr lang="en-US" dirty="0"/>
            <a:t>Energy Efficiency Implementation Project (EEIP)</a:t>
          </a:r>
        </a:p>
      </dgm:t>
    </dgm:pt>
    <dgm:pt modelId="{5182FB9F-E758-4BF7-9506-C8D3215EF41A}" type="parTrans" cxnId="{16886365-74CD-46AF-88E0-AA800B1BA622}">
      <dgm:prSet/>
      <dgm:spPr/>
      <dgm:t>
        <a:bodyPr/>
        <a:lstStyle/>
        <a:p>
          <a:endParaRPr lang="en-US"/>
        </a:p>
      </dgm:t>
    </dgm:pt>
    <dgm:pt modelId="{92D7A9A0-60F4-4E72-8374-4E62EB0408EC}" type="sibTrans" cxnId="{16886365-74CD-46AF-88E0-AA800B1BA622}">
      <dgm:prSet/>
      <dgm:spPr/>
      <dgm:t>
        <a:bodyPr/>
        <a:lstStyle/>
        <a:p>
          <a:endParaRPr lang="en-US"/>
        </a:p>
      </dgm:t>
    </dgm:pt>
    <dgm:pt modelId="{43D806B5-CFE2-4019-A879-D1DC07C306AE}">
      <dgm:prSet/>
      <dgm:spPr/>
      <dgm:t>
        <a:bodyPr/>
        <a:lstStyle/>
        <a:p>
          <a:pPr rtl="0"/>
          <a:r>
            <a:rPr lang="en-US" dirty="0"/>
            <a:t>TRM Working Group meets at least biweekly and agree on prioritization and updates</a:t>
          </a:r>
        </a:p>
        <a:p>
          <a:pPr rtl="0"/>
          <a:r>
            <a:rPr lang="en-US" dirty="0"/>
            <a:t>PUCT staff, PUCT’s EM&amp;V team, EUMMOT contractor, Utilities and utility invited contractors </a:t>
          </a:r>
        </a:p>
      </dgm:t>
    </dgm:pt>
    <dgm:pt modelId="{D79AC072-3E00-4E04-A493-E5FD89A6AB04}" type="parTrans" cxnId="{1094992B-CBF6-484A-945E-2888AACC9ECC}">
      <dgm:prSet/>
      <dgm:spPr/>
      <dgm:t>
        <a:bodyPr/>
        <a:lstStyle/>
        <a:p>
          <a:endParaRPr lang="en-US"/>
        </a:p>
      </dgm:t>
    </dgm:pt>
    <dgm:pt modelId="{8090B0BD-61A6-49F7-84B9-4748360E458A}" type="sibTrans" cxnId="{1094992B-CBF6-484A-945E-2888AACC9ECC}">
      <dgm:prSet/>
      <dgm:spPr/>
      <dgm:t>
        <a:bodyPr/>
        <a:lstStyle/>
        <a:p>
          <a:endParaRPr lang="en-US"/>
        </a:p>
      </dgm:t>
    </dgm:pt>
    <dgm:pt modelId="{B1DA8309-F5C5-4ED0-B7EB-E8D327658B32}">
      <dgm:prSet/>
      <dgm:spPr/>
      <dgm:t>
        <a:bodyPr/>
        <a:lstStyle/>
        <a:p>
          <a:pPr rtl="0"/>
          <a:r>
            <a:rPr lang="en-US" dirty="0"/>
            <a:t>Individual utility (ies)</a:t>
          </a:r>
        </a:p>
      </dgm:t>
    </dgm:pt>
    <dgm:pt modelId="{0C03880D-CA23-4EC0-80D3-BCC388450BC6}" type="parTrans" cxnId="{E0CB727F-3278-41F3-97BF-576D38C391B4}">
      <dgm:prSet/>
      <dgm:spPr/>
      <dgm:t>
        <a:bodyPr/>
        <a:lstStyle/>
        <a:p>
          <a:endParaRPr lang="en-US"/>
        </a:p>
      </dgm:t>
    </dgm:pt>
    <dgm:pt modelId="{20D8C288-842B-4B65-8E7D-A1E0DEA16E55}" type="sibTrans" cxnId="{E0CB727F-3278-41F3-97BF-576D38C391B4}">
      <dgm:prSet/>
      <dgm:spPr/>
      <dgm:t>
        <a:bodyPr/>
        <a:lstStyle/>
        <a:p>
          <a:endParaRPr lang="en-US"/>
        </a:p>
      </dgm:t>
    </dgm:pt>
    <dgm:pt modelId="{8D34804A-842D-4841-8DA4-348C61A4C162}">
      <dgm:prSet/>
      <dgm:spPr/>
      <dgm:t>
        <a:bodyPr/>
        <a:lstStyle/>
        <a:p>
          <a:pPr rtl="0"/>
          <a:r>
            <a:rPr lang="en-US" dirty="0"/>
            <a:t>EM&amp;V research</a:t>
          </a:r>
        </a:p>
      </dgm:t>
    </dgm:pt>
    <dgm:pt modelId="{34305928-3699-4D95-8D8F-3ACB08D88A22}" type="parTrans" cxnId="{EA4A7648-0C06-45F9-B59E-D03F6377FA8A}">
      <dgm:prSet/>
      <dgm:spPr/>
      <dgm:t>
        <a:bodyPr/>
        <a:lstStyle/>
        <a:p>
          <a:endParaRPr lang="en-US"/>
        </a:p>
      </dgm:t>
    </dgm:pt>
    <dgm:pt modelId="{FE099010-737F-4F47-AB85-4BE0E1C9B871}" type="sibTrans" cxnId="{EA4A7648-0C06-45F9-B59E-D03F6377FA8A}">
      <dgm:prSet/>
      <dgm:spPr/>
      <dgm:t>
        <a:bodyPr/>
        <a:lstStyle/>
        <a:p>
          <a:endParaRPr lang="en-US"/>
        </a:p>
      </dgm:t>
    </dgm:pt>
    <dgm:pt modelId="{47F80354-0BC8-4C06-B280-6EC64B0A9596}" type="pres">
      <dgm:prSet presAssocID="{EC3759B1-83A9-47B8-AEC1-CD97D9B5157B}" presName="Name0" presStyleCnt="0">
        <dgm:presLayoutVars>
          <dgm:dir/>
          <dgm:resizeHandles val="exact"/>
        </dgm:presLayoutVars>
      </dgm:prSet>
      <dgm:spPr/>
    </dgm:pt>
    <dgm:pt modelId="{CB999E1A-5A43-4832-9865-DF82EEB2CBDC}" type="pres">
      <dgm:prSet presAssocID="{5F992C60-E404-4BFD-AD9F-1E828BEF8FE7}" presName="node" presStyleLbl="node1" presStyleIdx="0" presStyleCnt="3">
        <dgm:presLayoutVars>
          <dgm:bulletEnabled val="1"/>
        </dgm:presLayoutVars>
      </dgm:prSet>
      <dgm:spPr/>
    </dgm:pt>
    <dgm:pt modelId="{461B719E-0516-4969-8C9D-1E392C1814A9}" type="pres">
      <dgm:prSet presAssocID="{5B9B98A1-D07B-46B5-A4DB-3BE4C6E977A5}" presName="sibTrans" presStyleLbl="sibTrans1D1" presStyleIdx="0" presStyleCnt="2"/>
      <dgm:spPr/>
    </dgm:pt>
    <dgm:pt modelId="{1B05917B-189E-45C4-A7FC-434D8289C94F}" type="pres">
      <dgm:prSet presAssocID="{5B9B98A1-D07B-46B5-A4DB-3BE4C6E977A5}" presName="connectorText" presStyleLbl="sibTrans1D1" presStyleIdx="0" presStyleCnt="2"/>
      <dgm:spPr/>
    </dgm:pt>
    <dgm:pt modelId="{0ED8631D-CB05-4F02-BED0-D49BB8FED164}" type="pres">
      <dgm:prSet presAssocID="{888910FA-D275-4FB7-A343-272502F2FD8B}" presName="node" presStyleLbl="node1" presStyleIdx="1" presStyleCnt="3">
        <dgm:presLayoutVars>
          <dgm:bulletEnabled val="1"/>
        </dgm:presLayoutVars>
      </dgm:prSet>
      <dgm:spPr/>
    </dgm:pt>
    <dgm:pt modelId="{D0217D8E-3027-4B3E-89F5-9EB4608A50EE}" type="pres">
      <dgm:prSet presAssocID="{BFC02603-9A50-4A7D-A2E8-9886735D2351}" presName="sibTrans" presStyleLbl="sibTrans1D1" presStyleIdx="1" presStyleCnt="2"/>
      <dgm:spPr/>
    </dgm:pt>
    <dgm:pt modelId="{98FC2DF7-E51E-4BD1-BACF-D9149537ED50}" type="pres">
      <dgm:prSet presAssocID="{BFC02603-9A50-4A7D-A2E8-9886735D2351}" presName="connectorText" presStyleLbl="sibTrans1D1" presStyleIdx="1" presStyleCnt="2"/>
      <dgm:spPr/>
    </dgm:pt>
    <dgm:pt modelId="{B6ED3DFD-71EC-4A7C-BF73-F4C039B9DCD9}" type="pres">
      <dgm:prSet presAssocID="{43D806B5-CFE2-4019-A879-D1DC07C306AE}" presName="node" presStyleLbl="node1" presStyleIdx="2" presStyleCnt="3">
        <dgm:presLayoutVars>
          <dgm:bulletEnabled val="1"/>
        </dgm:presLayoutVars>
      </dgm:prSet>
      <dgm:spPr/>
    </dgm:pt>
  </dgm:ptLst>
  <dgm:cxnLst>
    <dgm:cxn modelId="{3FEE4702-6CE3-4F9E-B3EF-8663161E4305}" srcId="{EC3759B1-83A9-47B8-AEC1-CD97D9B5157B}" destId="{888910FA-D275-4FB7-A343-272502F2FD8B}" srcOrd="1" destOrd="0" parTransId="{F399C2D8-D1AE-4D35-AE07-F6802F7A3A86}" sibTransId="{BFC02603-9A50-4A7D-A2E8-9886735D2351}"/>
    <dgm:cxn modelId="{F4061B22-25EB-4ACE-B25B-FDDB7D687FD4}" type="presOf" srcId="{5F992C60-E404-4BFD-AD9F-1E828BEF8FE7}" destId="{CB999E1A-5A43-4832-9865-DF82EEB2CBDC}" srcOrd="0" destOrd="0" presId="urn:microsoft.com/office/officeart/2016/7/layout/RepeatingBendingProcessNew"/>
    <dgm:cxn modelId="{1094992B-CBF6-484A-945E-2888AACC9ECC}" srcId="{EC3759B1-83A9-47B8-AEC1-CD97D9B5157B}" destId="{43D806B5-CFE2-4019-A879-D1DC07C306AE}" srcOrd="2" destOrd="0" parTransId="{D79AC072-3E00-4E04-A493-E5FD89A6AB04}" sibTransId="{8090B0BD-61A6-49F7-84B9-4748360E458A}"/>
    <dgm:cxn modelId="{16886365-74CD-46AF-88E0-AA800B1BA622}" srcId="{888910FA-D275-4FB7-A343-272502F2FD8B}" destId="{EB187F5A-B1F4-4A8D-8C48-E694E13B0983}" srcOrd="2" destOrd="0" parTransId="{5182FB9F-E758-4BF7-9506-C8D3215EF41A}" sibTransId="{92D7A9A0-60F4-4E72-8374-4E62EB0408EC}"/>
    <dgm:cxn modelId="{EA4A7648-0C06-45F9-B59E-D03F6377FA8A}" srcId="{888910FA-D275-4FB7-A343-272502F2FD8B}" destId="{8D34804A-842D-4841-8DA4-348C61A4C162}" srcOrd="3" destOrd="0" parTransId="{34305928-3699-4D95-8D8F-3ACB08D88A22}" sibTransId="{FE099010-737F-4F47-AB85-4BE0E1C9B871}"/>
    <dgm:cxn modelId="{3882F56A-027C-44B1-89CD-23712BE0A764}" type="presOf" srcId="{EB187F5A-B1F4-4A8D-8C48-E694E13B0983}" destId="{0ED8631D-CB05-4F02-BED0-D49BB8FED164}" srcOrd="0" destOrd="3" presId="urn:microsoft.com/office/officeart/2016/7/layout/RepeatingBendingProcessNew"/>
    <dgm:cxn modelId="{CD4C486E-9A84-4EE1-A6B0-5F68852709F2}" type="presOf" srcId="{EC3759B1-83A9-47B8-AEC1-CD97D9B5157B}" destId="{47F80354-0BC8-4C06-B280-6EC64B0A9596}" srcOrd="0" destOrd="0" presId="urn:microsoft.com/office/officeart/2016/7/layout/RepeatingBendingProcessNew"/>
    <dgm:cxn modelId="{97BC5E56-C974-4A6D-9524-604C977DF5E3}" type="presOf" srcId="{5B9B98A1-D07B-46B5-A4DB-3BE4C6E977A5}" destId="{1B05917B-189E-45C4-A7FC-434D8289C94F}" srcOrd="1" destOrd="0" presId="urn:microsoft.com/office/officeart/2016/7/layout/RepeatingBendingProcessNew"/>
    <dgm:cxn modelId="{AEC1AF76-6840-46E4-8727-CFD172D23372}" srcId="{EC3759B1-83A9-47B8-AEC1-CD97D9B5157B}" destId="{5F992C60-E404-4BFD-AD9F-1E828BEF8FE7}" srcOrd="0" destOrd="0" parTransId="{1BA1C2EA-F966-43FC-A4AB-266FBAD671FF}" sibTransId="{5B9B98A1-D07B-46B5-A4DB-3BE4C6E977A5}"/>
    <dgm:cxn modelId="{422AE17C-8C67-48EA-883E-099B0A103478}" type="presOf" srcId="{888910FA-D275-4FB7-A343-272502F2FD8B}" destId="{0ED8631D-CB05-4F02-BED0-D49BB8FED164}" srcOrd="0" destOrd="0" presId="urn:microsoft.com/office/officeart/2016/7/layout/RepeatingBendingProcessNew"/>
    <dgm:cxn modelId="{E0CB727F-3278-41F3-97BF-576D38C391B4}" srcId="{888910FA-D275-4FB7-A343-272502F2FD8B}" destId="{B1DA8309-F5C5-4ED0-B7EB-E8D327658B32}" srcOrd="1" destOrd="0" parTransId="{0C03880D-CA23-4EC0-80D3-BCC388450BC6}" sibTransId="{20D8C288-842B-4B65-8E7D-A1E0DEA16E55}"/>
    <dgm:cxn modelId="{78B027A0-C7BC-49B8-920B-51F3B8428BB8}" srcId="{888910FA-D275-4FB7-A343-272502F2FD8B}" destId="{F3AB3894-80BF-4F0E-AD00-A591D3D27692}" srcOrd="0" destOrd="0" parTransId="{B332F7A9-480F-48A0-ABF4-5FC472DE485E}" sibTransId="{6CFA282E-D9D7-40C5-9727-BA7780C28E06}"/>
    <dgm:cxn modelId="{A2A75CAA-63A8-4468-9EA2-713FD16CEDDA}" type="presOf" srcId="{43D806B5-CFE2-4019-A879-D1DC07C306AE}" destId="{B6ED3DFD-71EC-4A7C-BF73-F4C039B9DCD9}" srcOrd="0" destOrd="0" presId="urn:microsoft.com/office/officeart/2016/7/layout/RepeatingBendingProcessNew"/>
    <dgm:cxn modelId="{25D26EAB-BB5E-4C3A-AC7A-5B1E9EAB9C49}" type="presOf" srcId="{B1DA8309-F5C5-4ED0-B7EB-E8D327658B32}" destId="{0ED8631D-CB05-4F02-BED0-D49BB8FED164}" srcOrd="0" destOrd="2" presId="urn:microsoft.com/office/officeart/2016/7/layout/RepeatingBendingProcessNew"/>
    <dgm:cxn modelId="{0F7E5FAE-15B7-4597-993E-2086C0578069}" type="presOf" srcId="{F3AB3894-80BF-4F0E-AD00-A591D3D27692}" destId="{0ED8631D-CB05-4F02-BED0-D49BB8FED164}" srcOrd="0" destOrd="1" presId="urn:microsoft.com/office/officeart/2016/7/layout/RepeatingBendingProcessNew"/>
    <dgm:cxn modelId="{AA8583B7-549C-4878-B491-AF19483D4E61}" type="presOf" srcId="{BFC02603-9A50-4A7D-A2E8-9886735D2351}" destId="{98FC2DF7-E51E-4BD1-BACF-D9149537ED50}" srcOrd="1" destOrd="0" presId="urn:microsoft.com/office/officeart/2016/7/layout/RepeatingBendingProcessNew"/>
    <dgm:cxn modelId="{1D4CD1DA-7D78-4B86-B85D-9705F0557E0A}" type="presOf" srcId="{8D34804A-842D-4841-8DA4-348C61A4C162}" destId="{0ED8631D-CB05-4F02-BED0-D49BB8FED164}" srcOrd="0" destOrd="4" presId="urn:microsoft.com/office/officeart/2016/7/layout/RepeatingBendingProcessNew"/>
    <dgm:cxn modelId="{4D3CC6E2-4EFC-4B44-A7D1-EF61C4CF43E8}" type="presOf" srcId="{5B9B98A1-D07B-46B5-A4DB-3BE4C6E977A5}" destId="{461B719E-0516-4969-8C9D-1E392C1814A9}" srcOrd="0" destOrd="0" presId="urn:microsoft.com/office/officeart/2016/7/layout/RepeatingBendingProcessNew"/>
    <dgm:cxn modelId="{8A75B9FA-6B36-482B-9B9B-6ED9F5D69136}" type="presOf" srcId="{BFC02603-9A50-4A7D-A2E8-9886735D2351}" destId="{D0217D8E-3027-4B3E-89F5-9EB4608A50EE}" srcOrd="0" destOrd="0" presId="urn:microsoft.com/office/officeart/2016/7/layout/RepeatingBendingProcessNew"/>
    <dgm:cxn modelId="{F75FA5F8-8A4B-4644-8608-59B841DADF2E}" type="presParOf" srcId="{47F80354-0BC8-4C06-B280-6EC64B0A9596}" destId="{CB999E1A-5A43-4832-9865-DF82EEB2CBDC}" srcOrd="0" destOrd="0" presId="urn:microsoft.com/office/officeart/2016/7/layout/RepeatingBendingProcessNew"/>
    <dgm:cxn modelId="{D90F794D-1B5A-44EF-84B3-30A7FA3228E0}" type="presParOf" srcId="{47F80354-0BC8-4C06-B280-6EC64B0A9596}" destId="{461B719E-0516-4969-8C9D-1E392C1814A9}" srcOrd="1" destOrd="0" presId="urn:microsoft.com/office/officeart/2016/7/layout/RepeatingBendingProcessNew"/>
    <dgm:cxn modelId="{C9EFBAB5-301E-44DA-9944-33C5FB14F9E5}" type="presParOf" srcId="{461B719E-0516-4969-8C9D-1E392C1814A9}" destId="{1B05917B-189E-45C4-A7FC-434D8289C94F}" srcOrd="0" destOrd="0" presId="urn:microsoft.com/office/officeart/2016/7/layout/RepeatingBendingProcessNew"/>
    <dgm:cxn modelId="{DF4AE245-E5EE-4F84-8142-36359DA8F7D0}" type="presParOf" srcId="{47F80354-0BC8-4C06-B280-6EC64B0A9596}" destId="{0ED8631D-CB05-4F02-BED0-D49BB8FED164}" srcOrd="2" destOrd="0" presId="urn:microsoft.com/office/officeart/2016/7/layout/RepeatingBendingProcessNew"/>
    <dgm:cxn modelId="{0D8ACBBD-CD16-4615-844B-8FE9166448E5}" type="presParOf" srcId="{47F80354-0BC8-4C06-B280-6EC64B0A9596}" destId="{D0217D8E-3027-4B3E-89F5-9EB4608A50EE}" srcOrd="3" destOrd="0" presId="urn:microsoft.com/office/officeart/2016/7/layout/RepeatingBendingProcessNew"/>
    <dgm:cxn modelId="{322238C2-89F6-4EB0-A118-CC5AE6468368}" type="presParOf" srcId="{D0217D8E-3027-4B3E-89F5-9EB4608A50EE}" destId="{98FC2DF7-E51E-4BD1-BACF-D9149537ED50}" srcOrd="0" destOrd="0" presId="urn:microsoft.com/office/officeart/2016/7/layout/RepeatingBendingProcessNew"/>
    <dgm:cxn modelId="{7B45887B-47D5-4BC0-958C-6883978A9E22}" type="presParOf" srcId="{47F80354-0BC8-4C06-B280-6EC64B0A9596}" destId="{B6ED3DFD-71EC-4A7C-BF73-F4C039B9DCD9}" srcOrd="4"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A0CE04A-AD4D-4DD6-8E27-ACEA6E0F256D}"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DD5CC6B5-5972-4863-950B-FE81DF08AEF4}">
      <dgm:prSet/>
      <dgm:spPr/>
      <dgm:t>
        <a:bodyPr/>
        <a:lstStyle/>
        <a:p>
          <a:pPr rtl="0"/>
          <a:r>
            <a:rPr lang="en-US" b="1" dirty="0"/>
            <a:t>Volume 1: TRM Overview and User Guide </a:t>
          </a:r>
          <a:r>
            <a:rPr lang="en-US" b="0" dirty="0"/>
            <a:t>covers the process for TRM updates and version rollouts, weather zones, peak demand definitions, TRM structure and the format of the TRM measures </a:t>
          </a:r>
        </a:p>
      </dgm:t>
    </dgm:pt>
    <dgm:pt modelId="{BD4E3B51-6F02-42AF-9715-7568D64D762B}" type="parTrans" cxnId="{DC6076D2-5CE5-462C-A2CC-80F45E140767}">
      <dgm:prSet/>
      <dgm:spPr/>
      <dgm:t>
        <a:bodyPr/>
        <a:lstStyle/>
        <a:p>
          <a:endParaRPr lang="en-US" sz="1600" b="0"/>
        </a:p>
      </dgm:t>
    </dgm:pt>
    <dgm:pt modelId="{605311F3-E852-4CE6-8EFC-639A6D40FD29}" type="sibTrans" cxnId="{DC6076D2-5CE5-462C-A2CC-80F45E140767}">
      <dgm:prSet/>
      <dgm:spPr/>
      <dgm:t>
        <a:bodyPr/>
        <a:lstStyle/>
        <a:p>
          <a:endParaRPr lang="en-US" b="0"/>
        </a:p>
      </dgm:t>
    </dgm:pt>
    <dgm:pt modelId="{95591142-C7AE-4140-8813-C01B0281E732}">
      <dgm:prSet/>
      <dgm:spPr/>
      <dgm:t>
        <a:bodyPr/>
        <a:lstStyle/>
        <a:p>
          <a:pPr rtl="0"/>
          <a:r>
            <a:rPr lang="en-GB" b="1" dirty="0"/>
            <a:t>Volume 2: Residential Deemed Measures</a:t>
          </a:r>
          <a:r>
            <a:rPr lang="en-US" b="1" dirty="0"/>
            <a:t> </a:t>
          </a:r>
          <a:r>
            <a:rPr lang="en-US" b="0" dirty="0"/>
            <a:t>contains the measure descriptions and deemed savings estimates and algorithms for measures installed in residential dwellings. </a:t>
          </a:r>
        </a:p>
      </dgm:t>
    </dgm:pt>
    <dgm:pt modelId="{2A72621B-4339-45DF-A59C-8B6F9FFF2024}" type="parTrans" cxnId="{6BE0EAB0-759C-4179-B4DE-260A56247619}">
      <dgm:prSet/>
      <dgm:spPr/>
      <dgm:t>
        <a:bodyPr/>
        <a:lstStyle/>
        <a:p>
          <a:endParaRPr lang="en-US" sz="1600" b="0"/>
        </a:p>
      </dgm:t>
    </dgm:pt>
    <dgm:pt modelId="{09912BB7-A5D0-4F8D-B8B9-7A704F0EBBCD}" type="sibTrans" cxnId="{6BE0EAB0-759C-4179-B4DE-260A56247619}">
      <dgm:prSet/>
      <dgm:spPr/>
      <dgm:t>
        <a:bodyPr/>
        <a:lstStyle/>
        <a:p>
          <a:endParaRPr lang="en-US" b="0"/>
        </a:p>
      </dgm:t>
    </dgm:pt>
    <dgm:pt modelId="{FBE9A4FF-666E-478E-BD63-40D20FC94DBE}">
      <dgm:prSet/>
      <dgm:spPr/>
      <dgm:t>
        <a:bodyPr/>
        <a:lstStyle/>
        <a:p>
          <a:pPr rtl="0"/>
          <a:r>
            <a:rPr lang="en-US" b="1" dirty="0"/>
            <a:t>Volume 3: Nonresidential Deemed Measures </a:t>
          </a:r>
          <a:r>
            <a:rPr lang="en-US" b="0" dirty="0"/>
            <a:t>contains the measure descriptions and deemed savings estimates and algorithms for measures installed in nonresidential businesses.   </a:t>
          </a:r>
        </a:p>
      </dgm:t>
    </dgm:pt>
    <dgm:pt modelId="{33BC2481-052C-4969-877D-88EF420F6713}" type="parTrans" cxnId="{1A8C9077-D191-47D0-A340-AAC90D552136}">
      <dgm:prSet/>
      <dgm:spPr/>
      <dgm:t>
        <a:bodyPr/>
        <a:lstStyle/>
        <a:p>
          <a:endParaRPr lang="en-US" sz="1600" b="0"/>
        </a:p>
      </dgm:t>
    </dgm:pt>
    <dgm:pt modelId="{5A013ACD-FDA1-49E6-B0A6-5ADF4823BC35}" type="sibTrans" cxnId="{1A8C9077-D191-47D0-A340-AAC90D552136}">
      <dgm:prSet/>
      <dgm:spPr/>
      <dgm:t>
        <a:bodyPr/>
        <a:lstStyle/>
        <a:p>
          <a:endParaRPr lang="en-US" b="0"/>
        </a:p>
      </dgm:t>
    </dgm:pt>
    <dgm:pt modelId="{36DD9668-D00A-481C-8EB1-7E1D3B173F59}">
      <dgm:prSet/>
      <dgm:spPr/>
      <dgm:t>
        <a:bodyPr/>
        <a:lstStyle/>
        <a:p>
          <a:pPr rtl="0"/>
          <a:r>
            <a:rPr lang="en-US" b="1" dirty="0"/>
            <a:t>Volume 4: M&amp;V Protocols </a:t>
          </a:r>
          <a:r>
            <a:rPr lang="en-US" b="0" dirty="0"/>
            <a:t>contains protocols to estimate claimed savings for measures that are not good candidates for deemed savings across both sectors</a:t>
          </a:r>
        </a:p>
      </dgm:t>
    </dgm:pt>
    <dgm:pt modelId="{C8E3C34F-9781-431D-8E45-B246E992D814}" type="parTrans" cxnId="{478BD840-9204-4246-AB60-8719AC9CDBEC}">
      <dgm:prSet/>
      <dgm:spPr/>
      <dgm:t>
        <a:bodyPr/>
        <a:lstStyle/>
        <a:p>
          <a:endParaRPr lang="en-US" sz="1600" b="0"/>
        </a:p>
      </dgm:t>
    </dgm:pt>
    <dgm:pt modelId="{92FCB8F0-EB12-47B2-8942-34584EA8463E}" type="sibTrans" cxnId="{478BD840-9204-4246-AB60-8719AC9CDBEC}">
      <dgm:prSet/>
      <dgm:spPr/>
      <dgm:t>
        <a:bodyPr/>
        <a:lstStyle/>
        <a:p>
          <a:endParaRPr lang="en-US" b="0"/>
        </a:p>
      </dgm:t>
    </dgm:pt>
    <dgm:pt modelId="{D13AFBF3-BC8E-4BD3-852E-EED7C0D07408}">
      <dgm:prSet/>
      <dgm:spPr/>
      <dgm:t>
        <a:bodyPr/>
        <a:lstStyle/>
        <a:p>
          <a:r>
            <a:rPr lang="en-GB" b="1" dirty="0"/>
            <a:t>Volume 5: Implementation Guidance </a:t>
          </a:r>
          <a:r>
            <a:rPr lang="en-GB" dirty="0"/>
            <a:t>contains clarifications or required program implementation documents </a:t>
          </a:r>
          <a:endParaRPr lang="en-US" b="0" dirty="0"/>
        </a:p>
      </dgm:t>
    </dgm:pt>
    <dgm:pt modelId="{9CC32D36-AF98-4AB4-B678-8F0BB0DD481D}" type="parTrans" cxnId="{A62424E5-504D-4746-9303-1A114175D328}">
      <dgm:prSet/>
      <dgm:spPr/>
      <dgm:t>
        <a:bodyPr/>
        <a:lstStyle/>
        <a:p>
          <a:endParaRPr lang="en-US"/>
        </a:p>
      </dgm:t>
    </dgm:pt>
    <dgm:pt modelId="{9763F8D0-88C5-49D3-8110-47FD869C4FED}" type="sibTrans" cxnId="{A62424E5-504D-4746-9303-1A114175D328}">
      <dgm:prSet/>
      <dgm:spPr/>
      <dgm:t>
        <a:bodyPr/>
        <a:lstStyle/>
        <a:p>
          <a:endParaRPr lang="en-US"/>
        </a:p>
      </dgm:t>
    </dgm:pt>
    <dgm:pt modelId="{8AA8DD6A-80BE-45DA-8C40-0EF091578E63}" type="pres">
      <dgm:prSet presAssocID="{2A0CE04A-AD4D-4DD6-8E27-ACEA6E0F256D}" presName="vert0" presStyleCnt="0">
        <dgm:presLayoutVars>
          <dgm:dir/>
          <dgm:animOne val="branch"/>
          <dgm:animLvl val="lvl"/>
        </dgm:presLayoutVars>
      </dgm:prSet>
      <dgm:spPr/>
    </dgm:pt>
    <dgm:pt modelId="{444FA477-F5B4-4B15-AF83-A21256AB5E5A}" type="pres">
      <dgm:prSet presAssocID="{DD5CC6B5-5972-4863-950B-FE81DF08AEF4}" presName="thickLine" presStyleLbl="alignNode1" presStyleIdx="0" presStyleCnt="5"/>
      <dgm:spPr/>
    </dgm:pt>
    <dgm:pt modelId="{A64F5A66-2AE6-4EAC-97D7-1C360F2E1865}" type="pres">
      <dgm:prSet presAssocID="{DD5CC6B5-5972-4863-950B-FE81DF08AEF4}" presName="horz1" presStyleCnt="0"/>
      <dgm:spPr/>
    </dgm:pt>
    <dgm:pt modelId="{DC3811F7-6C36-4616-978C-3DF73134C574}" type="pres">
      <dgm:prSet presAssocID="{DD5CC6B5-5972-4863-950B-FE81DF08AEF4}" presName="tx1" presStyleLbl="revTx" presStyleIdx="0" presStyleCnt="5"/>
      <dgm:spPr/>
    </dgm:pt>
    <dgm:pt modelId="{3539D162-AFC8-4263-A429-F32615CFF8D8}" type="pres">
      <dgm:prSet presAssocID="{DD5CC6B5-5972-4863-950B-FE81DF08AEF4}" presName="vert1" presStyleCnt="0"/>
      <dgm:spPr/>
    </dgm:pt>
    <dgm:pt modelId="{85696FB9-46D7-4293-93FF-E48CA9A9961C}" type="pres">
      <dgm:prSet presAssocID="{95591142-C7AE-4140-8813-C01B0281E732}" presName="thickLine" presStyleLbl="alignNode1" presStyleIdx="1" presStyleCnt="5"/>
      <dgm:spPr/>
    </dgm:pt>
    <dgm:pt modelId="{C4679CFD-0B12-4814-9929-FCF1D57BBABA}" type="pres">
      <dgm:prSet presAssocID="{95591142-C7AE-4140-8813-C01B0281E732}" presName="horz1" presStyleCnt="0"/>
      <dgm:spPr/>
    </dgm:pt>
    <dgm:pt modelId="{888B54E4-2D10-48B1-968E-1401D89146B8}" type="pres">
      <dgm:prSet presAssocID="{95591142-C7AE-4140-8813-C01B0281E732}" presName="tx1" presStyleLbl="revTx" presStyleIdx="1" presStyleCnt="5"/>
      <dgm:spPr/>
    </dgm:pt>
    <dgm:pt modelId="{866339D5-A30F-4399-A114-F5BF95C9FC75}" type="pres">
      <dgm:prSet presAssocID="{95591142-C7AE-4140-8813-C01B0281E732}" presName="vert1" presStyleCnt="0"/>
      <dgm:spPr/>
    </dgm:pt>
    <dgm:pt modelId="{E54F6834-1F41-43A7-9BD0-5F8FE794D638}" type="pres">
      <dgm:prSet presAssocID="{FBE9A4FF-666E-478E-BD63-40D20FC94DBE}" presName="thickLine" presStyleLbl="alignNode1" presStyleIdx="2" presStyleCnt="5"/>
      <dgm:spPr/>
    </dgm:pt>
    <dgm:pt modelId="{7EC5B38B-072B-4E72-9ACC-1944D05F3E94}" type="pres">
      <dgm:prSet presAssocID="{FBE9A4FF-666E-478E-BD63-40D20FC94DBE}" presName="horz1" presStyleCnt="0"/>
      <dgm:spPr/>
    </dgm:pt>
    <dgm:pt modelId="{03351703-EE99-4459-AB13-A60D8A83995C}" type="pres">
      <dgm:prSet presAssocID="{FBE9A4FF-666E-478E-BD63-40D20FC94DBE}" presName="tx1" presStyleLbl="revTx" presStyleIdx="2" presStyleCnt="5"/>
      <dgm:spPr/>
    </dgm:pt>
    <dgm:pt modelId="{40459EBF-A806-4809-BCC0-1F36CBB8E25F}" type="pres">
      <dgm:prSet presAssocID="{FBE9A4FF-666E-478E-BD63-40D20FC94DBE}" presName="vert1" presStyleCnt="0"/>
      <dgm:spPr/>
    </dgm:pt>
    <dgm:pt modelId="{87A9616A-DB3C-458D-B48A-E4C903D2B157}" type="pres">
      <dgm:prSet presAssocID="{36DD9668-D00A-481C-8EB1-7E1D3B173F59}" presName="thickLine" presStyleLbl="alignNode1" presStyleIdx="3" presStyleCnt="5"/>
      <dgm:spPr/>
    </dgm:pt>
    <dgm:pt modelId="{39ADC8F0-8F60-4F29-ABB2-1BBE6FF97C3D}" type="pres">
      <dgm:prSet presAssocID="{36DD9668-D00A-481C-8EB1-7E1D3B173F59}" presName="horz1" presStyleCnt="0"/>
      <dgm:spPr/>
    </dgm:pt>
    <dgm:pt modelId="{C9612D18-0D7F-4447-A1CB-9E7A71F85580}" type="pres">
      <dgm:prSet presAssocID="{36DD9668-D00A-481C-8EB1-7E1D3B173F59}" presName="tx1" presStyleLbl="revTx" presStyleIdx="3" presStyleCnt="5"/>
      <dgm:spPr/>
    </dgm:pt>
    <dgm:pt modelId="{269D325D-2D2D-4AAC-84E5-C10D6A0C0227}" type="pres">
      <dgm:prSet presAssocID="{36DD9668-D00A-481C-8EB1-7E1D3B173F59}" presName="vert1" presStyleCnt="0"/>
      <dgm:spPr/>
    </dgm:pt>
    <dgm:pt modelId="{3C457000-CA3F-42D0-B7AD-94EF0AEB7688}" type="pres">
      <dgm:prSet presAssocID="{D13AFBF3-BC8E-4BD3-852E-EED7C0D07408}" presName="thickLine" presStyleLbl="alignNode1" presStyleIdx="4" presStyleCnt="5"/>
      <dgm:spPr/>
    </dgm:pt>
    <dgm:pt modelId="{8464F13D-F8D2-4B68-B72A-1E831AA8ED89}" type="pres">
      <dgm:prSet presAssocID="{D13AFBF3-BC8E-4BD3-852E-EED7C0D07408}" presName="horz1" presStyleCnt="0"/>
      <dgm:spPr/>
    </dgm:pt>
    <dgm:pt modelId="{164E15BD-7016-4EDF-8A92-2720DC7BDFA5}" type="pres">
      <dgm:prSet presAssocID="{D13AFBF3-BC8E-4BD3-852E-EED7C0D07408}" presName="tx1" presStyleLbl="revTx" presStyleIdx="4" presStyleCnt="5"/>
      <dgm:spPr/>
    </dgm:pt>
    <dgm:pt modelId="{3D30BA35-5D0C-4DB4-99FB-2569A681FD05}" type="pres">
      <dgm:prSet presAssocID="{D13AFBF3-BC8E-4BD3-852E-EED7C0D07408}" presName="vert1" presStyleCnt="0"/>
      <dgm:spPr/>
    </dgm:pt>
  </dgm:ptLst>
  <dgm:cxnLst>
    <dgm:cxn modelId="{5EC2A327-9AFE-4B3F-83B1-B4F79DB19B40}" type="presOf" srcId="{D13AFBF3-BC8E-4BD3-852E-EED7C0D07408}" destId="{164E15BD-7016-4EDF-8A92-2720DC7BDFA5}" srcOrd="0" destOrd="0" presId="urn:microsoft.com/office/officeart/2008/layout/LinedList"/>
    <dgm:cxn modelId="{815E9630-87F4-4508-B4F3-CA17091EEC1C}" type="presOf" srcId="{DD5CC6B5-5972-4863-950B-FE81DF08AEF4}" destId="{DC3811F7-6C36-4616-978C-3DF73134C574}" srcOrd="0" destOrd="0" presId="urn:microsoft.com/office/officeart/2008/layout/LinedList"/>
    <dgm:cxn modelId="{E9516431-A70E-4B35-93AB-75F8749ECD09}" type="presOf" srcId="{2A0CE04A-AD4D-4DD6-8E27-ACEA6E0F256D}" destId="{8AA8DD6A-80BE-45DA-8C40-0EF091578E63}" srcOrd="0" destOrd="0" presId="urn:microsoft.com/office/officeart/2008/layout/LinedList"/>
    <dgm:cxn modelId="{10D25D3B-3E26-4DFD-B583-27D9BDC2692B}" type="presOf" srcId="{FBE9A4FF-666E-478E-BD63-40D20FC94DBE}" destId="{03351703-EE99-4459-AB13-A60D8A83995C}" srcOrd="0" destOrd="0" presId="urn:microsoft.com/office/officeart/2008/layout/LinedList"/>
    <dgm:cxn modelId="{478BD840-9204-4246-AB60-8719AC9CDBEC}" srcId="{2A0CE04A-AD4D-4DD6-8E27-ACEA6E0F256D}" destId="{36DD9668-D00A-481C-8EB1-7E1D3B173F59}" srcOrd="3" destOrd="0" parTransId="{C8E3C34F-9781-431D-8E45-B246E992D814}" sibTransId="{92FCB8F0-EB12-47B2-8942-34584EA8463E}"/>
    <dgm:cxn modelId="{9BF5A063-186A-4D0D-BDA5-2B2EFF9D3E53}" type="presOf" srcId="{95591142-C7AE-4140-8813-C01B0281E732}" destId="{888B54E4-2D10-48B1-968E-1401D89146B8}" srcOrd="0" destOrd="0" presId="urn:microsoft.com/office/officeart/2008/layout/LinedList"/>
    <dgm:cxn modelId="{1A8C9077-D191-47D0-A340-AAC90D552136}" srcId="{2A0CE04A-AD4D-4DD6-8E27-ACEA6E0F256D}" destId="{FBE9A4FF-666E-478E-BD63-40D20FC94DBE}" srcOrd="2" destOrd="0" parTransId="{33BC2481-052C-4969-877D-88EF420F6713}" sibTransId="{5A013ACD-FDA1-49E6-B0A6-5ADF4823BC35}"/>
    <dgm:cxn modelId="{0982CF98-97F6-4846-B754-DDD04ABE8B18}" type="presOf" srcId="{36DD9668-D00A-481C-8EB1-7E1D3B173F59}" destId="{C9612D18-0D7F-4447-A1CB-9E7A71F85580}" srcOrd="0" destOrd="0" presId="urn:microsoft.com/office/officeart/2008/layout/LinedList"/>
    <dgm:cxn modelId="{6BE0EAB0-759C-4179-B4DE-260A56247619}" srcId="{2A0CE04A-AD4D-4DD6-8E27-ACEA6E0F256D}" destId="{95591142-C7AE-4140-8813-C01B0281E732}" srcOrd="1" destOrd="0" parTransId="{2A72621B-4339-45DF-A59C-8B6F9FFF2024}" sibTransId="{09912BB7-A5D0-4F8D-B8B9-7A704F0EBBCD}"/>
    <dgm:cxn modelId="{DC6076D2-5CE5-462C-A2CC-80F45E140767}" srcId="{2A0CE04A-AD4D-4DD6-8E27-ACEA6E0F256D}" destId="{DD5CC6B5-5972-4863-950B-FE81DF08AEF4}" srcOrd="0" destOrd="0" parTransId="{BD4E3B51-6F02-42AF-9715-7568D64D762B}" sibTransId="{605311F3-E852-4CE6-8EFC-639A6D40FD29}"/>
    <dgm:cxn modelId="{A62424E5-504D-4746-9303-1A114175D328}" srcId="{2A0CE04A-AD4D-4DD6-8E27-ACEA6E0F256D}" destId="{D13AFBF3-BC8E-4BD3-852E-EED7C0D07408}" srcOrd="4" destOrd="0" parTransId="{9CC32D36-AF98-4AB4-B678-8F0BB0DD481D}" sibTransId="{9763F8D0-88C5-49D3-8110-47FD869C4FED}"/>
    <dgm:cxn modelId="{BFA15ED5-B1EF-4266-A9A0-E42018F12F5F}" type="presParOf" srcId="{8AA8DD6A-80BE-45DA-8C40-0EF091578E63}" destId="{444FA477-F5B4-4B15-AF83-A21256AB5E5A}" srcOrd="0" destOrd="0" presId="urn:microsoft.com/office/officeart/2008/layout/LinedList"/>
    <dgm:cxn modelId="{F5CA29CE-266F-4769-B351-E7C8651A48F7}" type="presParOf" srcId="{8AA8DD6A-80BE-45DA-8C40-0EF091578E63}" destId="{A64F5A66-2AE6-4EAC-97D7-1C360F2E1865}" srcOrd="1" destOrd="0" presId="urn:microsoft.com/office/officeart/2008/layout/LinedList"/>
    <dgm:cxn modelId="{27C5D36D-3F91-4193-923A-0F7902D2491E}" type="presParOf" srcId="{A64F5A66-2AE6-4EAC-97D7-1C360F2E1865}" destId="{DC3811F7-6C36-4616-978C-3DF73134C574}" srcOrd="0" destOrd="0" presId="urn:microsoft.com/office/officeart/2008/layout/LinedList"/>
    <dgm:cxn modelId="{CDA68AE6-B7AD-4AD9-960F-94B8E5444480}" type="presParOf" srcId="{A64F5A66-2AE6-4EAC-97D7-1C360F2E1865}" destId="{3539D162-AFC8-4263-A429-F32615CFF8D8}" srcOrd="1" destOrd="0" presId="urn:microsoft.com/office/officeart/2008/layout/LinedList"/>
    <dgm:cxn modelId="{21109C3E-472E-47E5-B9BC-D2BE6F649F25}" type="presParOf" srcId="{8AA8DD6A-80BE-45DA-8C40-0EF091578E63}" destId="{85696FB9-46D7-4293-93FF-E48CA9A9961C}" srcOrd="2" destOrd="0" presId="urn:microsoft.com/office/officeart/2008/layout/LinedList"/>
    <dgm:cxn modelId="{CED855A0-16BB-43F7-B7B0-4800A163EB63}" type="presParOf" srcId="{8AA8DD6A-80BE-45DA-8C40-0EF091578E63}" destId="{C4679CFD-0B12-4814-9929-FCF1D57BBABA}" srcOrd="3" destOrd="0" presId="urn:microsoft.com/office/officeart/2008/layout/LinedList"/>
    <dgm:cxn modelId="{D8845088-E514-440C-99C7-EA3A0DDAE2E9}" type="presParOf" srcId="{C4679CFD-0B12-4814-9929-FCF1D57BBABA}" destId="{888B54E4-2D10-48B1-968E-1401D89146B8}" srcOrd="0" destOrd="0" presId="urn:microsoft.com/office/officeart/2008/layout/LinedList"/>
    <dgm:cxn modelId="{35C568EC-9DBB-4037-82DF-232A68D8C26B}" type="presParOf" srcId="{C4679CFD-0B12-4814-9929-FCF1D57BBABA}" destId="{866339D5-A30F-4399-A114-F5BF95C9FC75}" srcOrd="1" destOrd="0" presId="urn:microsoft.com/office/officeart/2008/layout/LinedList"/>
    <dgm:cxn modelId="{26AD9A0C-244D-435D-B533-0A53290D48E5}" type="presParOf" srcId="{8AA8DD6A-80BE-45DA-8C40-0EF091578E63}" destId="{E54F6834-1F41-43A7-9BD0-5F8FE794D638}" srcOrd="4" destOrd="0" presId="urn:microsoft.com/office/officeart/2008/layout/LinedList"/>
    <dgm:cxn modelId="{23FE47ED-29A2-4FC9-88A2-6D0068F4B22A}" type="presParOf" srcId="{8AA8DD6A-80BE-45DA-8C40-0EF091578E63}" destId="{7EC5B38B-072B-4E72-9ACC-1944D05F3E94}" srcOrd="5" destOrd="0" presId="urn:microsoft.com/office/officeart/2008/layout/LinedList"/>
    <dgm:cxn modelId="{B4865A2A-E27B-493B-A7F5-7D261EB26D24}" type="presParOf" srcId="{7EC5B38B-072B-4E72-9ACC-1944D05F3E94}" destId="{03351703-EE99-4459-AB13-A60D8A83995C}" srcOrd="0" destOrd="0" presId="urn:microsoft.com/office/officeart/2008/layout/LinedList"/>
    <dgm:cxn modelId="{C98C3AF8-3515-4634-93EE-E1D35A5F8E6B}" type="presParOf" srcId="{7EC5B38B-072B-4E72-9ACC-1944D05F3E94}" destId="{40459EBF-A806-4809-BCC0-1F36CBB8E25F}" srcOrd="1" destOrd="0" presId="urn:microsoft.com/office/officeart/2008/layout/LinedList"/>
    <dgm:cxn modelId="{EAEF519F-06F0-4BCE-B257-476B39325A3A}" type="presParOf" srcId="{8AA8DD6A-80BE-45DA-8C40-0EF091578E63}" destId="{87A9616A-DB3C-458D-B48A-E4C903D2B157}" srcOrd="6" destOrd="0" presId="urn:microsoft.com/office/officeart/2008/layout/LinedList"/>
    <dgm:cxn modelId="{1BBC2674-1A95-461E-BA13-522B4B7F1B1A}" type="presParOf" srcId="{8AA8DD6A-80BE-45DA-8C40-0EF091578E63}" destId="{39ADC8F0-8F60-4F29-ABB2-1BBE6FF97C3D}" srcOrd="7" destOrd="0" presId="urn:microsoft.com/office/officeart/2008/layout/LinedList"/>
    <dgm:cxn modelId="{9286A4D9-88D6-41FD-B7BB-35C3E394E99E}" type="presParOf" srcId="{39ADC8F0-8F60-4F29-ABB2-1BBE6FF97C3D}" destId="{C9612D18-0D7F-4447-A1CB-9E7A71F85580}" srcOrd="0" destOrd="0" presId="urn:microsoft.com/office/officeart/2008/layout/LinedList"/>
    <dgm:cxn modelId="{C47566B0-03F0-4462-9F02-385A596456B0}" type="presParOf" srcId="{39ADC8F0-8F60-4F29-ABB2-1BBE6FF97C3D}" destId="{269D325D-2D2D-4AAC-84E5-C10D6A0C0227}" srcOrd="1" destOrd="0" presId="urn:microsoft.com/office/officeart/2008/layout/LinedList"/>
    <dgm:cxn modelId="{60DE53AE-F9A4-45F4-A97A-8681A4ADE924}" type="presParOf" srcId="{8AA8DD6A-80BE-45DA-8C40-0EF091578E63}" destId="{3C457000-CA3F-42D0-B7AD-94EF0AEB7688}" srcOrd="8" destOrd="0" presId="urn:microsoft.com/office/officeart/2008/layout/LinedList"/>
    <dgm:cxn modelId="{518D4C63-927E-454A-BD0E-5430FE96090D}" type="presParOf" srcId="{8AA8DD6A-80BE-45DA-8C40-0EF091578E63}" destId="{8464F13D-F8D2-4B68-B72A-1E831AA8ED89}" srcOrd="9" destOrd="0" presId="urn:microsoft.com/office/officeart/2008/layout/LinedList"/>
    <dgm:cxn modelId="{E7D7EBCA-0A5A-413B-818D-17FDB7F663EE}" type="presParOf" srcId="{8464F13D-F8D2-4B68-B72A-1E831AA8ED89}" destId="{164E15BD-7016-4EDF-8A92-2720DC7BDFA5}" srcOrd="0" destOrd="0" presId="urn:microsoft.com/office/officeart/2008/layout/LinedList"/>
    <dgm:cxn modelId="{1A161D13-6B7A-4769-BDD2-BF00EDFE84C8}" type="presParOf" srcId="{8464F13D-F8D2-4B68-B72A-1E831AA8ED89}" destId="{3D30BA35-5D0C-4DB4-99FB-2569A681FD0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942910-734A-4B22-A6E1-D46B7A66D90E}" type="doc">
      <dgm:prSet loTypeId="urn:microsoft.com/office/officeart/2005/8/layout/orgChart1" loCatId="hierarchy" qsTypeId="urn:microsoft.com/office/officeart/2005/8/quickstyle/simple3" qsCatId="simple" csTypeId="urn:microsoft.com/office/officeart/2005/8/colors/accent4_2" csCatId="accent4" phldr="1"/>
      <dgm:spPr/>
      <dgm:t>
        <a:bodyPr/>
        <a:lstStyle/>
        <a:p>
          <a:endParaRPr lang="en-US"/>
        </a:p>
      </dgm:t>
    </dgm:pt>
    <dgm:pt modelId="{E9E2F23F-5B88-4CE1-A0FC-C9F8D57C0656}">
      <dgm:prSet/>
      <dgm:spPr/>
      <dgm:t>
        <a:bodyPr/>
        <a:lstStyle/>
        <a:p>
          <a:pPr rtl="0"/>
          <a:r>
            <a:rPr lang="en-US" dirty="0"/>
            <a:t>Commission’s EM&amp;V contractor is tasked with updating the TRM at least annually</a:t>
          </a:r>
        </a:p>
      </dgm:t>
    </dgm:pt>
    <dgm:pt modelId="{B096B3BA-6C25-409D-970F-CE586ECABF8E}" type="parTrans" cxnId="{8D42B5D4-B21E-44AB-BDA2-79659F729BD5}">
      <dgm:prSet/>
      <dgm:spPr/>
      <dgm:t>
        <a:bodyPr/>
        <a:lstStyle/>
        <a:p>
          <a:endParaRPr lang="en-US"/>
        </a:p>
      </dgm:t>
    </dgm:pt>
    <dgm:pt modelId="{02015416-0110-4531-A2A5-0B917FACF242}" type="sibTrans" cxnId="{8D42B5D4-B21E-44AB-BDA2-79659F729BD5}">
      <dgm:prSet/>
      <dgm:spPr/>
      <dgm:t>
        <a:bodyPr/>
        <a:lstStyle/>
        <a:p>
          <a:endParaRPr lang="en-US"/>
        </a:p>
      </dgm:t>
    </dgm:pt>
    <dgm:pt modelId="{68721C4E-4C72-4DDD-9C6D-A0B3C7F31CB4}">
      <dgm:prSet/>
      <dgm:spPr/>
      <dgm:t>
        <a:bodyPr/>
        <a:lstStyle/>
        <a:p>
          <a:pPr rtl="0"/>
          <a:r>
            <a:rPr lang="en-US" dirty="0"/>
            <a:t>Commission Staff review and file approval of the updated TRM</a:t>
          </a:r>
        </a:p>
      </dgm:t>
    </dgm:pt>
    <dgm:pt modelId="{2A1251E5-159A-43DE-B5F4-79E339988382}" type="parTrans" cxnId="{0DCA6797-6709-41A9-9C41-0E38D4C1BBE7}">
      <dgm:prSet/>
      <dgm:spPr/>
      <dgm:t>
        <a:bodyPr/>
        <a:lstStyle/>
        <a:p>
          <a:endParaRPr lang="en-US"/>
        </a:p>
      </dgm:t>
    </dgm:pt>
    <dgm:pt modelId="{F14E1265-0A13-4C36-AB58-D47A1E989A62}" type="sibTrans" cxnId="{0DCA6797-6709-41A9-9C41-0E38D4C1BBE7}">
      <dgm:prSet/>
      <dgm:spPr/>
      <dgm:t>
        <a:bodyPr/>
        <a:lstStyle/>
        <a:p>
          <a:endParaRPr lang="en-US"/>
        </a:p>
      </dgm:t>
    </dgm:pt>
    <dgm:pt modelId="{782593AB-3EB6-438D-93A0-6A7401BDC529}" type="pres">
      <dgm:prSet presAssocID="{2C942910-734A-4B22-A6E1-D46B7A66D90E}" presName="hierChild1" presStyleCnt="0">
        <dgm:presLayoutVars>
          <dgm:orgChart val="1"/>
          <dgm:chPref val="1"/>
          <dgm:dir/>
          <dgm:animOne val="branch"/>
          <dgm:animLvl val="lvl"/>
          <dgm:resizeHandles/>
        </dgm:presLayoutVars>
      </dgm:prSet>
      <dgm:spPr/>
    </dgm:pt>
    <dgm:pt modelId="{0A1D9701-88A3-40A1-BE57-BFF94A0F4CB7}" type="pres">
      <dgm:prSet presAssocID="{E9E2F23F-5B88-4CE1-A0FC-C9F8D57C0656}" presName="hierRoot1" presStyleCnt="0">
        <dgm:presLayoutVars>
          <dgm:hierBranch val="init"/>
        </dgm:presLayoutVars>
      </dgm:prSet>
      <dgm:spPr/>
    </dgm:pt>
    <dgm:pt modelId="{DCCF77A1-C11E-4964-8970-F0D92D596A92}" type="pres">
      <dgm:prSet presAssocID="{E9E2F23F-5B88-4CE1-A0FC-C9F8D57C0656}" presName="rootComposite1" presStyleCnt="0"/>
      <dgm:spPr/>
    </dgm:pt>
    <dgm:pt modelId="{EB577B87-110C-454B-9B32-07B03D6FCBAE}" type="pres">
      <dgm:prSet presAssocID="{E9E2F23F-5B88-4CE1-A0FC-C9F8D57C0656}" presName="rootText1" presStyleLbl="node0" presStyleIdx="0" presStyleCnt="1">
        <dgm:presLayoutVars>
          <dgm:chPref val="3"/>
        </dgm:presLayoutVars>
      </dgm:prSet>
      <dgm:spPr/>
    </dgm:pt>
    <dgm:pt modelId="{E2033764-4D91-46A9-9D68-AA6F147B5768}" type="pres">
      <dgm:prSet presAssocID="{E9E2F23F-5B88-4CE1-A0FC-C9F8D57C0656}" presName="rootConnector1" presStyleLbl="node1" presStyleIdx="0" presStyleCnt="0"/>
      <dgm:spPr/>
    </dgm:pt>
    <dgm:pt modelId="{03FC3789-DF7F-40EC-AB85-8BAFD8D7D24F}" type="pres">
      <dgm:prSet presAssocID="{E9E2F23F-5B88-4CE1-A0FC-C9F8D57C0656}" presName="hierChild2" presStyleCnt="0"/>
      <dgm:spPr/>
    </dgm:pt>
    <dgm:pt modelId="{5FA2267A-BA70-42E5-AEE8-4BBFD32A13E2}" type="pres">
      <dgm:prSet presAssocID="{2A1251E5-159A-43DE-B5F4-79E339988382}" presName="Name37" presStyleLbl="parChTrans1D2" presStyleIdx="0" presStyleCnt="1"/>
      <dgm:spPr/>
    </dgm:pt>
    <dgm:pt modelId="{DF8E52F1-E2FF-4F43-B9A9-ABEA06D376FB}" type="pres">
      <dgm:prSet presAssocID="{68721C4E-4C72-4DDD-9C6D-A0B3C7F31CB4}" presName="hierRoot2" presStyleCnt="0">
        <dgm:presLayoutVars>
          <dgm:hierBranch val="init"/>
        </dgm:presLayoutVars>
      </dgm:prSet>
      <dgm:spPr/>
    </dgm:pt>
    <dgm:pt modelId="{1ECCE08F-F01E-4936-B66D-D0C739AC2914}" type="pres">
      <dgm:prSet presAssocID="{68721C4E-4C72-4DDD-9C6D-A0B3C7F31CB4}" presName="rootComposite" presStyleCnt="0"/>
      <dgm:spPr/>
    </dgm:pt>
    <dgm:pt modelId="{6AB6CE09-6C41-4587-9842-3F7748FC30CA}" type="pres">
      <dgm:prSet presAssocID="{68721C4E-4C72-4DDD-9C6D-A0B3C7F31CB4}" presName="rootText" presStyleLbl="node2" presStyleIdx="0" presStyleCnt="1">
        <dgm:presLayoutVars>
          <dgm:chPref val="3"/>
        </dgm:presLayoutVars>
      </dgm:prSet>
      <dgm:spPr/>
    </dgm:pt>
    <dgm:pt modelId="{66E0AD30-315B-43E2-A811-27D90DABF3CB}" type="pres">
      <dgm:prSet presAssocID="{68721C4E-4C72-4DDD-9C6D-A0B3C7F31CB4}" presName="rootConnector" presStyleLbl="node2" presStyleIdx="0" presStyleCnt="1"/>
      <dgm:spPr/>
    </dgm:pt>
    <dgm:pt modelId="{7A278C2B-B770-415E-843B-3A77FCA3000A}" type="pres">
      <dgm:prSet presAssocID="{68721C4E-4C72-4DDD-9C6D-A0B3C7F31CB4}" presName="hierChild4" presStyleCnt="0"/>
      <dgm:spPr/>
    </dgm:pt>
    <dgm:pt modelId="{C66F39BE-89D4-4C5E-8552-A5928096E563}" type="pres">
      <dgm:prSet presAssocID="{68721C4E-4C72-4DDD-9C6D-A0B3C7F31CB4}" presName="hierChild5" presStyleCnt="0"/>
      <dgm:spPr/>
    </dgm:pt>
    <dgm:pt modelId="{74975337-5315-45D4-B351-067980587587}" type="pres">
      <dgm:prSet presAssocID="{E9E2F23F-5B88-4CE1-A0FC-C9F8D57C0656}" presName="hierChild3" presStyleCnt="0"/>
      <dgm:spPr/>
    </dgm:pt>
  </dgm:ptLst>
  <dgm:cxnLst>
    <dgm:cxn modelId="{519AE704-71A9-4E32-9318-0B842A18052E}" type="presOf" srcId="{68721C4E-4C72-4DDD-9C6D-A0B3C7F31CB4}" destId="{6AB6CE09-6C41-4587-9842-3F7748FC30CA}" srcOrd="0" destOrd="0" presId="urn:microsoft.com/office/officeart/2005/8/layout/orgChart1"/>
    <dgm:cxn modelId="{1B7A631F-5892-41F3-855E-B59C18EF0903}" type="presOf" srcId="{2A1251E5-159A-43DE-B5F4-79E339988382}" destId="{5FA2267A-BA70-42E5-AEE8-4BBFD32A13E2}" srcOrd="0" destOrd="0" presId="urn:microsoft.com/office/officeart/2005/8/layout/orgChart1"/>
    <dgm:cxn modelId="{19521D35-7E99-44A4-981A-599E5C233157}" type="presOf" srcId="{E9E2F23F-5B88-4CE1-A0FC-C9F8D57C0656}" destId="{E2033764-4D91-46A9-9D68-AA6F147B5768}" srcOrd="1" destOrd="0" presId="urn:microsoft.com/office/officeart/2005/8/layout/orgChart1"/>
    <dgm:cxn modelId="{66526472-AE53-4AF1-A490-CB5A9DC5AFAB}" type="presOf" srcId="{E9E2F23F-5B88-4CE1-A0FC-C9F8D57C0656}" destId="{EB577B87-110C-454B-9B32-07B03D6FCBAE}" srcOrd="0" destOrd="0" presId="urn:microsoft.com/office/officeart/2005/8/layout/orgChart1"/>
    <dgm:cxn modelId="{0DCA6797-6709-41A9-9C41-0E38D4C1BBE7}" srcId="{E9E2F23F-5B88-4CE1-A0FC-C9F8D57C0656}" destId="{68721C4E-4C72-4DDD-9C6D-A0B3C7F31CB4}" srcOrd="0" destOrd="0" parTransId="{2A1251E5-159A-43DE-B5F4-79E339988382}" sibTransId="{F14E1265-0A13-4C36-AB58-D47A1E989A62}"/>
    <dgm:cxn modelId="{35F947A9-4863-470C-97E2-521E1ADE3A76}" type="presOf" srcId="{68721C4E-4C72-4DDD-9C6D-A0B3C7F31CB4}" destId="{66E0AD30-315B-43E2-A811-27D90DABF3CB}" srcOrd="1" destOrd="0" presId="urn:microsoft.com/office/officeart/2005/8/layout/orgChart1"/>
    <dgm:cxn modelId="{8D42B5D4-B21E-44AB-BDA2-79659F729BD5}" srcId="{2C942910-734A-4B22-A6E1-D46B7A66D90E}" destId="{E9E2F23F-5B88-4CE1-A0FC-C9F8D57C0656}" srcOrd="0" destOrd="0" parTransId="{B096B3BA-6C25-409D-970F-CE586ECABF8E}" sibTransId="{02015416-0110-4531-A2A5-0B917FACF242}"/>
    <dgm:cxn modelId="{A4E5ABF9-3620-4CDC-ABCB-6E98F6C4A401}" type="presOf" srcId="{2C942910-734A-4B22-A6E1-D46B7A66D90E}" destId="{782593AB-3EB6-438D-93A0-6A7401BDC529}" srcOrd="0" destOrd="0" presId="urn:microsoft.com/office/officeart/2005/8/layout/orgChart1"/>
    <dgm:cxn modelId="{11FDF820-48A8-40DA-A43F-19E77DAF9F29}" type="presParOf" srcId="{782593AB-3EB6-438D-93A0-6A7401BDC529}" destId="{0A1D9701-88A3-40A1-BE57-BFF94A0F4CB7}" srcOrd="0" destOrd="0" presId="urn:microsoft.com/office/officeart/2005/8/layout/orgChart1"/>
    <dgm:cxn modelId="{496C882F-81C1-4266-947A-66925C38891A}" type="presParOf" srcId="{0A1D9701-88A3-40A1-BE57-BFF94A0F4CB7}" destId="{DCCF77A1-C11E-4964-8970-F0D92D596A92}" srcOrd="0" destOrd="0" presId="urn:microsoft.com/office/officeart/2005/8/layout/orgChart1"/>
    <dgm:cxn modelId="{FA0E86FF-5176-4655-B273-B9722E64DF15}" type="presParOf" srcId="{DCCF77A1-C11E-4964-8970-F0D92D596A92}" destId="{EB577B87-110C-454B-9B32-07B03D6FCBAE}" srcOrd="0" destOrd="0" presId="urn:microsoft.com/office/officeart/2005/8/layout/orgChart1"/>
    <dgm:cxn modelId="{4DF114B2-6B56-4F66-AE1B-7391194FF0E7}" type="presParOf" srcId="{DCCF77A1-C11E-4964-8970-F0D92D596A92}" destId="{E2033764-4D91-46A9-9D68-AA6F147B5768}" srcOrd="1" destOrd="0" presId="urn:microsoft.com/office/officeart/2005/8/layout/orgChart1"/>
    <dgm:cxn modelId="{1AC267F6-D942-4293-B7FC-82E7CB320B56}" type="presParOf" srcId="{0A1D9701-88A3-40A1-BE57-BFF94A0F4CB7}" destId="{03FC3789-DF7F-40EC-AB85-8BAFD8D7D24F}" srcOrd="1" destOrd="0" presId="urn:microsoft.com/office/officeart/2005/8/layout/orgChart1"/>
    <dgm:cxn modelId="{CE83AF79-D889-43F0-9084-8F65C59A2465}" type="presParOf" srcId="{03FC3789-DF7F-40EC-AB85-8BAFD8D7D24F}" destId="{5FA2267A-BA70-42E5-AEE8-4BBFD32A13E2}" srcOrd="0" destOrd="0" presId="urn:microsoft.com/office/officeart/2005/8/layout/orgChart1"/>
    <dgm:cxn modelId="{61D35E36-3DBF-4967-A9C7-73A2C09AED22}" type="presParOf" srcId="{03FC3789-DF7F-40EC-AB85-8BAFD8D7D24F}" destId="{DF8E52F1-E2FF-4F43-B9A9-ABEA06D376FB}" srcOrd="1" destOrd="0" presId="urn:microsoft.com/office/officeart/2005/8/layout/orgChart1"/>
    <dgm:cxn modelId="{431EA530-D527-4382-A7AC-AF807B8C466B}" type="presParOf" srcId="{DF8E52F1-E2FF-4F43-B9A9-ABEA06D376FB}" destId="{1ECCE08F-F01E-4936-B66D-D0C739AC2914}" srcOrd="0" destOrd="0" presId="urn:microsoft.com/office/officeart/2005/8/layout/orgChart1"/>
    <dgm:cxn modelId="{B5FB388B-98B7-4B8A-8D10-A7CE1F0E589F}" type="presParOf" srcId="{1ECCE08F-F01E-4936-B66D-D0C739AC2914}" destId="{6AB6CE09-6C41-4587-9842-3F7748FC30CA}" srcOrd="0" destOrd="0" presId="urn:microsoft.com/office/officeart/2005/8/layout/orgChart1"/>
    <dgm:cxn modelId="{9C435709-A161-409A-A3AD-06F605091DE9}" type="presParOf" srcId="{1ECCE08F-F01E-4936-B66D-D0C739AC2914}" destId="{66E0AD30-315B-43E2-A811-27D90DABF3CB}" srcOrd="1" destOrd="0" presId="urn:microsoft.com/office/officeart/2005/8/layout/orgChart1"/>
    <dgm:cxn modelId="{AB9BF8C3-C2E6-49D6-9385-0F19CF1C5572}" type="presParOf" srcId="{DF8E52F1-E2FF-4F43-B9A9-ABEA06D376FB}" destId="{7A278C2B-B770-415E-843B-3A77FCA3000A}" srcOrd="1" destOrd="0" presId="urn:microsoft.com/office/officeart/2005/8/layout/orgChart1"/>
    <dgm:cxn modelId="{015464E3-2EED-4A72-AC64-FA3B0D0FE966}" type="presParOf" srcId="{DF8E52F1-E2FF-4F43-B9A9-ABEA06D376FB}" destId="{C66F39BE-89D4-4C5E-8552-A5928096E563}" srcOrd="2" destOrd="0" presId="urn:microsoft.com/office/officeart/2005/8/layout/orgChart1"/>
    <dgm:cxn modelId="{132056C3-E14A-4D61-AF5C-CFD708902BF2}" type="presParOf" srcId="{0A1D9701-88A3-40A1-BE57-BFF94A0F4CB7}" destId="{74975337-5315-45D4-B351-067980587587}"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942910-734A-4B22-A6E1-D46B7A66D90E}" type="doc">
      <dgm:prSet loTypeId="urn:microsoft.com/office/officeart/2005/8/layout/orgChart1" loCatId="hierarchy" qsTypeId="urn:microsoft.com/office/officeart/2005/8/quickstyle/simple3" qsCatId="simple" csTypeId="urn:microsoft.com/office/officeart/2005/8/colors/accent4_2" csCatId="accent4" phldr="1"/>
      <dgm:spPr/>
      <dgm:t>
        <a:bodyPr/>
        <a:lstStyle/>
        <a:p>
          <a:endParaRPr lang="en-US"/>
        </a:p>
      </dgm:t>
    </dgm:pt>
    <dgm:pt modelId="{E9E2F23F-5B88-4CE1-A0FC-C9F8D57C0656}">
      <dgm:prSet/>
      <dgm:spPr/>
      <dgm:t>
        <a:bodyPr/>
        <a:lstStyle/>
        <a:p>
          <a:pPr rtl="0"/>
          <a:r>
            <a:rPr lang="en-US" dirty="0"/>
            <a:t>Following staff approval there is a 45-day period to file a petition to challenge changes approved by staff.</a:t>
          </a:r>
        </a:p>
      </dgm:t>
    </dgm:pt>
    <dgm:pt modelId="{B096B3BA-6C25-409D-970F-CE586ECABF8E}" type="parTrans" cxnId="{8D42B5D4-B21E-44AB-BDA2-79659F729BD5}">
      <dgm:prSet/>
      <dgm:spPr/>
      <dgm:t>
        <a:bodyPr/>
        <a:lstStyle/>
        <a:p>
          <a:endParaRPr lang="en-US"/>
        </a:p>
      </dgm:t>
    </dgm:pt>
    <dgm:pt modelId="{02015416-0110-4531-A2A5-0B917FACF242}" type="sibTrans" cxnId="{8D42B5D4-B21E-44AB-BDA2-79659F729BD5}">
      <dgm:prSet/>
      <dgm:spPr/>
      <dgm:t>
        <a:bodyPr/>
        <a:lstStyle/>
        <a:p>
          <a:endParaRPr lang="en-US"/>
        </a:p>
      </dgm:t>
    </dgm:pt>
    <dgm:pt modelId="{68721C4E-4C72-4DDD-9C6D-A0B3C7F31CB4}">
      <dgm:prSet/>
      <dgm:spPr/>
      <dgm:t>
        <a:bodyPr/>
        <a:lstStyle/>
        <a:p>
          <a:pPr rtl="0"/>
          <a:r>
            <a:rPr lang="en-US" dirty="0"/>
            <a:t>Staff-approved updates to the TRM that are not challenged via the petition process are considered approved by the Commission.  </a:t>
          </a:r>
        </a:p>
      </dgm:t>
    </dgm:pt>
    <dgm:pt modelId="{2A1251E5-159A-43DE-B5F4-79E339988382}" type="parTrans" cxnId="{0DCA6797-6709-41A9-9C41-0E38D4C1BBE7}">
      <dgm:prSet/>
      <dgm:spPr/>
      <dgm:t>
        <a:bodyPr/>
        <a:lstStyle/>
        <a:p>
          <a:endParaRPr lang="en-US"/>
        </a:p>
      </dgm:t>
    </dgm:pt>
    <dgm:pt modelId="{F14E1265-0A13-4C36-AB58-D47A1E989A62}" type="sibTrans" cxnId="{0DCA6797-6709-41A9-9C41-0E38D4C1BBE7}">
      <dgm:prSet/>
      <dgm:spPr/>
      <dgm:t>
        <a:bodyPr/>
        <a:lstStyle/>
        <a:p>
          <a:endParaRPr lang="en-US"/>
        </a:p>
      </dgm:t>
    </dgm:pt>
    <dgm:pt modelId="{782593AB-3EB6-438D-93A0-6A7401BDC529}" type="pres">
      <dgm:prSet presAssocID="{2C942910-734A-4B22-A6E1-D46B7A66D90E}" presName="hierChild1" presStyleCnt="0">
        <dgm:presLayoutVars>
          <dgm:orgChart val="1"/>
          <dgm:chPref val="1"/>
          <dgm:dir/>
          <dgm:animOne val="branch"/>
          <dgm:animLvl val="lvl"/>
          <dgm:resizeHandles/>
        </dgm:presLayoutVars>
      </dgm:prSet>
      <dgm:spPr/>
    </dgm:pt>
    <dgm:pt modelId="{0A1D9701-88A3-40A1-BE57-BFF94A0F4CB7}" type="pres">
      <dgm:prSet presAssocID="{E9E2F23F-5B88-4CE1-A0FC-C9F8D57C0656}" presName="hierRoot1" presStyleCnt="0">
        <dgm:presLayoutVars>
          <dgm:hierBranch val="init"/>
        </dgm:presLayoutVars>
      </dgm:prSet>
      <dgm:spPr/>
    </dgm:pt>
    <dgm:pt modelId="{DCCF77A1-C11E-4964-8970-F0D92D596A92}" type="pres">
      <dgm:prSet presAssocID="{E9E2F23F-5B88-4CE1-A0FC-C9F8D57C0656}" presName="rootComposite1" presStyleCnt="0"/>
      <dgm:spPr/>
    </dgm:pt>
    <dgm:pt modelId="{EB577B87-110C-454B-9B32-07B03D6FCBAE}" type="pres">
      <dgm:prSet presAssocID="{E9E2F23F-5B88-4CE1-A0FC-C9F8D57C0656}" presName="rootText1" presStyleLbl="node0" presStyleIdx="0" presStyleCnt="1">
        <dgm:presLayoutVars>
          <dgm:chPref val="3"/>
        </dgm:presLayoutVars>
      </dgm:prSet>
      <dgm:spPr/>
    </dgm:pt>
    <dgm:pt modelId="{E2033764-4D91-46A9-9D68-AA6F147B5768}" type="pres">
      <dgm:prSet presAssocID="{E9E2F23F-5B88-4CE1-A0FC-C9F8D57C0656}" presName="rootConnector1" presStyleLbl="node1" presStyleIdx="0" presStyleCnt="0"/>
      <dgm:spPr/>
    </dgm:pt>
    <dgm:pt modelId="{03FC3789-DF7F-40EC-AB85-8BAFD8D7D24F}" type="pres">
      <dgm:prSet presAssocID="{E9E2F23F-5B88-4CE1-A0FC-C9F8D57C0656}" presName="hierChild2" presStyleCnt="0"/>
      <dgm:spPr/>
    </dgm:pt>
    <dgm:pt modelId="{5FA2267A-BA70-42E5-AEE8-4BBFD32A13E2}" type="pres">
      <dgm:prSet presAssocID="{2A1251E5-159A-43DE-B5F4-79E339988382}" presName="Name37" presStyleLbl="parChTrans1D2" presStyleIdx="0" presStyleCnt="1"/>
      <dgm:spPr/>
    </dgm:pt>
    <dgm:pt modelId="{DF8E52F1-E2FF-4F43-B9A9-ABEA06D376FB}" type="pres">
      <dgm:prSet presAssocID="{68721C4E-4C72-4DDD-9C6D-A0B3C7F31CB4}" presName="hierRoot2" presStyleCnt="0">
        <dgm:presLayoutVars>
          <dgm:hierBranch val="init"/>
        </dgm:presLayoutVars>
      </dgm:prSet>
      <dgm:spPr/>
    </dgm:pt>
    <dgm:pt modelId="{1ECCE08F-F01E-4936-B66D-D0C739AC2914}" type="pres">
      <dgm:prSet presAssocID="{68721C4E-4C72-4DDD-9C6D-A0B3C7F31CB4}" presName="rootComposite" presStyleCnt="0"/>
      <dgm:spPr/>
    </dgm:pt>
    <dgm:pt modelId="{6AB6CE09-6C41-4587-9842-3F7748FC30CA}" type="pres">
      <dgm:prSet presAssocID="{68721C4E-4C72-4DDD-9C6D-A0B3C7F31CB4}" presName="rootText" presStyleLbl="node2" presStyleIdx="0" presStyleCnt="1">
        <dgm:presLayoutVars>
          <dgm:chPref val="3"/>
        </dgm:presLayoutVars>
      </dgm:prSet>
      <dgm:spPr/>
    </dgm:pt>
    <dgm:pt modelId="{66E0AD30-315B-43E2-A811-27D90DABF3CB}" type="pres">
      <dgm:prSet presAssocID="{68721C4E-4C72-4DDD-9C6D-A0B3C7F31CB4}" presName="rootConnector" presStyleLbl="node2" presStyleIdx="0" presStyleCnt="1"/>
      <dgm:spPr/>
    </dgm:pt>
    <dgm:pt modelId="{7A278C2B-B770-415E-843B-3A77FCA3000A}" type="pres">
      <dgm:prSet presAssocID="{68721C4E-4C72-4DDD-9C6D-A0B3C7F31CB4}" presName="hierChild4" presStyleCnt="0"/>
      <dgm:spPr/>
    </dgm:pt>
    <dgm:pt modelId="{C66F39BE-89D4-4C5E-8552-A5928096E563}" type="pres">
      <dgm:prSet presAssocID="{68721C4E-4C72-4DDD-9C6D-A0B3C7F31CB4}" presName="hierChild5" presStyleCnt="0"/>
      <dgm:spPr/>
    </dgm:pt>
    <dgm:pt modelId="{74975337-5315-45D4-B351-067980587587}" type="pres">
      <dgm:prSet presAssocID="{E9E2F23F-5B88-4CE1-A0FC-C9F8D57C0656}" presName="hierChild3" presStyleCnt="0"/>
      <dgm:spPr/>
    </dgm:pt>
  </dgm:ptLst>
  <dgm:cxnLst>
    <dgm:cxn modelId="{519AE704-71A9-4E32-9318-0B842A18052E}" type="presOf" srcId="{68721C4E-4C72-4DDD-9C6D-A0B3C7F31CB4}" destId="{6AB6CE09-6C41-4587-9842-3F7748FC30CA}" srcOrd="0" destOrd="0" presId="urn:microsoft.com/office/officeart/2005/8/layout/orgChart1"/>
    <dgm:cxn modelId="{1B7A631F-5892-41F3-855E-B59C18EF0903}" type="presOf" srcId="{2A1251E5-159A-43DE-B5F4-79E339988382}" destId="{5FA2267A-BA70-42E5-AEE8-4BBFD32A13E2}" srcOrd="0" destOrd="0" presId="urn:microsoft.com/office/officeart/2005/8/layout/orgChart1"/>
    <dgm:cxn modelId="{19521D35-7E99-44A4-981A-599E5C233157}" type="presOf" srcId="{E9E2F23F-5B88-4CE1-A0FC-C9F8D57C0656}" destId="{E2033764-4D91-46A9-9D68-AA6F147B5768}" srcOrd="1" destOrd="0" presId="urn:microsoft.com/office/officeart/2005/8/layout/orgChart1"/>
    <dgm:cxn modelId="{66526472-AE53-4AF1-A490-CB5A9DC5AFAB}" type="presOf" srcId="{E9E2F23F-5B88-4CE1-A0FC-C9F8D57C0656}" destId="{EB577B87-110C-454B-9B32-07B03D6FCBAE}" srcOrd="0" destOrd="0" presId="urn:microsoft.com/office/officeart/2005/8/layout/orgChart1"/>
    <dgm:cxn modelId="{0DCA6797-6709-41A9-9C41-0E38D4C1BBE7}" srcId="{E9E2F23F-5B88-4CE1-A0FC-C9F8D57C0656}" destId="{68721C4E-4C72-4DDD-9C6D-A0B3C7F31CB4}" srcOrd="0" destOrd="0" parTransId="{2A1251E5-159A-43DE-B5F4-79E339988382}" sibTransId="{F14E1265-0A13-4C36-AB58-D47A1E989A62}"/>
    <dgm:cxn modelId="{35F947A9-4863-470C-97E2-521E1ADE3A76}" type="presOf" srcId="{68721C4E-4C72-4DDD-9C6D-A0B3C7F31CB4}" destId="{66E0AD30-315B-43E2-A811-27D90DABF3CB}" srcOrd="1" destOrd="0" presId="urn:microsoft.com/office/officeart/2005/8/layout/orgChart1"/>
    <dgm:cxn modelId="{8D42B5D4-B21E-44AB-BDA2-79659F729BD5}" srcId="{2C942910-734A-4B22-A6E1-D46B7A66D90E}" destId="{E9E2F23F-5B88-4CE1-A0FC-C9F8D57C0656}" srcOrd="0" destOrd="0" parTransId="{B096B3BA-6C25-409D-970F-CE586ECABF8E}" sibTransId="{02015416-0110-4531-A2A5-0B917FACF242}"/>
    <dgm:cxn modelId="{A4E5ABF9-3620-4CDC-ABCB-6E98F6C4A401}" type="presOf" srcId="{2C942910-734A-4B22-A6E1-D46B7A66D90E}" destId="{782593AB-3EB6-438D-93A0-6A7401BDC529}" srcOrd="0" destOrd="0" presId="urn:microsoft.com/office/officeart/2005/8/layout/orgChart1"/>
    <dgm:cxn modelId="{11FDF820-48A8-40DA-A43F-19E77DAF9F29}" type="presParOf" srcId="{782593AB-3EB6-438D-93A0-6A7401BDC529}" destId="{0A1D9701-88A3-40A1-BE57-BFF94A0F4CB7}" srcOrd="0" destOrd="0" presId="urn:microsoft.com/office/officeart/2005/8/layout/orgChart1"/>
    <dgm:cxn modelId="{496C882F-81C1-4266-947A-66925C38891A}" type="presParOf" srcId="{0A1D9701-88A3-40A1-BE57-BFF94A0F4CB7}" destId="{DCCF77A1-C11E-4964-8970-F0D92D596A92}" srcOrd="0" destOrd="0" presId="urn:microsoft.com/office/officeart/2005/8/layout/orgChart1"/>
    <dgm:cxn modelId="{FA0E86FF-5176-4655-B273-B9722E64DF15}" type="presParOf" srcId="{DCCF77A1-C11E-4964-8970-F0D92D596A92}" destId="{EB577B87-110C-454B-9B32-07B03D6FCBAE}" srcOrd="0" destOrd="0" presId="urn:microsoft.com/office/officeart/2005/8/layout/orgChart1"/>
    <dgm:cxn modelId="{4DF114B2-6B56-4F66-AE1B-7391194FF0E7}" type="presParOf" srcId="{DCCF77A1-C11E-4964-8970-F0D92D596A92}" destId="{E2033764-4D91-46A9-9D68-AA6F147B5768}" srcOrd="1" destOrd="0" presId="urn:microsoft.com/office/officeart/2005/8/layout/orgChart1"/>
    <dgm:cxn modelId="{1AC267F6-D942-4293-B7FC-82E7CB320B56}" type="presParOf" srcId="{0A1D9701-88A3-40A1-BE57-BFF94A0F4CB7}" destId="{03FC3789-DF7F-40EC-AB85-8BAFD8D7D24F}" srcOrd="1" destOrd="0" presId="urn:microsoft.com/office/officeart/2005/8/layout/orgChart1"/>
    <dgm:cxn modelId="{CE83AF79-D889-43F0-9084-8F65C59A2465}" type="presParOf" srcId="{03FC3789-DF7F-40EC-AB85-8BAFD8D7D24F}" destId="{5FA2267A-BA70-42E5-AEE8-4BBFD32A13E2}" srcOrd="0" destOrd="0" presId="urn:microsoft.com/office/officeart/2005/8/layout/orgChart1"/>
    <dgm:cxn modelId="{61D35E36-3DBF-4967-A9C7-73A2C09AED22}" type="presParOf" srcId="{03FC3789-DF7F-40EC-AB85-8BAFD8D7D24F}" destId="{DF8E52F1-E2FF-4F43-B9A9-ABEA06D376FB}" srcOrd="1" destOrd="0" presId="urn:microsoft.com/office/officeart/2005/8/layout/orgChart1"/>
    <dgm:cxn modelId="{431EA530-D527-4382-A7AC-AF807B8C466B}" type="presParOf" srcId="{DF8E52F1-E2FF-4F43-B9A9-ABEA06D376FB}" destId="{1ECCE08F-F01E-4936-B66D-D0C739AC2914}" srcOrd="0" destOrd="0" presId="urn:microsoft.com/office/officeart/2005/8/layout/orgChart1"/>
    <dgm:cxn modelId="{B5FB388B-98B7-4B8A-8D10-A7CE1F0E589F}" type="presParOf" srcId="{1ECCE08F-F01E-4936-B66D-D0C739AC2914}" destId="{6AB6CE09-6C41-4587-9842-3F7748FC30CA}" srcOrd="0" destOrd="0" presId="urn:microsoft.com/office/officeart/2005/8/layout/orgChart1"/>
    <dgm:cxn modelId="{9C435709-A161-409A-A3AD-06F605091DE9}" type="presParOf" srcId="{1ECCE08F-F01E-4936-B66D-D0C739AC2914}" destId="{66E0AD30-315B-43E2-A811-27D90DABF3CB}" srcOrd="1" destOrd="0" presId="urn:microsoft.com/office/officeart/2005/8/layout/orgChart1"/>
    <dgm:cxn modelId="{AB9BF8C3-C2E6-49D6-9385-0F19CF1C5572}" type="presParOf" srcId="{DF8E52F1-E2FF-4F43-B9A9-ABEA06D376FB}" destId="{7A278C2B-B770-415E-843B-3A77FCA3000A}" srcOrd="1" destOrd="0" presId="urn:microsoft.com/office/officeart/2005/8/layout/orgChart1"/>
    <dgm:cxn modelId="{015464E3-2EED-4A72-AC64-FA3B0D0FE966}" type="presParOf" srcId="{DF8E52F1-E2FF-4F43-B9A9-ABEA06D376FB}" destId="{C66F39BE-89D4-4C5E-8552-A5928096E563}" srcOrd="2" destOrd="0" presId="urn:microsoft.com/office/officeart/2005/8/layout/orgChart1"/>
    <dgm:cxn modelId="{132056C3-E14A-4D61-AF5C-CFD708902BF2}" type="presParOf" srcId="{0A1D9701-88A3-40A1-BE57-BFF94A0F4CB7}" destId="{74975337-5315-45D4-B351-067980587587}" srcOrd="2" destOrd="0" presId="urn:microsoft.com/office/officeart/2005/8/layout/orgChar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363C29-600C-46AD-AB00-69CE9F9F5AE1}"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E7BE4E8-F9E8-4415-836C-2840DCB15771}">
      <dgm:prSet custT="1"/>
      <dgm:spPr/>
      <dgm:t>
        <a:bodyPr/>
        <a:lstStyle/>
        <a:p>
          <a:pPr>
            <a:lnSpc>
              <a:spcPct val="100000"/>
            </a:lnSpc>
          </a:pPr>
          <a:r>
            <a:rPr lang="en-US" sz="1400" dirty="0"/>
            <a:t>Call for TRM Updates</a:t>
          </a:r>
        </a:p>
      </dgm:t>
    </dgm:pt>
    <dgm:pt modelId="{DB789BE7-B40A-4151-8A9C-E1783261198D}" type="parTrans" cxnId="{FB660E72-BC8E-4410-B100-23A7B1E4448C}">
      <dgm:prSet/>
      <dgm:spPr/>
      <dgm:t>
        <a:bodyPr/>
        <a:lstStyle/>
        <a:p>
          <a:endParaRPr lang="en-US" sz="1400"/>
        </a:p>
      </dgm:t>
    </dgm:pt>
    <dgm:pt modelId="{F48875F7-5912-4C1C-AA07-0017AD2C7975}" type="sibTrans" cxnId="{FB660E72-BC8E-4410-B100-23A7B1E4448C}">
      <dgm:prSet/>
      <dgm:spPr/>
      <dgm:t>
        <a:bodyPr/>
        <a:lstStyle/>
        <a:p>
          <a:endParaRPr lang="en-US" sz="1400"/>
        </a:p>
      </dgm:t>
    </dgm:pt>
    <dgm:pt modelId="{F0E55DBE-8FE3-44F7-A0EF-633615D9D0CA}">
      <dgm:prSet custT="1"/>
      <dgm:spPr/>
      <dgm:t>
        <a:bodyPr/>
        <a:lstStyle/>
        <a:p>
          <a:pPr>
            <a:lnSpc>
              <a:spcPct val="100000"/>
            </a:lnSpc>
          </a:pPr>
          <a:r>
            <a:rPr lang="en-US" sz="1400" dirty="0"/>
            <a:t>Staff solicits stakeholder input through the EEIP  </a:t>
          </a:r>
        </a:p>
      </dgm:t>
    </dgm:pt>
    <dgm:pt modelId="{CBAFACEF-84D1-4F4F-A82F-A2C8874403E6}" type="parTrans" cxnId="{5B5A6260-CDC7-4933-93DE-289E99DFE62A}">
      <dgm:prSet/>
      <dgm:spPr/>
      <dgm:t>
        <a:bodyPr/>
        <a:lstStyle/>
        <a:p>
          <a:endParaRPr lang="en-US" sz="1400"/>
        </a:p>
      </dgm:t>
    </dgm:pt>
    <dgm:pt modelId="{C4D918FA-1D04-418D-8BC5-528BA677AECC}" type="sibTrans" cxnId="{5B5A6260-CDC7-4933-93DE-289E99DFE62A}">
      <dgm:prSet/>
      <dgm:spPr/>
      <dgm:t>
        <a:bodyPr/>
        <a:lstStyle/>
        <a:p>
          <a:endParaRPr lang="en-US" sz="1400"/>
        </a:p>
      </dgm:t>
    </dgm:pt>
    <dgm:pt modelId="{1023B622-A8C1-4D80-9540-35D02A7CE61E}">
      <dgm:prSet custT="1"/>
      <dgm:spPr/>
      <dgm:t>
        <a:bodyPr/>
        <a:lstStyle/>
        <a:p>
          <a:pPr>
            <a:lnSpc>
              <a:spcPct val="100000"/>
            </a:lnSpc>
          </a:pPr>
          <a:r>
            <a:rPr lang="en-US" sz="1400" dirty="0"/>
            <a:t>March EEIP meeting requests TRM updates for 2023 to be submitted by May 1, 2022 </a:t>
          </a:r>
        </a:p>
      </dgm:t>
    </dgm:pt>
    <dgm:pt modelId="{E38B45EF-9D2D-46FE-9ED6-A404865DF213}" type="parTrans" cxnId="{65D03A19-1D6F-47F6-9646-51515BB16FA5}">
      <dgm:prSet/>
      <dgm:spPr/>
      <dgm:t>
        <a:bodyPr/>
        <a:lstStyle/>
        <a:p>
          <a:endParaRPr lang="en-US" sz="1400"/>
        </a:p>
      </dgm:t>
    </dgm:pt>
    <dgm:pt modelId="{B334874B-C0D8-4A5F-B59C-C8DF5B2CF1E1}" type="sibTrans" cxnId="{65D03A19-1D6F-47F6-9646-51515BB16FA5}">
      <dgm:prSet/>
      <dgm:spPr/>
      <dgm:t>
        <a:bodyPr/>
        <a:lstStyle/>
        <a:p>
          <a:endParaRPr lang="en-US" sz="1400"/>
        </a:p>
      </dgm:t>
    </dgm:pt>
    <dgm:pt modelId="{BC4C8C16-E7A8-4B9E-8C8F-183D2C720DE6}">
      <dgm:prSet custT="1"/>
      <dgm:spPr/>
      <dgm:t>
        <a:bodyPr/>
        <a:lstStyle/>
        <a:p>
          <a:pPr>
            <a:lnSpc>
              <a:spcPct val="100000"/>
            </a:lnSpc>
          </a:pPr>
          <a:r>
            <a:rPr lang="en-US" sz="1400" dirty="0"/>
            <a:t>EEIP list-serve request for TRM updates following this meeting</a:t>
          </a:r>
        </a:p>
      </dgm:t>
    </dgm:pt>
    <dgm:pt modelId="{D017827B-4898-46B3-99D2-8B2E1C57D1AA}" type="parTrans" cxnId="{410BBAA4-6229-4DF2-ACE6-DB3F721798B8}">
      <dgm:prSet/>
      <dgm:spPr/>
      <dgm:t>
        <a:bodyPr/>
        <a:lstStyle/>
        <a:p>
          <a:endParaRPr lang="en-US" sz="1400"/>
        </a:p>
      </dgm:t>
    </dgm:pt>
    <dgm:pt modelId="{4E9F3D88-7EF4-4AA4-874F-87E8FE6780AF}" type="sibTrans" cxnId="{410BBAA4-6229-4DF2-ACE6-DB3F721798B8}">
      <dgm:prSet/>
      <dgm:spPr/>
      <dgm:t>
        <a:bodyPr/>
        <a:lstStyle/>
        <a:p>
          <a:endParaRPr lang="en-US" sz="1400"/>
        </a:p>
      </dgm:t>
    </dgm:pt>
    <dgm:pt modelId="{D9D8FB8E-A902-4B08-8974-E742D910B5C4}">
      <dgm:prSet custT="1"/>
      <dgm:spPr/>
      <dgm:t>
        <a:bodyPr/>
        <a:lstStyle/>
        <a:p>
          <a:pPr>
            <a:lnSpc>
              <a:spcPct val="100000"/>
            </a:lnSpc>
          </a:pPr>
          <a:r>
            <a:rPr lang="en-US" sz="1400" dirty="0"/>
            <a:t>Fall 2022 EEIP meeting will discuss 2023 updates and provide 2 weeks for EEIP review of updated, redlined TRM</a:t>
          </a:r>
        </a:p>
      </dgm:t>
    </dgm:pt>
    <dgm:pt modelId="{455E143B-5175-4CA4-BD90-AC695267B2A7}" type="parTrans" cxnId="{0EFB783B-670F-45DF-B74B-6D2F4FAF781E}">
      <dgm:prSet/>
      <dgm:spPr/>
      <dgm:t>
        <a:bodyPr/>
        <a:lstStyle/>
        <a:p>
          <a:endParaRPr lang="en-US" sz="1400"/>
        </a:p>
      </dgm:t>
    </dgm:pt>
    <dgm:pt modelId="{126BA951-A08D-4BAA-8BFF-186F34FCF585}" type="sibTrans" cxnId="{0EFB783B-670F-45DF-B74B-6D2F4FAF781E}">
      <dgm:prSet/>
      <dgm:spPr/>
      <dgm:t>
        <a:bodyPr/>
        <a:lstStyle/>
        <a:p>
          <a:endParaRPr lang="en-US" sz="1400"/>
        </a:p>
      </dgm:t>
    </dgm:pt>
    <dgm:pt modelId="{B75E2F9B-D2F5-4346-834E-3F059C2F8738}">
      <dgm:prSet custT="1"/>
      <dgm:spPr/>
      <dgm:t>
        <a:bodyPr/>
        <a:lstStyle/>
        <a:p>
          <a:pPr>
            <a:lnSpc>
              <a:spcPct val="100000"/>
            </a:lnSpc>
          </a:pPr>
          <a:r>
            <a:rPr lang="en-US" sz="1400" dirty="0"/>
            <a:t>Staff will file the TRM October--November after the 2 weeks EEIP review</a:t>
          </a:r>
        </a:p>
      </dgm:t>
    </dgm:pt>
    <dgm:pt modelId="{3B89561C-EB50-4B5B-8CA1-184E24CBFFA4}" type="parTrans" cxnId="{8FEAB0E8-4769-42D0-9AD3-084A0273E53A}">
      <dgm:prSet/>
      <dgm:spPr/>
      <dgm:t>
        <a:bodyPr/>
        <a:lstStyle/>
        <a:p>
          <a:endParaRPr lang="en-US" sz="1400"/>
        </a:p>
      </dgm:t>
    </dgm:pt>
    <dgm:pt modelId="{364E617A-A658-41A1-8D9A-B143883E55BA}" type="sibTrans" cxnId="{8FEAB0E8-4769-42D0-9AD3-084A0273E53A}">
      <dgm:prSet/>
      <dgm:spPr/>
      <dgm:t>
        <a:bodyPr/>
        <a:lstStyle/>
        <a:p>
          <a:endParaRPr lang="en-US" sz="1400"/>
        </a:p>
      </dgm:t>
    </dgm:pt>
    <dgm:pt modelId="{4F3BBA69-73CC-4C78-B8FF-460D97E151A1}" type="pres">
      <dgm:prSet presAssocID="{7A363C29-600C-46AD-AB00-69CE9F9F5AE1}" presName="root" presStyleCnt="0">
        <dgm:presLayoutVars>
          <dgm:dir/>
          <dgm:resizeHandles val="exact"/>
        </dgm:presLayoutVars>
      </dgm:prSet>
      <dgm:spPr/>
    </dgm:pt>
    <dgm:pt modelId="{8D104668-B252-4025-9F11-6E2E3E252143}" type="pres">
      <dgm:prSet presAssocID="{AE7BE4E8-F9E8-4415-836C-2840DCB15771}" presName="compNode" presStyleCnt="0"/>
      <dgm:spPr/>
    </dgm:pt>
    <dgm:pt modelId="{4BB8CFD7-9586-4094-AEF0-D52415032EA0}" type="pres">
      <dgm:prSet presAssocID="{AE7BE4E8-F9E8-4415-836C-2840DCB15771}"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peaker Phone"/>
        </a:ext>
      </dgm:extLst>
    </dgm:pt>
    <dgm:pt modelId="{DF7AE3A6-4E86-49F6-B14E-1CBC245943BC}" type="pres">
      <dgm:prSet presAssocID="{AE7BE4E8-F9E8-4415-836C-2840DCB15771}" presName="spaceRect" presStyleCnt="0"/>
      <dgm:spPr/>
    </dgm:pt>
    <dgm:pt modelId="{FA2C63F8-1BA8-4D81-A9ED-90ACF9A2C325}" type="pres">
      <dgm:prSet presAssocID="{AE7BE4E8-F9E8-4415-836C-2840DCB15771}" presName="textRect" presStyleLbl="revTx" presStyleIdx="0" presStyleCnt="6">
        <dgm:presLayoutVars>
          <dgm:chMax val="1"/>
          <dgm:chPref val="1"/>
        </dgm:presLayoutVars>
      </dgm:prSet>
      <dgm:spPr/>
    </dgm:pt>
    <dgm:pt modelId="{5F79B697-F199-4B50-ADE3-56A9F1552C32}" type="pres">
      <dgm:prSet presAssocID="{F48875F7-5912-4C1C-AA07-0017AD2C7975}" presName="sibTrans" presStyleCnt="0"/>
      <dgm:spPr/>
    </dgm:pt>
    <dgm:pt modelId="{0B2FCE03-5FCC-4F83-B3DE-CFB82F5ADD63}" type="pres">
      <dgm:prSet presAssocID="{F0E55DBE-8FE3-44F7-A0EF-633615D9D0CA}" presName="compNode" presStyleCnt="0"/>
      <dgm:spPr/>
    </dgm:pt>
    <dgm:pt modelId="{43B645CA-2B23-44C6-8CD1-5CD010537C93}" type="pres">
      <dgm:prSet presAssocID="{F0E55DBE-8FE3-44F7-A0EF-633615D9D0CA}"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lectrician"/>
        </a:ext>
      </dgm:extLst>
    </dgm:pt>
    <dgm:pt modelId="{D9CD27A3-C85E-4CF0-B9BD-1EB20691105A}" type="pres">
      <dgm:prSet presAssocID="{F0E55DBE-8FE3-44F7-A0EF-633615D9D0CA}" presName="spaceRect" presStyleCnt="0"/>
      <dgm:spPr/>
    </dgm:pt>
    <dgm:pt modelId="{05F96170-2ED8-4101-914C-D94F54D34BB7}" type="pres">
      <dgm:prSet presAssocID="{F0E55DBE-8FE3-44F7-A0EF-633615D9D0CA}" presName="textRect" presStyleLbl="revTx" presStyleIdx="1" presStyleCnt="6">
        <dgm:presLayoutVars>
          <dgm:chMax val="1"/>
          <dgm:chPref val="1"/>
        </dgm:presLayoutVars>
      </dgm:prSet>
      <dgm:spPr/>
    </dgm:pt>
    <dgm:pt modelId="{4A0FFBAC-33BC-4552-9148-12CA48B4FA18}" type="pres">
      <dgm:prSet presAssocID="{C4D918FA-1D04-418D-8BC5-528BA677AECC}" presName="sibTrans" presStyleCnt="0"/>
      <dgm:spPr/>
    </dgm:pt>
    <dgm:pt modelId="{4758856B-22C8-41E5-9CBE-C4DE78E89F60}" type="pres">
      <dgm:prSet presAssocID="{1023B622-A8C1-4D80-9540-35D02A7CE61E}" presName="compNode" presStyleCnt="0"/>
      <dgm:spPr/>
    </dgm:pt>
    <dgm:pt modelId="{67A1E437-85C7-459E-8575-38FC8C38FF3D}" type="pres">
      <dgm:prSet presAssocID="{1023B622-A8C1-4D80-9540-35D02A7CE61E}"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ily Calendar"/>
        </a:ext>
      </dgm:extLst>
    </dgm:pt>
    <dgm:pt modelId="{4217C6D1-073D-4A63-81A9-159948DA6E5E}" type="pres">
      <dgm:prSet presAssocID="{1023B622-A8C1-4D80-9540-35D02A7CE61E}" presName="spaceRect" presStyleCnt="0"/>
      <dgm:spPr/>
    </dgm:pt>
    <dgm:pt modelId="{829CEF04-9CCA-4C15-A555-7BEA2F039670}" type="pres">
      <dgm:prSet presAssocID="{1023B622-A8C1-4D80-9540-35D02A7CE61E}" presName="textRect" presStyleLbl="revTx" presStyleIdx="2" presStyleCnt="6">
        <dgm:presLayoutVars>
          <dgm:chMax val="1"/>
          <dgm:chPref val="1"/>
        </dgm:presLayoutVars>
      </dgm:prSet>
      <dgm:spPr/>
    </dgm:pt>
    <dgm:pt modelId="{12B20F5E-0CF4-4CFE-B64A-ABE114D11A03}" type="pres">
      <dgm:prSet presAssocID="{B334874B-C0D8-4A5F-B59C-C8DF5B2CF1E1}" presName="sibTrans" presStyleCnt="0"/>
      <dgm:spPr/>
    </dgm:pt>
    <dgm:pt modelId="{FD6D650C-6558-4321-B85E-4B63F88F8E32}" type="pres">
      <dgm:prSet presAssocID="{BC4C8C16-E7A8-4B9E-8C8F-183D2C720DE6}" presName="compNode" presStyleCnt="0"/>
      <dgm:spPr/>
    </dgm:pt>
    <dgm:pt modelId="{63F92C43-01C7-4F2D-9D14-BB44E59CDF6E}" type="pres">
      <dgm:prSet presAssocID="{BC4C8C16-E7A8-4B9E-8C8F-183D2C720DE6}"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Flowchart"/>
        </a:ext>
      </dgm:extLst>
    </dgm:pt>
    <dgm:pt modelId="{54E90E02-97B1-428A-B6D9-FF1A594CCB27}" type="pres">
      <dgm:prSet presAssocID="{BC4C8C16-E7A8-4B9E-8C8F-183D2C720DE6}" presName="spaceRect" presStyleCnt="0"/>
      <dgm:spPr/>
    </dgm:pt>
    <dgm:pt modelId="{4744E6B0-FA9B-4BFE-8693-DA9BD0E30715}" type="pres">
      <dgm:prSet presAssocID="{BC4C8C16-E7A8-4B9E-8C8F-183D2C720DE6}" presName="textRect" presStyleLbl="revTx" presStyleIdx="3" presStyleCnt="6" custScaleY="89431" custLinFactNeighborX="542">
        <dgm:presLayoutVars>
          <dgm:chMax val="1"/>
          <dgm:chPref val="1"/>
        </dgm:presLayoutVars>
      </dgm:prSet>
      <dgm:spPr/>
    </dgm:pt>
    <dgm:pt modelId="{575926CD-B488-49DC-BB98-E4D1E29321AB}" type="pres">
      <dgm:prSet presAssocID="{4E9F3D88-7EF4-4AA4-874F-87E8FE6780AF}" presName="sibTrans" presStyleCnt="0"/>
      <dgm:spPr/>
    </dgm:pt>
    <dgm:pt modelId="{DC63353F-23B1-4B58-A281-345A56129F56}" type="pres">
      <dgm:prSet presAssocID="{D9D8FB8E-A902-4B08-8974-E742D910B5C4}" presName="compNode" presStyleCnt="0"/>
      <dgm:spPr/>
    </dgm:pt>
    <dgm:pt modelId="{0BBDED3E-03E1-4913-A8F0-F584A8EC36F2}" type="pres">
      <dgm:prSet presAssocID="{D9D8FB8E-A902-4B08-8974-E742D910B5C4}"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Presentation with Checklist"/>
        </a:ext>
      </dgm:extLst>
    </dgm:pt>
    <dgm:pt modelId="{4FAF93AC-90C1-47D5-BC09-76C843B2FA1D}" type="pres">
      <dgm:prSet presAssocID="{D9D8FB8E-A902-4B08-8974-E742D910B5C4}" presName="spaceRect" presStyleCnt="0"/>
      <dgm:spPr/>
    </dgm:pt>
    <dgm:pt modelId="{D7706DEB-5C5D-4552-93C7-908E6C5E4B43}" type="pres">
      <dgm:prSet presAssocID="{D9D8FB8E-A902-4B08-8974-E742D910B5C4}" presName="textRect" presStyleLbl="revTx" presStyleIdx="4" presStyleCnt="6">
        <dgm:presLayoutVars>
          <dgm:chMax val="1"/>
          <dgm:chPref val="1"/>
        </dgm:presLayoutVars>
      </dgm:prSet>
      <dgm:spPr/>
    </dgm:pt>
    <dgm:pt modelId="{1B303ABE-7202-4DF7-A86E-05BAC6DF50D4}" type="pres">
      <dgm:prSet presAssocID="{126BA951-A08D-4BAA-8BFF-186F34FCF585}" presName="sibTrans" presStyleCnt="0"/>
      <dgm:spPr/>
    </dgm:pt>
    <dgm:pt modelId="{3D4FA59F-5A0F-49BA-85B9-87C50D551808}" type="pres">
      <dgm:prSet presAssocID="{B75E2F9B-D2F5-4346-834E-3F059C2F8738}" presName="compNode" presStyleCnt="0"/>
      <dgm:spPr/>
    </dgm:pt>
    <dgm:pt modelId="{05F3B170-A33E-4EAA-9FEE-7657B0F6F17F}" type="pres">
      <dgm:prSet presAssocID="{B75E2F9B-D2F5-4346-834E-3F059C2F8738}"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Open Folder"/>
        </a:ext>
      </dgm:extLst>
    </dgm:pt>
    <dgm:pt modelId="{4E6B4780-EAB5-4535-8E5B-28B01277C2BC}" type="pres">
      <dgm:prSet presAssocID="{B75E2F9B-D2F5-4346-834E-3F059C2F8738}" presName="spaceRect" presStyleCnt="0"/>
      <dgm:spPr/>
    </dgm:pt>
    <dgm:pt modelId="{79F2CCBE-86F9-40AF-ABEF-F9FB00650FD7}" type="pres">
      <dgm:prSet presAssocID="{B75E2F9B-D2F5-4346-834E-3F059C2F8738}" presName="textRect" presStyleLbl="revTx" presStyleIdx="5" presStyleCnt="6">
        <dgm:presLayoutVars>
          <dgm:chMax val="1"/>
          <dgm:chPref val="1"/>
        </dgm:presLayoutVars>
      </dgm:prSet>
      <dgm:spPr/>
    </dgm:pt>
  </dgm:ptLst>
  <dgm:cxnLst>
    <dgm:cxn modelId="{5D5CD80C-2DE7-4B02-B5D1-1A24CA8DED57}" type="presOf" srcId="{BC4C8C16-E7A8-4B9E-8C8F-183D2C720DE6}" destId="{4744E6B0-FA9B-4BFE-8693-DA9BD0E30715}" srcOrd="0" destOrd="0" presId="urn:microsoft.com/office/officeart/2018/2/layout/IconLabelList"/>
    <dgm:cxn modelId="{65D03A19-1D6F-47F6-9646-51515BB16FA5}" srcId="{7A363C29-600C-46AD-AB00-69CE9F9F5AE1}" destId="{1023B622-A8C1-4D80-9540-35D02A7CE61E}" srcOrd="2" destOrd="0" parTransId="{E38B45EF-9D2D-46FE-9ED6-A404865DF213}" sibTransId="{B334874B-C0D8-4A5F-B59C-C8DF5B2CF1E1}"/>
    <dgm:cxn modelId="{0EFB783B-670F-45DF-B74B-6D2F4FAF781E}" srcId="{7A363C29-600C-46AD-AB00-69CE9F9F5AE1}" destId="{D9D8FB8E-A902-4B08-8974-E742D910B5C4}" srcOrd="4" destOrd="0" parTransId="{455E143B-5175-4CA4-BD90-AC695267B2A7}" sibTransId="{126BA951-A08D-4BAA-8BFF-186F34FCF585}"/>
    <dgm:cxn modelId="{5B5A6260-CDC7-4933-93DE-289E99DFE62A}" srcId="{7A363C29-600C-46AD-AB00-69CE9F9F5AE1}" destId="{F0E55DBE-8FE3-44F7-A0EF-633615D9D0CA}" srcOrd="1" destOrd="0" parTransId="{CBAFACEF-84D1-4F4F-A82F-A2C8874403E6}" sibTransId="{C4D918FA-1D04-418D-8BC5-528BA677AECC}"/>
    <dgm:cxn modelId="{166B1844-99C6-485D-BE37-549C52B69B5D}" type="presOf" srcId="{F0E55DBE-8FE3-44F7-A0EF-633615D9D0CA}" destId="{05F96170-2ED8-4101-914C-D94F54D34BB7}" srcOrd="0" destOrd="0" presId="urn:microsoft.com/office/officeart/2018/2/layout/IconLabelList"/>
    <dgm:cxn modelId="{FB660E72-BC8E-4410-B100-23A7B1E4448C}" srcId="{7A363C29-600C-46AD-AB00-69CE9F9F5AE1}" destId="{AE7BE4E8-F9E8-4415-836C-2840DCB15771}" srcOrd="0" destOrd="0" parTransId="{DB789BE7-B40A-4151-8A9C-E1783261198D}" sibTransId="{F48875F7-5912-4C1C-AA07-0017AD2C7975}"/>
    <dgm:cxn modelId="{6451DD84-F2D9-4950-A52C-5689EA5A5355}" type="presOf" srcId="{B75E2F9B-D2F5-4346-834E-3F059C2F8738}" destId="{79F2CCBE-86F9-40AF-ABEF-F9FB00650FD7}" srcOrd="0" destOrd="0" presId="urn:microsoft.com/office/officeart/2018/2/layout/IconLabelList"/>
    <dgm:cxn modelId="{410BBAA4-6229-4DF2-ACE6-DB3F721798B8}" srcId="{7A363C29-600C-46AD-AB00-69CE9F9F5AE1}" destId="{BC4C8C16-E7A8-4B9E-8C8F-183D2C720DE6}" srcOrd="3" destOrd="0" parTransId="{D017827B-4898-46B3-99D2-8B2E1C57D1AA}" sibTransId="{4E9F3D88-7EF4-4AA4-874F-87E8FE6780AF}"/>
    <dgm:cxn modelId="{6B9868B0-CA0A-416B-8A6C-685DBE1598BC}" type="presOf" srcId="{1023B622-A8C1-4D80-9540-35D02A7CE61E}" destId="{829CEF04-9CCA-4C15-A555-7BEA2F039670}" srcOrd="0" destOrd="0" presId="urn:microsoft.com/office/officeart/2018/2/layout/IconLabelList"/>
    <dgm:cxn modelId="{92365DE5-1B81-4C34-8CD6-F9AECBAB572C}" type="presOf" srcId="{D9D8FB8E-A902-4B08-8974-E742D910B5C4}" destId="{D7706DEB-5C5D-4552-93C7-908E6C5E4B43}" srcOrd="0" destOrd="0" presId="urn:microsoft.com/office/officeart/2018/2/layout/IconLabelList"/>
    <dgm:cxn modelId="{8FEAB0E8-4769-42D0-9AD3-084A0273E53A}" srcId="{7A363C29-600C-46AD-AB00-69CE9F9F5AE1}" destId="{B75E2F9B-D2F5-4346-834E-3F059C2F8738}" srcOrd="5" destOrd="0" parTransId="{3B89561C-EB50-4B5B-8CA1-184E24CBFFA4}" sibTransId="{364E617A-A658-41A1-8D9A-B143883E55BA}"/>
    <dgm:cxn modelId="{6BACD7F4-F9CA-401D-A512-416233CBA0B5}" type="presOf" srcId="{AE7BE4E8-F9E8-4415-836C-2840DCB15771}" destId="{FA2C63F8-1BA8-4D81-A9ED-90ACF9A2C325}" srcOrd="0" destOrd="0" presId="urn:microsoft.com/office/officeart/2018/2/layout/IconLabelList"/>
    <dgm:cxn modelId="{ED440AF9-D010-4664-9113-7666A4EB6409}" type="presOf" srcId="{7A363C29-600C-46AD-AB00-69CE9F9F5AE1}" destId="{4F3BBA69-73CC-4C78-B8FF-460D97E151A1}" srcOrd="0" destOrd="0" presId="urn:microsoft.com/office/officeart/2018/2/layout/IconLabelList"/>
    <dgm:cxn modelId="{E604925C-A7B1-443A-9A3F-4831A22E267C}" type="presParOf" srcId="{4F3BBA69-73CC-4C78-B8FF-460D97E151A1}" destId="{8D104668-B252-4025-9F11-6E2E3E252143}" srcOrd="0" destOrd="0" presId="urn:microsoft.com/office/officeart/2018/2/layout/IconLabelList"/>
    <dgm:cxn modelId="{03D08CDE-919F-4635-A43D-A8A4471C910E}" type="presParOf" srcId="{8D104668-B252-4025-9F11-6E2E3E252143}" destId="{4BB8CFD7-9586-4094-AEF0-D52415032EA0}" srcOrd="0" destOrd="0" presId="urn:microsoft.com/office/officeart/2018/2/layout/IconLabelList"/>
    <dgm:cxn modelId="{71B2D1E8-E548-42A0-89DD-D811ABE10AB1}" type="presParOf" srcId="{8D104668-B252-4025-9F11-6E2E3E252143}" destId="{DF7AE3A6-4E86-49F6-B14E-1CBC245943BC}" srcOrd="1" destOrd="0" presId="urn:microsoft.com/office/officeart/2018/2/layout/IconLabelList"/>
    <dgm:cxn modelId="{0C076B1D-EBD6-474E-A8C6-A389E62E4F6E}" type="presParOf" srcId="{8D104668-B252-4025-9F11-6E2E3E252143}" destId="{FA2C63F8-1BA8-4D81-A9ED-90ACF9A2C325}" srcOrd="2" destOrd="0" presId="urn:microsoft.com/office/officeart/2018/2/layout/IconLabelList"/>
    <dgm:cxn modelId="{A3EF050A-5C21-47DF-868E-EA5CA6D949FE}" type="presParOf" srcId="{4F3BBA69-73CC-4C78-B8FF-460D97E151A1}" destId="{5F79B697-F199-4B50-ADE3-56A9F1552C32}" srcOrd="1" destOrd="0" presId="urn:microsoft.com/office/officeart/2018/2/layout/IconLabelList"/>
    <dgm:cxn modelId="{2EB3DC01-C462-46C1-9F94-53A20B913F21}" type="presParOf" srcId="{4F3BBA69-73CC-4C78-B8FF-460D97E151A1}" destId="{0B2FCE03-5FCC-4F83-B3DE-CFB82F5ADD63}" srcOrd="2" destOrd="0" presId="urn:microsoft.com/office/officeart/2018/2/layout/IconLabelList"/>
    <dgm:cxn modelId="{01214F17-C278-405F-AADB-D90DDFE210BE}" type="presParOf" srcId="{0B2FCE03-5FCC-4F83-B3DE-CFB82F5ADD63}" destId="{43B645CA-2B23-44C6-8CD1-5CD010537C93}" srcOrd="0" destOrd="0" presId="urn:microsoft.com/office/officeart/2018/2/layout/IconLabelList"/>
    <dgm:cxn modelId="{3A3D4522-0B1F-47D3-81AB-BB39C98DB8B0}" type="presParOf" srcId="{0B2FCE03-5FCC-4F83-B3DE-CFB82F5ADD63}" destId="{D9CD27A3-C85E-4CF0-B9BD-1EB20691105A}" srcOrd="1" destOrd="0" presId="urn:microsoft.com/office/officeart/2018/2/layout/IconLabelList"/>
    <dgm:cxn modelId="{0AE33F4E-741F-4B1A-83BD-15304A3A6978}" type="presParOf" srcId="{0B2FCE03-5FCC-4F83-B3DE-CFB82F5ADD63}" destId="{05F96170-2ED8-4101-914C-D94F54D34BB7}" srcOrd="2" destOrd="0" presId="urn:microsoft.com/office/officeart/2018/2/layout/IconLabelList"/>
    <dgm:cxn modelId="{998A8D9F-64BD-4BAC-8D0F-9F301A85D02E}" type="presParOf" srcId="{4F3BBA69-73CC-4C78-B8FF-460D97E151A1}" destId="{4A0FFBAC-33BC-4552-9148-12CA48B4FA18}" srcOrd="3" destOrd="0" presId="urn:microsoft.com/office/officeart/2018/2/layout/IconLabelList"/>
    <dgm:cxn modelId="{626DA73B-230A-4A48-A226-7C6BF371A315}" type="presParOf" srcId="{4F3BBA69-73CC-4C78-B8FF-460D97E151A1}" destId="{4758856B-22C8-41E5-9CBE-C4DE78E89F60}" srcOrd="4" destOrd="0" presId="urn:microsoft.com/office/officeart/2018/2/layout/IconLabelList"/>
    <dgm:cxn modelId="{838EB028-97A7-4F72-BEF5-B7C50E4EB639}" type="presParOf" srcId="{4758856B-22C8-41E5-9CBE-C4DE78E89F60}" destId="{67A1E437-85C7-459E-8575-38FC8C38FF3D}" srcOrd="0" destOrd="0" presId="urn:microsoft.com/office/officeart/2018/2/layout/IconLabelList"/>
    <dgm:cxn modelId="{54F0330B-87B4-4753-9069-6FE3E597031D}" type="presParOf" srcId="{4758856B-22C8-41E5-9CBE-C4DE78E89F60}" destId="{4217C6D1-073D-4A63-81A9-159948DA6E5E}" srcOrd="1" destOrd="0" presId="urn:microsoft.com/office/officeart/2018/2/layout/IconLabelList"/>
    <dgm:cxn modelId="{5C8739F1-879A-4707-B3F9-8E34D0D6A61C}" type="presParOf" srcId="{4758856B-22C8-41E5-9CBE-C4DE78E89F60}" destId="{829CEF04-9CCA-4C15-A555-7BEA2F039670}" srcOrd="2" destOrd="0" presId="urn:microsoft.com/office/officeart/2018/2/layout/IconLabelList"/>
    <dgm:cxn modelId="{B67F0BC3-3E9D-491B-8B54-6B8544DC6DB5}" type="presParOf" srcId="{4F3BBA69-73CC-4C78-B8FF-460D97E151A1}" destId="{12B20F5E-0CF4-4CFE-B64A-ABE114D11A03}" srcOrd="5" destOrd="0" presId="urn:microsoft.com/office/officeart/2018/2/layout/IconLabelList"/>
    <dgm:cxn modelId="{F9FBEC38-9E19-453E-B7D1-CF7188E854A3}" type="presParOf" srcId="{4F3BBA69-73CC-4C78-B8FF-460D97E151A1}" destId="{FD6D650C-6558-4321-B85E-4B63F88F8E32}" srcOrd="6" destOrd="0" presId="urn:microsoft.com/office/officeart/2018/2/layout/IconLabelList"/>
    <dgm:cxn modelId="{A1413C08-F2F1-4CB8-9121-068AFB151ED6}" type="presParOf" srcId="{FD6D650C-6558-4321-B85E-4B63F88F8E32}" destId="{63F92C43-01C7-4F2D-9D14-BB44E59CDF6E}" srcOrd="0" destOrd="0" presId="urn:microsoft.com/office/officeart/2018/2/layout/IconLabelList"/>
    <dgm:cxn modelId="{DC2B9BA9-1968-4484-A1DA-5D852EB5245E}" type="presParOf" srcId="{FD6D650C-6558-4321-B85E-4B63F88F8E32}" destId="{54E90E02-97B1-428A-B6D9-FF1A594CCB27}" srcOrd="1" destOrd="0" presId="urn:microsoft.com/office/officeart/2018/2/layout/IconLabelList"/>
    <dgm:cxn modelId="{5CD76ADC-1ECB-4934-93F4-FE51F483CEF8}" type="presParOf" srcId="{FD6D650C-6558-4321-B85E-4B63F88F8E32}" destId="{4744E6B0-FA9B-4BFE-8693-DA9BD0E30715}" srcOrd="2" destOrd="0" presId="urn:microsoft.com/office/officeart/2018/2/layout/IconLabelList"/>
    <dgm:cxn modelId="{66FC62DB-749A-42FA-92F7-04546C667BC8}" type="presParOf" srcId="{4F3BBA69-73CC-4C78-B8FF-460D97E151A1}" destId="{575926CD-B488-49DC-BB98-E4D1E29321AB}" srcOrd="7" destOrd="0" presId="urn:microsoft.com/office/officeart/2018/2/layout/IconLabelList"/>
    <dgm:cxn modelId="{24873B48-AC70-4476-A722-3032BC5850CA}" type="presParOf" srcId="{4F3BBA69-73CC-4C78-B8FF-460D97E151A1}" destId="{DC63353F-23B1-4B58-A281-345A56129F56}" srcOrd="8" destOrd="0" presId="urn:microsoft.com/office/officeart/2018/2/layout/IconLabelList"/>
    <dgm:cxn modelId="{6C29CE55-F3ED-42D9-99FA-2249246F8E68}" type="presParOf" srcId="{DC63353F-23B1-4B58-A281-345A56129F56}" destId="{0BBDED3E-03E1-4913-A8F0-F584A8EC36F2}" srcOrd="0" destOrd="0" presId="urn:microsoft.com/office/officeart/2018/2/layout/IconLabelList"/>
    <dgm:cxn modelId="{F06C993C-4DAF-409B-9BFB-4EA31B884155}" type="presParOf" srcId="{DC63353F-23B1-4B58-A281-345A56129F56}" destId="{4FAF93AC-90C1-47D5-BC09-76C843B2FA1D}" srcOrd="1" destOrd="0" presId="urn:microsoft.com/office/officeart/2018/2/layout/IconLabelList"/>
    <dgm:cxn modelId="{D933F221-D31A-45FD-93DE-61A8D1F3DB26}" type="presParOf" srcId="{DC63353F-23B1-4B58-A281-345A56129F56}" destId="{D7706DEB-5C5D-4552-93C7-908E6C5E4B43}" srcOrd="2" destOrd="0" presId="urn:microsoft.com/office/officeart/2018/2/layout/IconLabelList"/>
    <dgm:cxn modelId="{DF7DB0CC-62CF-48C8-AA47-65B0489D6381}" type="presParOf" srcId="{4F3BBA69-73CC-4C78-B8FF-460D97E151A1}" destId="{1B303ABE-7202-4DF7-A86E-05BAC6DF50D4}" srcOrd="9" destOrd="0" presId="urn:microsoft.com/office/officeart/2018/2/layout/IconLabelList"/>
    <dgm:cxn modelId="{972A8AF4-1606-43F2-B8BF-95A2A429858B}" type="presParOf" srcId="{4F3BBA69-73CC-4C78-B8FF-460D97E151A1}" destId="{3D4FA59F-5A0F-49BA-85B9-87C50D551808}" srcOrd="10" destOrd="0" presId="urn:microsoft.com/office/officeart/2018/2/layout/IconLabelList"/>
    <dgm:cxn modelId="{98F83D21-A3B0-442B-9AFD-D2D2064E522E}" type="presParOf" srcId="{3D4FA59F-5A0F-49BA-85B9-87C50D551808}" destId="{05F3B170-A33E-4EAA-9FEE-7657B0F6F17F}" srcOrd="0" destOrd="0" presId="urn:microsoft.com/office/officeart/2018/2/layout/IconLabelList"/>
    <dgm:cxn modelId="{89039751-5E79-4120-9C06-B395926723EB}" type="presParOf" srcId="{3D4FA59F-5A0F-49BA-85B9-87C50D551808}" destId="{4E6B4780-EAB5-4535-8E5B-28B01277C2BC}" srcOrd="1" destOrd="0" presId="urn:microsoft.com/office/officeart/2018/2/layout/IconLabelList"/>
    <dgm:cxn modelId="{45773B79-14CD-4628-8138-E517CC7EFB2B}" type="presParOf" srcId="{3D4FA59F-5A0F-49BA-85B9-87C50D551808}" destId="{79F2CCBE-86F9-40AF-ABEF-F9FB00650FD7}"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65C847-D9C5-4F31-819F-EEBC78876ECB}" type="doc">
      <dgm:prSet loTypeId="urn:microsoft.com/office/officeart/2005/8/layout/vList2" loCatId="list" qsTypeId="urn:microsoft.com/office/officeart/2005/8/quickstyle/simple5" qsCatId="simple" csTypeId="urn:microsoft.com/office/officeart/2005/8/colors/accent3_2" csCatId="accent3" phldr="1"/>
      <dgm:spPr/>
      <dgm:t>
        <a:bodyPr/>
        <a:lstStyle/>
        <a:p>
          <a:endParaRPr lang="en-US"/>
        </a:p>
      </dgm:t>
    </dgm:pt>
    <dgm:pt modelId="{306172A6-9754-4F24-BA7A-98A5ACE4C16D}">
      <dgm:prSet/>
      <dgm:spPr/>
      <dgm:t>
        <a:bodyPr/>
        <a:lstStyle/>
        <a:p>
          <a:pPr rtl="0"/>
          <a:br>
            <a:rPr lang="en-US" b="0" i="0" dirty="0"/>
          </a:br>
          <a:r>
            <a:rPr lang="en-US" b="0" i="0" dirty="0"/>
            <a:t>Submit requests for 2023 TRM updates to:</a:t>
          </a:r>
          <a:br>
            <a:rPr lang="en-US" b="0" i="0" dirty="0"/>
          </a:br>
          <a:br>
            <a:rPr lang="en-US" b="0" i="0" dirty="0"/>
          </a:br>
          <a:endParaRPr lang="en-US" b="0" i="0" dirty="0"/>
        </a:p>
        <a:p>
          <a:pPr rtl="0"/>
          <a:r>
            <a:rPr lang="en-US" b="0" i="0" dirty="0"/>
            <a:t>Therese Harris,</a:t>
          </a:r>
        </a:p>
        <a:p>
          <a:pPr rtl="0"/>
          <a:r>
            <a:rPr lang="en-US" b="0" i="0" dirty="0">
              <a:hlinkClick xmlns:r="http://schemas.openxmlformats.org/officeDocument/2006/relationships" r:id="rId1"/>
            </a:rPr>
            <a:t>Therese.Harris@puc.texas.gov</a:t>
          </a:r>
          <a:endParaRPr lang="en-US" b="0" i="0" dirty="0"/>
        </a:p>
        <a:p>
          <a:pPr rtl="0"/>
          <a:r>
            <a:rPr lang="en-US" b="0" i="0" dirty="0"/>
            <a:t>Lark Lee,</a:t>
          </a:r>
        </a:p>
        <a:p>
          <a:pPr rtl="0"/>
          <a:r>
            <a:rPr lang="en-US" b="0" i="0" dirty="0">
              <a:hlinkClick xmlns:r="http://schemas.openxmlformats.org/officeDocument/2006/relationships" r:id="rId2"/>
            </a:rPr>
            <a:t>Lark.Lee@tetratech.com</a:t>
          </a:r>
          <a:endParaRPr lang="en-US" b="0" i="0" dirty="0"/>
        </a:p>
        <a:p>
          <a:pPr rtl="0"/>
          <a:r>
            <a:rPr lang="en-US" b="0" i="0" dirty="0"/>
            <a:t>Tina Yoder,</a:t>
          </a:r>
        </a:p>
        <a:p>
          <a:r>
            <a:rPr lang="en-US" b="0" i="0" dirty="0">
              <a:hlinkClick xmlns:r="http://schemas.openxmlformats.org/officeDocument/2006/relationships" r:id="rId3"/>
            </a:rPr>
            <a:t>Tina.Yoder@tetratech.com</a:t>
          </a:r>
          <a:endParaRPr lang="en-US" b="0" i="0" dirty="0"/>
        </a:p>
        <a:p>
          <a:endParaRPr lang="en-US" b="0" i="0" dirty="0"/>
        </a:p>
        <a:p>
          <a:pPr rtl="0"/>
          <a:endParaRPr lang="en-US" b="0" i="0" dirty="0"/>
        </a:p>
        <a:p>
          <a:pPr rtl="0"/>
          <a:br>
            <a:rPr lang="en-US" b="0" i="0" dirty="0"/>
          </a:br>
          <a:endParaRPr lang="en-US" dirty="0"/>
        </a:p>
      </dgm:t>
    </dgm:pt>
    <dgm:pt modelId="{A5C169AF-1BE2-48A6-BAF8-8CB962EE4B63}" type="sibTrans" cxnId="{0D8CF327-E33C-4981-BD17-A6F2BE2F1E4A}">
      <dgm:prSet/>
      <dgm:spPr/>
      <dgm:t>
        <a:bodyPr/>
        <a:lstStyle/>
        <a:p>
          <a:endParaRPr lang="en-US"/>
        </a:p>
      </dgm:t>
    </dgm:pt>
    <dgm:pt modelId="{B28F3EB2-2594-4693-BCEF-7898EA359B33}" type="parTrans" cxnId="{0D8CF327-E33C-4981-BD17-A6F2BE2F1E4A}">
      <dgm:prSet/>
      <dgm:spPr/>
      <dgm:t>
        <a:bodyPr/>
        <a:lstStyle/>
        <a:p>
          <a:endParaRPr lang="en-US"/>
        </a:p>
      </dgm:t>
    </dgm:pt>
    <dgm:pt modelId="{9F8D21FC-753C-4F02-8C19-128F5D5ACBA0}" type="pres">
      <dgm:prSet presAssocID="{5E65C847-D9C5-4F31-819F-EEBC78876ECB}" presName="linear" presStyleCnt="0">
        <dgm:presLayoutVars>
          <dgm:animLvl val="lvl"/>
          <dgm:resizeHandles val="exact"/>
        </dgm:presLayoutVars>
      </dgm:prSet>
      <dgm:spPr/>
    </dgm:pt>
    <dgm:pt modelId="{D9DEC9E8-7E92-407F-8711-BF4397DEEFFE}" type="pres">
      <dgm:prSet presAssocID="{306172A6-9754-4F24-BA7A-98A5ACE4C16D}" presName="parentText" presStyleLbl="node1" presStyleIdx="0" presStyleCnt="1">
        <dgm:presLayoutVars>
          <dgm:chMax val="0"/>
          <dgm:bulletEnabled val="1"/>
        </dgm:presLayoutVars>
      </dgm:prSet>
      <dgm:spPr/>
    </dgm:pt>
  </dgm:ptLst>
  <dgm:cxnLst>
    <dgm:cxn modelId="{0D8CF327-E33C-4981-BD17-A6F2BE2F1E4A}" srcId="{5E65C847-D9C5-4F31-819F-EEBC78876ECB}" destId="{306172A6-9754-4F24-BA7A-98A5ACE4C16D}" srcOrd="0" destOrd="0" parTransId="{B28F3EB2-2594-4693-BCEF-7898EA359B33}" sibTransId="{A5C169AF-1BE2-48A6-BAF8-8CB962EE4B63}"/>
    <dgm:cxn modelId="{6FDE0B6A-C4A5-4CB9-9236-298B4BD11692}" type="presOf" srcId="{306172A6-9754-4F24-BA7A-98A5ACE4C16D}" destId="{D9DEC9E8-7E92-407F-8711-BF4397DEEFFE}" srcOrd="0" destOrd="0" presId="urn:microsoft.com/office/officeart/2005/8/layout/vList2"/>
    <dgm:cxn modelId="{235BD7C7-7AA9-4298-8EFF-4074F9DB2D62}" type="presOf" srcId="{5E65C847-D9C5-4F31-819F-EEBC78876ECB}" destId="{9F8D21FC-753C-4F02-8C19-128F5D5ACBA0}" srcOrd="0" destOrd="0" presId="urn:microsoft.com/office/officeart/2005/8/layout/vList2"/>
    <dgm:cxn modelId="{4139B754-1D93-4DB8-8026-E3DCDE4E7072}" type="presParOf" srcId="{9F8D21FC-753C-4F02-8C19-128F5D5ACBA0}" destId="{D9DEC9E8-7E92-407F-8711-BF4397DEEFF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485AF2-B41B-45AD-A13D-ABD3B7AA7248}">
      <dsp:nvSpPr>
        <dsp:cNvPr id="0" name=""/>
        <dsp:cNvSpPr/>
      </dsp:nvSpPr>
      <dsp:spPr>
        <a:xfrm>
          <a:off x="846296" y="1537"/>
          <a:ext cx="3385184" cy="1576337"/>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682" tIns="400390" rIns="65682" bIns="400390" numCol="1" spcCol="1270" anchor="ctr" anchorCtr="0">
          <a:noAutofit/>
        </a:bodyPr>
        <a:lstStyle/>
        <a:p>
          <a:pPr marL="0" lvl="0" indent="0" algn="l" defTabSz="666750">
            <a:lnSpc>
              <a:spcPct val="90000"/>
            </a:lnSpc>
            <a:spcBef>
              <a:spcPct val="0"/>
            </a:spcBef>
            <a:spcAft>
              <a:spcPct val="35000"/>
            </a:spcAft>
            <a:buNone/>
          </a:pPr>
          <a:r>
            <a:rPr lang="en-US" sz="1500" kern="1200" dirty="0"/>
            <a:t>Improve accuracy of deemed savings estimates	</a:t>
          </a:r>
        </a:p>
      </dsp:txBody>
      <dsp:txXfrm>
        <a:off x="846296" y="1537"/>
        <a:ext cx="3385184" cy="1576337"/>
      </dsp:txXfrm>
    </dsp:sp>
    <dsp:sp modelId="{EC1A26BB-2904-4B01-822E-6B3D48BC7BBD}">
      <dsp:nvSpPr>
        <dsp:cNvPr id="0" name=""/>
        <dsp:cNvSpPr/>
      </dsp:nvSpPr>
      <dsp:spPr>
        <a:xfrm>
          <a:off x="0" y="1537"/>
          <a:ext cx="846296" cy="1576337"/>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783" tIns="155707" rIns="44783" bIns="155707" numCol="1" spcCol="1270" anchor="ctr" anchorCtr="0">
          <a:noAutofit/>
        </a:bodyPr>
        <a:lstStyle/>
        <a:p>
          <a:pPr marL="0" lvl="0" indent="0" algn="ctr" defTabSz="800100">
            <a:lnSpc>
              <a:spcPct val="90000"/>
            </a:lnSpc>
            <a:spcBef>
              <a:spcPct val="0"/>
            </a:spcBef>
            <a:spcAft>
              <a:spcPct val="35000"/>
            </a:spcAft>
            <a:buNone/>
          </a:pPr>
          <a:r>
            <a:rPr lang="en-US" sz="1800" kern="1200" dirty="0"/>
            <a:t>Improve</a:t>
          </a:r>
        </a:p>
      </dsp:txBody>
      <dsp:txXfrm>
        <a:off x="0" y="1537"/>
        <a:ext cx="846296" cy="1576337"/>
      </dsp:txXfrm>
    </dsp:sp>
    <dsp:sp modelId="{CF9D4AF9-DCEB-4717-941D-1F019E4FAB73}">
      <dsp:nvSpPr>
        <dsp:cNvPr id="0" name=""/>
        <dsp:cNvSpPr/>
      </dsp:nvSpPr>
      <dsp:spPr>
        <a:xfrm>
          <a:off x="846296" y="1672456"/>
          <a:ext cx="3385184" cy="1576337"/>
        </a:xfrm>
        <a:prstGeom prst="rect">
          <a:avLst/>
        </a:prstGeom>
        <a:solidFill>
          <a:schemeClr val="accent3">
            <a:tint val="40000"/>
            <a:alpha val="90000"/>
            <a:hueOff val="0"/>
            <a:satOff val="0"/>
            <a:lumOff val="0"/>
            <a:alphaOff val="0"/>
          </a:schemeClr>
        </a:solidFill>
        <a:ln w="1587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682" tIns="400390" rIns="65682" bIns="400390" numCol="1" spcCol="1270" anchor="ctr" anchorCtr="0">
          <a:noAutofit/>
        </a:bodyPr>
        <a:lstStyle/>
        <a:p>
          <a:pPr marL="0" lvl="0" indent="0" algn="l" defTabSz="666750">
            <a:lnSpc>
              <a:spcPct val="90000"/>
            </a:lnSpc>
            <a:spcBef>
              <a:spcPct val="0"/>
            </a:spcBef>
            <a:spcAft>
              <a:spcPct val="35000"/>
            </a:spcAft>
            <a:buNone/>
          </a:pPr>
          <a:r>
            <a:rPr lang="en-US" sz="1500" kern="1200" dirty="0"/>
            <a:t>Expand savings opportunities for electric customers</a:t>
          </a:r>
        </a:p>
      </dsp:txBody>
      <dsp:txXfrm>
        <a:off x="846296" y="1672456"/>
        <a:ext cx="3385184" cy="1576337"/>
      </dsp:txXfrm>
    </dsp:sp>
    <dsp:sp modelId="{CCBA49F2-C8E4-4676-9C6A-8845F059EDB3}">
      <dsp:nvSpPr>
        <dsp:cNvPr id="0" name=""/>
        <dsp:cNvSpPr/>
      </dsp:nvSpPr>
      <dsp:spPr>
        <a:xfrm>
          <a:off x="0" y="1672456"/>
          <a:ext cx="846296" cy="1576337"/>
        </a:xfrm>
        <a:prstGeom prst="rect">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783" tIns="155707" rIns="44783" bIns="155707" numCol="1" spcCol="1270" anchor="ctr" anchorCtr="0">
          <a:noAutofit/>
        </a:bodyPr>
        <a:lstStyle/>
        <a:p>
          <a:pPr marL="0" lvl="0" indent="0" algn="ctr" defTabSz="800100">
            <a:lnSpc>
              <a:spcPct val="90000"/>
            </a:lnSpc>
            <a:spcBef>
              <a:spcPct val="0"/>
            </a:spcBef>
            <a:spcAft>
              <a:spcPct val="35000"/>
            </a:spcAft>
            <a:buNone/>
          </a:pPr>
          <a:r>
            <a:rPr lang="en-US" sz="1800" kern="1200" dirty="0"/>
            <a:t>Expand</a:t>
          </a:r>
        </a:p>
      </dsp:txBody>
      <dsp:txXfrm>
        <a:off x="0" y="1672456"/>
        <a:ext cx="846296" cy="1576337"/>
      </dsp:txXfrm>
    </dsp:sp>
    <dsp:sp modelId="{B886AA61-C865-451D-BDEE-0C1BB58E66CF}">
      <dsp:nvSpPr>
        <dsp:cNvPr id="0" name=""/>
        <dsp:cNvSpPr/>
      </dsp:nvSpPr>
      <dsp:spPr>
        <a:xfrm>
          <a:off x="846296" y="3343374"/>
          <a:ext cx="3385184" cy="1576337"/>
        </a:xfrm>
        <a:prstGeom prst="rect">
          <a:avLst/>
        </a:prstGeom>
        <a:solidFill>
          <a:schemeClr val="accent4">
            <a:tint val="40000"/>
            <a:alpha val="90000"/>
            <a:hueOff val="0"/>
            <a:satOff val="0"/>
            <a:lumOff val="0"/>
            <a:alphaOff val="0"/>
          </a:schemeClr>
        </a:solidFill>
        <a:ln w="1587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682" tIns="400390" rIns="65682" bIns="400390" numCol="1" spcCol="1270" anchor="ctr" anchorCtr="0">
          <a:noAutofit/>
        </a:bodyPr>
        <a:lstStyle/>
        <a:p>
          <a:pPr marL="0" lvl="0" indent="0" algn="l" defTabSz="666750">
            <a:lnSpc>
              <a:spcPct val="90000"/>
            </a:lnSpc>
            <a:spcBef>
              <a:spcPct val="0"/>
            </a:spcBef>
            <a:spcAft>
              <a:spcPct val="35000"/>
            </a:spcAft>
            <a:buNone/>
          </a:pPr>
          <a:r>
            <a:rPr lang="en-US" sz="1500" kern="1200" dirty="0"/>
            <a:t>Clarify program delivery, documentation and tracking requirements </a:t>
          </a:r>
        </a:p>
      </dsp:txBody>
      <dsp:txXfrm>
        <a:off x="846296" y="3343374"/>
        <a:ext cx="3385184" cy="1576337"/>
      </dsp:txXfrm>
    </dsp:sp>
    <dsp:sp modelId="{30F31E5E-C1B7-40B4-BE6B-4E5F794CCD3E}">
      <dsp:nvSpPr>
        <dsp:cNvPr id="0" name=""/>
        <dsp:cNvSpPr/>
      </dsp:nvSpPr>
      <dsp:spPr>
        <a:xfrm>
          <a:off x="0" y="3343374"/>
          <a:ext cx="846296" cy="1576337"/>
        </a:xfrm>
        <a:prstGeom prst="rect">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783" tIns="155707" rIns="44783" bIns="155707" numCol="1" spcCol="1270" anchor="ctr" anchorCtr="0">
          <a:noAutofit/>
        </a:bodyPr>
        <a:lstStyle/>
        <a:p>
          <a:pPr marL="0" lvl="0" indent="0" algn="ctr" defTabSz="800100">
            <a:lnSpc>
              <a:spcPct val="90000"/>
            </a:lnSpc>
            <a:spcBef>
              <a:spcPct val="0"/>
            </a:spcBef>
            <a:spcAft>
              <a:spcPct val="35000"/>
            </a:spcAft>
            <a:buNone/>
          </a:pPr>
          <a:r>
            <a:rPr lang="en-US" sz="1800" kern="1200" dirty="0"/>
            <a:t>Clarify</a:t>
          </a:r>
        </a:p>
      </dsp:txBody>
      <dsp:txXfrm>
        <a:off x="0" y="3343374"/>
        <a:ext cx="846296" cy="15763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1B719E-0516-4969-8C9D-1E392C1814A9}">
      <dsp:nvSpPr>
        <dsp:cNvPr id="0" name=""/>
        <dsp:cNvSpPr/>
      </dsp:nvSpPr>
      <dsp:spPr>
        <a:xfrm>
          <a:off x="3319902" y="798605"/>
          <a:ext cx="616191" cy="91440"/>
        </a:xfrm>
        <a:custGeom>
          <a:avLst/>
          <a:gdLst/>
          <a:ahLst/>
          <a:cxnLst/>
          <a:rect l="0" t="0" r="0" b="0"/>
          <a:pathLst>
            <a:path>
              <a:moveTo>
                <a:pt x="0" y="45720"/>
              </a:moveTo>
              <a:lnTo>
                <a:pt x="61619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611828" y="841091"/>
        <a:ext cx="32339" cy="6467"/>
      </dsp:txXfrm>
    </dsp:sp>
    <dsp:sp modelId="{CB999E1A-5A43-4832-9865-DF82EEB2CBDC}">
      <dsp:nvSpPr>
        <dsp:cNvPr id="0" name=""/>
        <dsp:cNvSpPr/>
      </dsp:nvSpPr>
      <dsp:spPr>
        <a:xfrm>
          <a:off x="509566" y="684"/>
          <a:ext cx="2812136" cy="1687281"/>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797" tIns="144642" rIns="137797" bIns="144642" numCol="1" spcCol="1270" anchor="ctr" anchorCtr="0">
          <a:noAutofit/>
        </a:bodyPr>
        <a:lstStyle/>
        <a:p>
          <a:pPr marL="0" lvl="0" indent="0" algn="ctr" defTabSz="666750" rtl="0">
            <a:lnSpc>
              <a:spcPct val="90000"/>
            </a:lnSpc>
            <a:spcBef>
              <a:spcPct val="0"/>
            </a:spcBef>
            <a:spcAft>
              <a:spcPct val="35000"/>
            </a:spcAft>
            <a:buNone/>
          </a:pPr>
          <a:r>
            <a:rPr lang="en-US" sz="1500" kern="1200" dirty="0"/>
            <a:t>Commission’s EM&amp;V contractor reviews the TRM at least annually and makes needed updates</a:t>
          </a:r>
        </a:p>
        <a:p>
          <a:pPr marL="0" lvl="0" indent="0" algn="ctr" defTabSz="666750" rtl="0">
            <a:lnSpc>
              <a:spcPct val="90000"/>
            </a:lnSpc>
            <a:spcBef>
              <a:spcPct val="0"/>
            </a:spcBef>
            <a:spcAft>
              <a:spcPct val="35000"/>
            </a:spcAft>
            <a:buNone/>
          </a:pPr>
          <a:r>
            <a:rPr lang="en-US" sz="1500" kern="1200" dirty="0"/>
            <a:t>(16 TAC §25.181(o) (6) (B)).  </a:t>
          </a:r>
        </a:p>
      </dsp:txBody>
      <dsp:txXfrm>
        <a:off x="509566" y="684"/>
        <a:ext cx="2812136" cy="1687281"/>
      </dsp:txXfrm>
    </dsp:sp>
    <dsp:sp modelId="{D0217D8E-3027-4B3E-89F5-9EB4608A50EE}">
      <dsp:nvSpPr>
        <dsp:cNvPr id="0" name=""/>
        <dsp:cNvSpPr/>
      </dsp:nvSpPr>
      <dsp:spPr>
        <a:xfrm>
          <a:off x="1915634" y="1686166"/>
          <a:ext cx="3458927" cy="616191"/>
        </a:xfrm>
        <a:custGeom>
          <a:avLst/>
          <a:gdLst/>
          <a:ahLst/>
          <a:cxnLst/>
          <a:rect l="0" t="0" r="0" b="0"/>
          <a:pathLst>
            <a:path>
              <a:moveTo>
                <a:pt x="3458927" y="0"/>
              </a:moveTo>
              <a:lnTo>
                <a:pt x="3458927" y="325195"/>
              </a:lnTo>
              <a:lnTo>
                <a:pt x="0" y="325195"/>
              </a:lnTo>
              <a:lnTo>
                <a:pt x="0" y="616191"/>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557126" y="1991028"/>
        <a:ext cx="175944" cy="6467"/>
      </dsp:txXfrm>
    </dsp:sp>
    <dsp:sp modelId="{0ED8631D-CB05-4F02-BED0-D49BB8FED164}">
      <dsp:nvSpPr>
        <dsp:cNvPr id="0" name=""/>
        <dsp:cNvSpPr/>
      </dsp:nvSpPr>
      <dsp:spPr>
        <a:xfrm>
          <a:off x="3968494" y="684"/>
          <a:ext cx="2812136" cy="1687281"/>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797" tIns="144642" rIns="137797" bIns="144642" numCol="1" spcCol="1270" anchor="t" anchorCtr="0">
          <a:noAutofit/>
        </a:bodyPr>
        <a:lstStyle/>
        <a:p>
          <a:pPr marL="0" lvl="0" indent="0" algn="l" defTabSz="666750" rtl="0">
            <a:lnSpc>
              <a:spcPct val="90000"/>
            </a:lnSpc>
            <a:spcBef>
              <a:spcPct val="0"/>
            </a:spcBef>
            <a:spcAft>
              <a:spcPct val="35000"/>
            </a:spcAft>
            <a:buNone/>
          </a:pPr>
          <a:r>
            <a:rPr lang="en-US" sz="1500" kern="1200" dirty="0"/>
            <a:t>Additional updates </a:t>
          </a:r>
        </a:p>
        <a:p>
          <a:pPr marL="114300" lvl="1" indent="-114300" algn="l" defTabSz="533400" rtl="0">
            <a:lnSpc>
              <a:spcPct val="90000"/>
            </a:lnSpc>
            <a:spcBef>
              <a:spcPct val="0"/>
            </a:spcBef>
            <a:spcAft>
              <a:spcPct val="15000"/>
            </a:spcAft>
            <a:buChar char="•"/>
          </a:pPr>
          <a:r>
            <a:rPr lang="en-US" sz="1200" kern="1200" dirty="0"/>
            <a:t>Utility collaborative group, Electric Utilities Marketing Managers of Texas (EUMMOT)</a:t>
          </a:r>
        </a:p>
        <a:p>
          <a:pPr marL="114300" lvl="1" indent="-114300" algn="l" defTabSz="533400" rtl="0">
            <a:lnSpc>
              <a:spcPct val="90000"/>
            </a:lnSpc>
            <a:spcBef>
              <a:spcPct val="0"/>
            </a:spcBef>
            <a:spcAft>
              <a:spcPct val="15000"/>
            </a:spcAft>
            <a:buChar char="•"/>
          </a:pPr>
          <a:r>
            <a:rPr lang="en-US" sz="1200" kern="1200" dirty="0"/>
            <a:t>Individual utility (ies)</a:t>
          </a:r>
        </a:p>
        <a:p>
          <a:pPr marL="114300" lvl="1" indent="-114300" algn="l" defTabSz="533400" rtl="0">
            <a:lnSpc>
              <a:spcPct val="90000"/>
            </a:lnSpc>
            <a:spcBef>
              <a:spcPct val="0"/>
            </a:spcBef>
            <a:spcAft>
              <a:spcPct val="15000"/>
            </a:spcAft>
            <a:buChar char="•"/>
          </a:pPr>
          <a:r>
            <a:rPr lang="en-US" sz="1200" kern="1200" dirty="0"/>
            <a:t>Energy Efficiency Implementation Project (EEIP)</a:t>
          </a:r>
        </a:p>
        <a:p>
          <a:pPr marL="114300" lvl="1" indent="-114300" algn="l" defTabSz="533400" rtl="0">
            <a:lnSpc>
              <a:spcPct val="90000"/>
            </a:lnSpc>
            <a:spcBef>
              <a:spcPct val="0"/>
            </a:spcBef>
            <a:spcAft>
              <a:spcPct val="15000"/>
            </a:spcAft>
            <a:buChar char="•"/>
          </a:pPr>
          <a:r>
            <a:rPr lang="en-US" sz="1200" kern="1200" dirty="0"/>
            <a:t>EM&amp;V research</a:t>
          </a:r>
        </a:p>
      </dsp:txBody>
      <dsp:txXfrm>
        <a:off x="3968494" y="684"/>
        <a:ext cx="2812136" cy="1687281"/>
      </dsp:txXfrm>
    </dsp:sp>
    <dsp:sp modelId="{B6ED3DFD-71EC-4A7C-BF73-F4C039B9DCD9}">
      <dsp:nvSpPr>
        <dsp:cNvPr id="0" name=""/>
        <dsp:cNvSpPr/>
      </dsp:nvSpPr>
      <dsp:spPr>
        <a:xfrm>
          <a:off x="509566" y="2334758"/>
          <a:ext cx="2812136" cy="1687281"/>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797" tIns="144642" rIns="137797" bIns="144642" numCol="1" spcCol="1270" anchor="ctr" anchorCtr="0">
          <a:noAutofit/>
        </a:bodyPr>
        <a:lstStyle/>
        <a:p>
          <a:pPr marL="0" lvl="0" indent="0" algn="ctr" defTabSz="666750" rtl="0">
            <a:lnSpc>
              <a:spcPct val="90000"/>
            </a:lnSpc>
            <a:spcBef>
              <a:spcPct val="0"/>
            </a:spcBef>
            <a:spcAft>
              <a:spcPct val="35000"/>
            </a:spcAft>
            <a:buNone/>
          </a:pPr>
          <a:r>
            <a:rPr lang="en-US" sz="1500" kern="1200" dirty="0"/>
            <a:t>TRM Working Group meets at least biweekly and agree on prioritization and updates</a:t>
          </a:r>
        </a:p>
        <a:p>
          <a:pPr marL="0" lvl="0" indent="0" algn="ctr" defTabSz="666750" rtl="0">
            <a:lnSpc>
              <a:spcPct val="90000"/>
            </a:lnSpc>
            <a:spcBef>
              <a:spcPct val="0"/>
            </a:spcBef>
            <a:spcAft>
              <a:spcPct val="35000"/>
            </a:spcAft>
            <a:buNone/>
          </a:pPr>
          <a:r>
            <a:rPr lang="en-US" sz="1500" kern="1200" dirty="0"/>
            <a:t>PUCT staff, PUCT’s EM&amp;V team, EUMMOT contractor, Utilities and utility invited contractors </a:t>
          </a:r>
        </a:p>
      </dsp:txBody>
      <dsp:txXfrm>
        <a:off x="509566" y="2334758"/>
        <a:ext cx="2812136" cy="16872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4FA477-F5B4-4B15-AF83-A21256AB5E5A}">
      <dsp:nvSpPr>
        <dsp:cNvPr id="0" name=""/>
        <dsp:cNvSpPr/>
      </dsp:nvSpPr>
      <dsp:spPr>
        <a:xfrm>
          <a:off x="0" y="600"/>
          <a:ext cx="4231481" cy="0"/>
        </a:xfrm>
        <a:prstGeom prst="line">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3811F7-6C36-4616-978C-3DF73134C574}">
      <dsp:nvSpPr>
        <dsp:cNvPr id="0" name=""/>
        <dsp:cNvSpPr/>
      </dsp:nvSpPr>
      <dsp:spPr>
        <a:xfrm>
          <a:off x="0" y="600"/>
          <a:ext cx="4231481"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1" kern="1200" dirty="0"/>
            <a:t>Volume 1: TRM Overview and User Guide </a:t>
          </a:r>
          <a:r>
            <a:rPr lang="en-US" sz="1600" b="0" kern="1200" dirty="0"/>
            <a:t>covers the process for TRM updates and version rollouts, weather zones, peak demand definitions, TRM structure and the format of the TRM measures </a:t>
          </a:r>
        </a:p>
      </dsp:txBody>
      <dsp:txXfrm>
        <a:off x="0" y="600"/>
        <a:ext cx="4231481" cy="984009"/>
      </dsp:txXfrm>
    </dsp:sp>
    <dsp:sp modelId="{85696FB9-46D7-4293-93FF-E48CA9A9961C}">
      <dsp:nvSpPr>
        <dsp:cNvPr id="0" name=""/>
        <dsp:cNvSpPr/>
      </dsp:nvSpPr>
      <dsp:spPr>
        <a:xfrm>
          <a:off x="0" y="984610"/>
          <a:ext cx="4231481" cy="0"/>
        </a:xfrm>
        <a:prstGeom prst="line">
          <a:avLst/>
        </a:prstGeom>
        <a:solidFill>
          <a:schemeClr val="accent2">
            <a:hueOff val="-330843"/>
            <a:satOff val="373"/>
            <a:lumOff val="882"/>
            <a:alphaOff val="0"/>
          </a:schemeClr>
        </a:solidFill>
        <a:ln w="15875" cap="flat" cmpd="sng" algn="ctr">
          <a:solidFill>
            <a:schemeClr val="accent2">
              <a:hueOff val="-330843"/>
              <a:satOff val="373"/>
              <a:lumOff val="8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8B54E4-2D10-48B1-968E-1401D89146B8}">
      <dsp:nvSpPr>
        <dsp:cNvPr id="0" name=""/>
        <dsp:cNvSpPr/>
      </dsp:nvSpPr>
      <dsp:spPr>
        <a:xfrm>
          <a:off x="0" y="984610"/>
          <a:ext cx="4231481"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GB" sz="1600" b="1" kern="1200" dirty="0"/>
            <a:t>Volume 2: Residential Deemed Measures</a:t>
          </a:r>
          <a:r>
            <a:rPr lang="en-US" sz="1600" b="1" kern="1200" dirty="0"/>
            <a:t> </a:t>
          </a:r>
          <a:r>
            <a:rPr lang="en-US" sz="1600" b="0" kern="1200" dirty="0"/>
            <a:t>contains the measure descriptions and deemed savings estimates and algorithms for measures installed in residential dwellings. </a:t>
          </a:r>
        </a:p>
      </dsp:txBody>
      <dsp:txXfrm>
        <a:off x="0" y="984610"/>
        <a:ext cx="4231481" cy="984009"/>
      </dsp:txXfrm>
    </dsp:sp>
    <dsp:sp modelId="{E54F6834-1F41-43A7-9BD0-5F8FE794D638}">
      <dsp:nvSpPr>
        <dsp:cNvPr id="0" name=""/>
        <dsp:cNvSpPr/>
      </dsp:nvSpPr>
      <dsp:spPr>
        <a:xfrm>
          <a:off x="0" y="1968620"/>
          <a:ext cx="4231481" cy="0"/>
        </a:xfrm>
        <a:prstGeom prst="line">
          <a:avLst/>
        </a:prstGeom>
        <a:solidFill>
          <a:schemeClr val="accent2">
            <a:hueOff val="-661686"/>
            <a:satOff val="746"/>
            <a:lumOff val="1765"/>
            <a:alphaOff val="0"/>
          </a:schemeClr>
        </a:solidFill>
        <a:ln w="15875" cap="flat" cmpd="sng" algn="ctr">
          <a:solidFill>
            <a:schemeClr val="accent2">
              <a:hueOff val="-661686"/>
              <a:satOff val="746"/>
              <a:lumOff val="17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351703-EE99-4459-AB13-A60D8A83995C}">
      <dsp:nvSpPr>
        <dsp:cNvPr id="0" name=""/>
        <dsp:cNvSpPr/>
      </dsp:nvSpPr>
      <dsp:spPr>
        <a:xfrm>
          <a:off x="0" y="1968620"/>
          <a:ext cx="4231481"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1" kern="1200" dirty="0"/>
            <a:t>Volume 3: Nonresidential Deemed Measures </a:t>
          </a:r>
          <a:r>
            <a:rPr lang="en-US" sz="1600" b="0" kern="1200" dirty="0"/>
            <a:t>contains the measure descriptions and deemed savings estimates and algorithms for measures installed in nonresidential businesses.   </a:t>
          </a:r>
        </a:p>
      </dsp:txBody>
      <dsp:txXfrm>
        <a:off x="0" y="1968620"/>
        <a:ext cx="4231481" cy="984009"/>
      </dsp:txXfrm>
    </dsp:sp>
    <dsp:sp modelId="{87A9616A-DB3C-458D-B48A-E4C903D2B157}">
      <dsp:nvSpPr>
        <dsp:cNvPr id="0" name=""/>
        <dsp:cNvSpPr/>
      </dsp:nvSpPr>
      <dsp:spPr>
        <a:xfrm>
          <a:off x="0" y="2952629"/>
          <a:ext cx="4231481" cy="0"/>
        </a:xfrm>
        <a:prstGeom prst="line">
          <a:avLst/>
        </a:prstGeom>
        <a:solidFill>
          <a:schemeClr val="accent2">
            <a:hueOff val="-992530"/>
            <a:satOff val="1119"/>
            <a:lumOff val="2647"/>
            <a:alphaOff val="0"/>
          </a:schemeClr>
        </a:solidFill>
        <a:ln w="15875" cap="flat" cmpd="sng" algn="ctr">
          <a:solidFill>
            <a:schemeClr val="accent2">
              <a:hueOff val="-992530"/>
              <a:satOff val="1119"/>
              <a:lumOff val="26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612D18-0D7F-4447-A1CB-9E7A71F85580}">
      <dsp:nvSpPr>
        <dsp:cNvPr id="0" name=""/>
        <dsp:cNvSpPr/>
      </dsp:nvSpPr>
      <dsp:spPr>
        <a:xfrm>
          <a:off x="0" y="2952629"/>
          <a:ext cx="4231481"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1" kern="1200" dirty="0"/>
            <a:t>Volume 4: M&amp;V Protocols </a:t>
          </a:r>
          <a:r>
            <a:rPr lang="en-US" sz="1600" b="0" kern="1200" dirty="0"/>
            <a:t>contains protocols to estimate claimed savings for measures that are not good candidates for deemed savings across both sectors</a:t>
          </a:r>
        </a:p>
      </dsp:txBody>
      <dsp:txXfrm>
        <a:off x="0" y="2952629"/>
        <a:ext cx="4231481" cy="984009"/>
      </dsp:txXfrm>
    </dsp:sp>
    <dsp:sp modelId="{3C457000-CA3F-42D0-B7AD-94EF0AEB7688}">
      <dsp:nvSpPr>
        <dsp:cNvPr id="0" name=""/>
        <dsp:cNvSpPr/>
      </dsp:nvSpPr>
      <dsp:spPr>
        <a:xfrm>
          <a:off x="0" y="3936639"/>
          <a:ext cx="4231481" cy="0"/>
        </a:xfrm>
        <a:prstGeom prst="line">
          <a:avLst/>
        </a:prstGeom>
        <a:solidFill>
          <a:schemeClr val="accent2">
            <a:hueOff val="-1323373"/>
            <a:satOff val="1492"/>
            <a:lumOff val="3530"/>
            <a:alphaOff val="0"/>
          </a:schemeClr>
        </a:solidFill>
        <a:ln w="15875" cap="flat" cmpd="sng" algn="ctr">
          <a:solidFill>
            <a:schemeClr val="accent2">
              <a:hueOff val="-1323373"/>
              <a:satOff val="1492"/>
              <a:lumOff val="35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4E15BD-7016-4EDF-8A92-2720DC7BDFA5}">
      <dsp:nvSpPr>
        <dsp:cNvPr id="0" name=""/>
        <dsp:cNvSpPr/>
      </dsp:nvSpPr>
      <dsp:spPr>
        <a:xfrm>
          <a:off x="0" y="3936639"/>
          <a:ext cx="4231481"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b="1" kern="1200" dirty="0"/>
            <a:t>Volume 5: Implementation Guidance </a:t>
          </a:r>
          <a:r>
            <a:rPr lang="en-GB" sz="1600" kern="1200" dirty="0"/>
            <a:t>contains clarifications or required program implementation documents </a:t>
          </a:r>
          <a:endParaRPr lang="en-US" sz="1600" b="0" kern="1200" dirty="0"/>
        </a:p>
      </dsp:txBody>
      <dsp:txXfrm>
        <a:off x="0" y="3936639"/>
        <a:ext cx="4231481" cy="9840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A2267A-BA70-42E5-AEE8-4BBFD32A13E2}">
      <dsp:nvSpPr>
        <dsp:cNvPr id="0" name=""/>
        <dsp:cNvSpPr/>
      </dsp:nvSpPr>
      <dsp:spPr>
        <a:xfrm>
          <a:off x="1376725" y="1386581"/>
          <a:ext cx="91440" cy="581966"/>
        </a:xfrm>
        <a:custGeom>
          <a:avLst/>
          <a:gdLst/>
          <a:ahLst/>
          <a:cxnLst/>
          <a:rect l="0" t="0" r="0" b="0"/>
          <a:pathLst>
            <a:path>
              <a:moveTo>
                <a:pt x="45720" y="0"/>
              </a:moveTo>
              <a:lnTo>
                <a:pt x="45720" y="581966"/>
              </a:lnTo>
            </a:path>
          </a:pathLst>
        </a:custGeom>
        <a:noFill/>
        <a:ln w="15875"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577B87-110C-454B-9B32-07B03D6FCBAE}">
      <dsp:nvSpPr>
        <dsp:cNvPr id="0" name=""/>
        <dsp:cNvSpPr/>
      </dsp:nvSpPr>
      <dsp:spPr>
        <a:xfrm>
          <a:off x="36811" y="947"/>
          <a:ext cx="2771268" cy="1385634"/>
        </a:xfrm>
        <a:prstGeom prst="rect">
          <a:avLst/>
        </a:prstGeom>
        <a:gradFill rotWithShape="0">
          <a:gsLst>
            <a:gs pos="0">
              <a:schemeClr val="accent4">
                <a:hueOff val="0"/>
                <a:satOff val="0"/>
                <a:lumOff val="0"/>
                <a:alphaOff val="0"/>
                <a:tint val="83000"/>
                <a:satMod val="100000"/>
                <a:lumMod val="100000"/>
              </a:schemeClr>
            </a:gs>
            <a:gs pos="100000">
              <a:schemeClr val="accent4">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rtl="0">
            <a:lnSpc>
              <a:spcPct val="90000"/>
            </a:lnSpc>
            <a:spcBef>
              <a:spcPct val="0"/>
            </a:spcBef>
            <a:spcAft>
              <a:spcPct val="35000"/>
            </a:spcAft>
            <a:buNone/>
          </a:pPr>
          <a:r>
            <a:rPr lang="en-US" sz="2500" kern="1200" dirty="0"/>
            <a:t>Commission’s EM&amp;V contractor is tasked with updating the TRM at least annually</a:t>
          </a:r>
        </a:p>
      </dsp:txBody>
      <dsp:txXfrm>
        <a:off x="36811" y="947"/>
        <a:ext cx="2771268" cy="1385634"/>
      </dsp:txXfrm>
    </dsp:sp>
    <dsp:sp modelId="{6AB6CE09-6C41-4587-9842-3F7748FC30CA}">
      <dsp:nvSpPr>
        <dsp:cNvPr id="0" name=""/>
        <dsp:cNvSpPr/>
      </dsp:nvSpPr>
      <dsp:spPr>
        <a:xfrm>
          <a:off x="36811" y="1968548"/>
          <a:ext cx="2771268" cy="1385634"/>
        </a:xfrm>
        <a:prstGeom prst="rect">
          <a:avLst/>
        </a:prstGeom>
        <a:gradFill rotWithShape="0">
          <a:gsLst>
            <a:gs pos="0">
              <a:schemeClr val="accent4">
                <a:hueOff val="0"/>
                <a:satOff val="0"/>
                <a:lumOff val="0"/>
                <a:alphaOff val="0"/>
                <a:tint val="83000"/>
                <a:satMod val="100000"/>
                <a:lumMod val="100000"/>
              </a:schemeClr>
            </a:gs>
            <a:gs pos="100000">
              <a:schemeClr val="accent4">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rtl="0">
            <a:lnSpc>
              <a:spcPct val="90000"/>
            </a:lnSpc>
            <a:spcBef>
              <a:spcPct val="0"/>
            </a:spcBef>
            <a:spcAft>
              <a:spcPct val="35000"/>
            </a:spcAft>
            <a:buNone/>
          </a:pPr>
          <a:r>
            <a:rPr lang="en-US" sz="2500" kern="1200" dirty="0"/>
            <a:t>Commission Staff review and file approval of the updated TRM</a:t>
          </a:r>
        </a:p>
      </dsp:txBody>
      <dsp:txXfrm>
        <a:off x="36811" y="1968548"/>
        <a:ext cx="2771268" cy="13856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A2267A-BA70-42E5-AEE8-4BBFD32A13E2}">
      <dsp:nvSpPr>
        <dsp:cNvPr id="0" name=""/>
        <dsp:cNvSpPr/>
      </dsp:nvSpPr>
      <dsp:spPr>
        <a:xfrm>
          <a:off x="2003417" y="1666242"/>
          <a:ext cx="91440" cy="699688"/>
        </a:xfrm>
        <a:custGeom>
          <a:avLst/>
          <a:gdLst/>
          <a:ahLst/>
          <a:cxnLst/>
          <a:rect l="0" t="0" r="0" b="0"/>
          <a:pathLst>
            <a:path>
              <a:moveTo>
                <a:pt x="45720" y="0"/>
              </a:moveTo>
              <a:lnTo>
                <a:pt x="45720" y="699688"/>
              </a:lnTo>
            </a:path>
          </a:pathLst>
        </a:custGeom>
        <a:noFill/>
        <a:ln w="15875"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577B87-110C-454B-9B32-07B03D6FCBAE}">
      <dsp:nvSpPr>
        <dsp:cNvPr id="0" name=""/>
        <dsp:cNvSpPr/>
      </dsp:nvSpPr>
      <dsp:spPr>
        <a:xfrm>
          <a:off x="383212" y="317"/>
          <a:ext cx="3331849" cy="1665924"/>
        </a:xfrm>
        <a:prstGeom prst="rect">
          <a:avLst/>
        </a:prstGeom>
        <a:gradFill rotWithShape="0">
          <a:gsLst>
            <a:gs pos="0">
              <a:schemeClr val="accent4">
                <a:hueOff val="0"/>
                <a:satOff val="0"/>
                <a:lumOff val="0"/>
                <a:alphaOff val="0"/>
                <a:tint val="83000"/>
                <a:satMod val="100000"/>
                <a:lumMod val="100000"/>
              </a:schemeClr>
            </a:gs>
            <a:gs pos="100000">
              <a:schemeClr val="accent4">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marL="0" lvl="0" indent="0" algn="ctr" defTabSz="933450" rtl="0">
            <a:lnSpc>
              <a:spcPct val="90000"/>
            </a:lnSpc>
            <a:spcBef>
              <a:spcPct val="0"/>
            </a:spcBef>
            <a:spcAft>
              <a:spcPct val="35000"/>
            </a:spcAft>
            <a:buNone/>
          </a:pPr>
          <a:r>
            <a:rPr lang="en-US" sz="2100" kern="1200" dirty="0"/>
            <a:t>Following staff approval there is a 45-day period to file a petition to challenge changes approved by staff.</a:t>
          </a:r>
        </a:p>
      </dsp:txBody>
      <dsp:txXfrm>
        <a:off x="383212" y="317"/>
        <a:ext cx="3331849" cy="1665924"/>
      </dsp:txXfrm>
    </dsp:sp>
    <dsp:sp modelId="{6AB6CE09-6C41-4587-9842-3F7748FC30CA}">
      <dsp:nvSpPr>
        <dsp:cNvPr id="0" name=""/>
        <dsp:cNvSpPr/>
      </dsp:nvSpPr>
      <dsp:spPr>
        <a:xfrm>
          <a:off x="383212" y="2365930"/>
          <a:ext cx="3331849" cy="1665924"/>
        </a:xfrm>
        <a:prstGeom prst="rect">
          <a:avLst/>
        </a:prstGeom>
        <a:gradFill rotWithShape="0">
          <a:gsLst>
            <a:gs pos="0">
              <a:schemeClr val="accent4">
                <a:hueOff val="0"/>
                <a:satOff val="0"/>
                <a:lumOff val="0"/>
                <a:alphaOff val="0"/>
                <a:tint val="83000"/>
                <a:satMod val="100000"/>
                <a:lumMod val="100000"/>
              </a:schemeClr>
            </a:gs>
            <a:gs pos="100000">
              <a:schemeClr val="accent4">
                <a:hueOff val="0"/>
                <a:satOff val="0"/>
                <a:lumOff val="0"/>
                <a:alphaOff val="0"/>
                <a:tint val="61000"/>
                <a:satMod val="150000"/>
                <a:lumMod val="10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marL="0" lvl="0" indent="0" algn="ctr" defTabSz="933450" rtl="0">
            <a:lnSpc>
              <a:spcPct val="90000"/>
            </a:lnSpc>
            <a:spcBef>
              <a:spcPct val="0"/>
            </a:spcBef>
            <a:spcAft>
              <a:spcPct val="35000"/>
            </a:spcAft>
            <a:buNone/>
          </a:pPr>
          <a:r>
            <a:rPr lang="en-US" sz="2100" kern="1200" dirty="0"/>
            <a:t>Staff-approved updates to the TRM that are not challenged via the petition process are considered approved by the Commission.  </a:t>
          </a:r>
        </a:p>
      </dsp:txBody>
      <dsp:txXfrm>
        <a:off x="383212" y="2365930"/>
        <a:ext cx="3331849" cy="16659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B8CFD7-9586-4094-AEF0-D52415032EA0}">
      <dsp:nvSpPr>
        <dsp:cNvPr id="0" name=""/>
        <dsp:cNvSpPr/>
      </dsp:nvSpPr>
      <dsp:spPr>
        <a:xfrm>
          <a:off x="438407" y="830439"/>
          <a:ext cx="715869" cy="7158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A2C63F8-1BA8-4D81-A9ED-90ACF9A2C325}">
      <dsp:nvSpPr>
        <dsp:cNvPr id="0" name=""/>
        <dsp:cNvSpPr/>
      </dsp:nvSpPr>
      <dsp:spPr>
        <a:xfrm>
          <a:off x="931" y="1857184"/>
          <a:ext cx="1590820" cy="778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Call for TRM Updates</a:t>
          </a:r>
        </a:p>
      </dsp:txBody>
      <dsp:txXfrm>
        <a:off x="931" y="1857184"/>
        <a:ext cx="1590820" cy="778031"/>
      </dsp:txXfrm>
    </dsp:sp>
    <dsp:sp modelId="{43B645CA-2B23-44C6-8CD1-5CD010537C93}">
      <dsp:nvSpPr>
        <dsp:cNvPr id="0" name=""/>
        <dsp:cNvSpPr/>
      </dsp:nvSpPr>
      <dsp:spPr>
        <a:xfrm>
          <a:off x="2307621" y="830439"/>
          <a:ext cx="715869" cy="7158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5F96170-2ED8-4101-914C-D94F54D34BB7}">
      <dsp:nvSpPr>
        <dsp:cNvPr id="0" name=""/>
        <dsp:cNvSpPr/>
      </dsp:nvSpPr>
      <dsp:spPr>
        <a:xfrm>
          <a:off x="1870145" y="1857184"/>
          <a:ext cx="1590820" cy="778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Staff solicits stakeholder input through the EEIP  </a:t>
          </a:r>
        </a:p>
      </dsp:txBody>
      <dsp:txXfrm>
        <a:off x="1870145" y="1857184"/>
        <a:ext cx="1590820" cy="778031"/>
      </dsp:txXfrm>
    </dsp:sp>
    <dsp:sp modelId="{67A1E437-85C7-459E-8575-38FC8C38FF3D}">
      <dsp:nvSpPr>
        <dsp:cNvPr id="0" name=""/>
        <dsp:cNvSpPr/>
      </dsp:nvSpPr>
      <dsp:spPr>
        <a:xfrm>
          <a:off x="4176835" y="830439"/>
          <a:ext cx="715869" cy="7158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29CEF04-9CCA-4C15-A555-7BEA2F039670}">
      <dsp:nvSpPr>
        <dsp:cNvPr id="0" name=""/>
        <dsp:cNvSpPr/>
      </dsp:nvSpPr>
      <dsp:spPr>
        <a:xfrm>
          <a:off x="3739359" y="1857184"/>
          <a:ext cx="1590820" cy="778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March EEIP meeting requests TRM updates for 2023 to be submitted by May 1, 2022 </a:t>
          </a:r>
        </a:p>
      </dsp:txBody>
      <dsp:txXfrm>
        <a:off x="3739359" y="1857184"/>
        <a:ext cx="1590820" cy="778031"/>
      </dsp:txXfrm>
    </dsp:sp>
    <dsp:sp modelId="{63F92C43-01C7-4F2D-9D14-BB44E59CDF6E}">
      <dsp:nvSpPr>
        <dsp:cNvPr id="0" name=""/>
        <dsp:cNvSpPr/>
      </dsp:nvSpPr>
      <dsp:spPr>
        <a:xfrm>
          <a:off x="438407" y="3053479"/>
          <a:ext cx="715869" cy="7158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744E6B0-FA9B-4BFE-8693-DA9BD0E30715}">
      <dsp:nvSpPr>
        <dsp:cNvPr id="0" name=""/>
        <dsp:cNvSpPr/>
      </dsp:nvSpPr>
      <dsp:spPr>
        <a:xfrm>
          <a:off x="9554" y="4121339"/>
          <a:ext cx="1590820" cy="6958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EEIP list-serve request for TRM updates following this meeting</a:t>
          </a:r>
        </a:p>
      </dsp:txBody>
      <dsp:txXfrm>
        <a:off x="9554" y="4121339"/>
        <a:ext cx="1590820" cy="695801"/>
      </dsp:txXfrm>
    </dsp:sp>
    <dsp:sp modelId="{0BBDED3E-03E1-4913-A8F0-F584A8EC36F2}">
      <dsp:nvSpPr>
        <dsp:cNvPr id="0" name=""/>
        <dsp:cNvSpPr/>
      </dsp:nvSpPr>
      <dsp:spPr>
        <a:xfrm>
          <a:off x="2307621" y="3032921"/>
          <a:ext cx="715869" cy="71586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706DEB-5C5D-4552-93C7-908E6C5E4B43}">
      <dsp:nvSpPr>
        <dsp:cNvPr id="0" name=""/>
        <dsp:cNvSpPr/>
      </dsp:nvSpPr>
      <dsp:spPr>
        <a:xfrm>
          <a:off x="1870145" y="4059666"/>
          <a:ext cx="1590820" cy="778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Fall 2022 EEIP meeting will discuss 2023 updates and provide 2 weeks for EEIP review of updated, redlined TRM</a:t>
          </a:r>
        </a:p>
      </dsp:txBody>
      <dsp:txXfrm>
        <a:off x="1870145" y="4059666"/>
        <a:ext cx="1590820" cy="778031"/>
      </dsp:txXfrm>
    </dsp:sp>
    <dsp:sp modelId="{05F3B170-A33E-4EAA-9FEE-7657B0F6F17F}">
      <dsp:nvSpPr>
        <dsp:cNvPr id="0" name=""/>
        <dsp:cNvSpPr/>
      </dsp:nvSpPr>
      <dsp:spPr>
        <a:xfrm>
          <a:off x="4176835" y="3032921"/>
          <a:ext cx="715869" cy="71586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F2CCBE-86F9-40AF-ABEF-F9FB00650FD7}">
      <dsp:nvSpPr>
        <dsp:cNvPr id="0" name=""/>
        <dsp:cNvSpPr/>
      </dsp:nvSpPr>
      <dsp:spPr>
        <a:xfrm>
          <a:off x="3739359" y="4059666"/>
          <a:ext cx="1590820" cy="778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Staff will file the TRM October--November after the 2 weeks EEIP review</a:t>
          </a:r>
        </a:p>
      </dsp:txBody>
      <dsp:txXfrm>
        <a:off x="3739359" y="4059666"/>
        <a:ext cx="1590820" cy="77803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DEC9E8-7E92-407F-8711-BF4397DEEFFE}">
      <dsp:nvSpPr>
        <dsp:cNvPr id="0" name=""/>
        <dsp:cNvSpPr/>
      </dsp:nvSpPr>
      <dsp:spPr>
        <a:xfrm>
          <a:off x="0" y="9891"/>
          <a:ext cx="7384009" cy="4296239"/>
        </a:xfrm>
        <a:prstGeom prst="roundRect">
          <a:avLst/>
        </a:prstGeom>
        <a:gradFill rotWithShape="0">
          <a:gsLst>
            <a:gs pos="0">
              <a:schemeClr val="accent3">
                <a:hueOff val="0"/>
                <a:satOff val="0"/>
                <a:lumOff val="0"/>
                <a:alphaOff val="0"/>
                <a:tint val="100000"/>
                <a:shade val="85000"/>
                <a:satMod val="100000"/>
                <a:lumMod val="100000"/>
              </a:schemeClr>
            </a:gs>
            <a:gs pos="100000">
              <a:schemeClr val="accent3">
                <a:hueOff val="0"/>
                <a:satOff val="0"/>
                <a:lumOff val="0"/>
                <a:alphaOff val="0"/>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3">
              <a:hueOff val="0"/>
              <a:satOff val="0"/>
              <a:lumOff val="0"/>
              <a:alphaOff val="0"/>
              <a:shade val="35000"/>
              <a:satMod val="16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br>
            <a:rPr lang="en-US" sz="1700" b="0" i="0" kern="1200" dirty="0"/>
          </a:br>
          <a:r>
            <a:rPr lang="en-US" sz="1700" b="0" i="0" kern="1200" dirty="0"/>
            <a:t>Submit requests for 2023 TRM updates to:</a:t>
          </a:r>
          <a:br>
            <a:rPr lang="en-US" sz="1700" b="0" i="0" kern="1200" dirty="0"/>
          </a:br>
          <a:br>
            <a:rPr lang="en-US" sz="1700" b="0" i="0" kern="1200" dirty="0"/>
          </a:br>
          <a:endParaRPr lang="en-US" sz="1700" b="0" i="0" kern="1200" dirty="0"/>
        </a:p>
        <a:p>
          <a:pPr marL="0" lvl="0" indent="0" algn="l" defTabSz="755650" rtl="0">
            <a:lnSpc>
              <a:spcPct val="90000"/>
            </a:lnSpc>
            <a:spcBef>
              <a:spcPct val="0"/>
            </a:spcBef>
            <a:spcAft>
              <a:spcPct val="35000"/>
            </a:spcAft>
            <a:buNone/>
          </a:pPr>
          <a:r>
            <a:rPr lang="en-US" sz="1700" b="0" i="0" kern="1200" dirty="0"/>
            <a:t>Therese Harris,</a:t>
          </a:r>
        </a:p>
        <a:p>
          <a:pPr marL="0" lvl="0" indent="0" algn="l" defTabSz="755650" rtl="0">
            <a:lnSpc>
              <a:spcPct val="90000"/>
            </a:lnSpc>
            <a:spcBef>
              <a:spcPct val="0"/>
            </a:spcBef>
            <a:spcAft>
              <a:spcPct val="35000"/>
            </a:spcAft>
            <a:buNone/>
          </a:pPr>
          <a:r>
            <a:rPr lang="en-US" sz="1700" b="0" i="0" kern="1200" dirty="0">
              <a:hlinkClick xmlns:r="http://schemas.openxmlformats.org/officeDocument/2006/relationships" r:id="rId1"/>
            </a:rPr>
            <a:t>Therese.Harris@puc.texas.gov</a:t>
          </a:r>
          <a:endParaRPr lang="en-US" sz="1700" b="0" i="0" kern="1200" dirty="0"/>
        </a:p>
        <a:p>
          <a:pPr marL="0" lvl="0" indent="0" algn="l" defTabSz="755650" rtl="0">
            <a:lnSpc>
              <a:spcPct val="90000"/>
            </a:lnSpc>
            <a:spcBef>
              <a:spcPct val="0"/>
            </a:spcBef>
            <a:spcAft>
              <a:spcPct val="35000"/>
            </a:spcAft>
            <a:buNone/>
          </a:pPr>
          <a:r>
            <a:rPr lang="en-US" sz="1700" b="0" i="0" kern="1200" dirty="0"/>
            <a:t>Lark Lee,</a:t>
          </a:r>
        </a:p>
        <a:p>
          <a:pPr marL="0" lvl="0" indent="0" algn="l" defTabSz="755650" rtl="0">
            <a:lnSpc>
              <a:spcPct val="90000"/>
            </a:lnSpc>
            <a:spcBef>
              <a:spcPct val="0"/>
            </a:spcBef>
            <a:spcAft>
              <a:spcPct val="35000"/>
            </a:spcAft>
            <a:buNone/>
          </a:pPr>
          <a:r>
            <a:rPr lang="en-US" sz="1700" b="0" i="0" kern="1200" dirty="0">
              <a:hlinkClick xmlns:r="http://schemas.openxmlformats.org/officeDocument/2006/relationships" r:id="rId2"/>
            </a:rPr>
            <a:t>Lark.Lee@tetratech.com</a:t>
          </a:r>
          <a:endParaRPr lang="en-US" sz="1700" b="0" i="0" kern="1200" dirty="0"/>
        </a:p>
        <a:p>
          <a:pPr marL="0" lvl="0" indent="0" algn="l" defTabSz="755650" rtl="0">
            <a:lnSpc>
              <a:spcPct val="90000"/>
            </a:lnSpc>
            <a:spcBef>
              <a:spcPct val="0"/>
            </a:spcBef>
            <a:spcAft>
              <a:spcPct val="35000"/>
            </a:spcAft>
            <a:buNone/>
          </a:pPr>
          <a:r>
            <a:rPr lang="en-US" sz="1700" b="0" i="0" kern="1200" dirty="0"/>
            <a:t>Tina Yoder,</a:t>
          </a:r>
        </a:p>
        <a:p>
          <a:pPr marL="0" lvl="0" indent="0" algn="l" defTabSz="755650">
            <a:lnSpc>
              <a:spcPct val="90000"/>
            </a:lnSpc>
            <a:spcBef>
              <a:spcPct val="0"/>
            </a:spcBef>
            <a:spcAft>
              <a:spcPct val="35000"/>
            </a:spcAft>
            <a:buNone/>
          </a:pPr>
          <a:r>
            <a:rPr lang="en-US" sz="1700" b="0" i="0" kern="1200" dirty="0">
              <a:hlinkClick xmlns:r="http://schemas.openxmlformats.org/officeDocument/2006/relationships" r:id="rId3"/>
            </a:rPr>
            <a:t>Tina.Yoder@tetratech.com</a:t>
          </a:r>
          <a:endParaRPr lang="en-US" sz="1700" b="0" i="0" kern="1200" dirty="0"/>
        </a:p>
        <a:p>
          <a:pPr marL="0" lvl="0" indent="0" algn="l" defTabSz="755650">
            <a:lnSpc>
              <a:spcPct val="90000"/>
            </a:lnSpc>
            <a:spcBef>
              <a:spcPct val="0"/>
            </a:spcBef>
            <a:spcAft>
              <a:spcPct val="35000"/>
            </a:spcAft>
            <a:buNone/>
          </a:pPr>
          <a:endParaRPr lang="en-US" sz="1700" b="0" i="0" kern="1200" dirty="0"/>
        </a:p>
        <a:p>
          <a:pPr marL="0" lvl="0" indent="0" algn="l" defTabSz="755650" rtl="0">
            <a:lnSpc>
              <a:spcPct val="90000"/>
            </a:lnSpc>
            <a:spcBef>
              <a:spcPct val="0"/>
            </a:spcBef>
            <a:spcAft>
              <a:spcPct val="35000"/>
            </a:spcAft>
            <a:buNone/>
          </a:pPr>
          <a:endParaRPr lang="en-US" sz="1700" b="0" i="0" kern="1200" dirty="0"/>
        </a:p>
        <a:p>
          <a:pPr marL="0" lvl="0" indent="0" algn="l" defTabSz="755650" rtl="0">
            <a:lnSpc>
              <a:spcPct val="90000"/>
            </a:lnSpc>
            <a:spcBef>
              <a:spcPct val="0"/>
            </a:spcBef>
            <a:spcAft>
              <a:spcPct val="35000"/>
            </a:spcAft>
            <a:buNone/>
          </a:pPr>
          <a:br>
            <a:rPr lang="en-US" sz="1700" b="0" i="0" kern="1200" dirty="0"/>
          </a:br>
          <a:endParaRPr lang="en-US" sz="1700" kern="1200" dirty="0"/>
        </a:p>
      </dsp:txBody>
      <dsp:txXfrm>
        <a:off x="209725" y="219616"/>
        <a:ext cx="6964559" cy="3876789"/>
      </dsp:txXfrm>
    </dsp:sp>
  </dsp:spTree>
</dsp:drawing>
</file>

<file path=ppt/diagrams/layout1.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33D998B9-222E-4F30-A1A3-237A8FD4888B}" type="datetimeFigureOut">
              <a:rPr lang="en-US" smtClean="0">
                <a:latin typeface="Arial" pitchFamily="34" charset="0"/>
                <a:cs typeface="Arial" pitchFamily="34" charset="0"/>
              </a:rPr>
              <a:pPr/>
              <a:t>3/8/2022</a:t>
            </a:fld>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5781D0BF-46F3-4CB8-8126-3D4B0470E16A}" type="slidenum">
              <a:rPr lang="en-US" smtClean="0">
                <a:latin typeface="Arial" pitchFamily="34" charset="0"/>
                <a:cs typeface="Arial" pitchFamily="34" charset="0"/>
              </a:rPr>
              <a:pPr/>
              <a:t>‹#›</a:t>
            </a:fld>
            <a:endParaRPr lang="en-US" dirty="0">
              <a:latin typeface="Arial" pitchFamily="34" charset="0"/>
              <a:cs typeface="Arial" pitchFamily="34" charset="0"/>
            </a:endParaRPr>
          </a:p>
        </p:txBody>
      </p:sp>
    </p:spTree>
    <p:extLst>
      <p:ext uri="{BB962C8B-B14F-4D97-AF65-F5344CB8AC3E}">
        <p14:creationId xmlns:p14="http://schemas.microsoft.com/office/powerpoint/2010/main" val="850589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EB121E5D-F12C-40A4-9E84-3D67161D24D7}" type="datetimeFigureOut">
              <a:rPr lang="en-US" smtClean="0"/>
              <a:pPr/>
              <a:t>3/7/2022</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C17F889F-6F05-463B-B2C0-84568FF37D2B}" type="slidenum">
              <a:rPr lang="en-US" smtClean="0"/>
              <a:pPr/>
              <a:t>‹#›</a:t>
            </a:fld>
            <a:endParaRPr lang="en-US" dirty="0"/>
          </a:p>
        </p:txBody>
      </p:sp>
    </p:spTree>
    <p:extLst>
      <p:ext uri="{BB962C8B-B14F-4D97-AF65-F5344CB8AC3E}">
        <p14:creationId xmlns:p14="http://schemas.microsoft.com/office/powerpoint/2010/main" val="3262797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D81A89-A5CB-40E6-86D3-C7F9214F6128}" type="slidenum">
              <a:rPr lang="en-US" smtClean="0"/>
              <a:pPr/>
              <a:t>1</a:t>
            </a:fld>
            <a:endParaRPr lang="en-US" dirty="0"/>
          </a:p>
        </p:txBody>
      </p:sp>
    </p:spTree>
    <p:extLst>
      <p:ext uri="{BB962C8B-B14F-4D97-AF65-F5344CB8AC3E}">
        <p14:creationId xmlns:p14="http://schemas.microsoft.com/office/powerpoint/2010/main" val="1755931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kern="1200" dirty="0">
                <a:solidFill>
                  <a:schemeClr val="tx1"/>
                </a:solidFill>
                <a:effectLst/>
                <a:latin typeface="+mn-lt"/>
                <a:ea typeface="+mn-ea"/>
                <a:cs typeface="+mn-cs"/>
              </a:rPr>
              <a:t>Examples of key commercial deemed savings additions to the TRM include air conditioning tune-ups, pool pumps, door air filtration, door gaskets for walk-in and reach-in coolers and freezers, variable frequency drives, demand-controlled kitchen ventilation, water source heat pumps, computer power management, and wireless sensor networks for data centers. Examples of recent key residential deemed savings additions to the TRM include mini-split air conditioners and heat pumps, electric vehicle supply equipment, solar attic fans, connected thermostats, pool pumps, cool roofs, evaporative cooling, and various appliances. Because not all technologies are well-suited to deemed savings, consistent M&amp;V protocols were developed for solar photovoltaic (PV), variable refrigerant flow (VRF) systems, ground source heat pumps, air compressors, commercial behavior and recommissioning programs, tune-ups, and new homes.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5</a:t>
            </a:fld>
            <a:endParaRPr lang="en-US" dirty="0"/>
          </a:p>
        </p:txBody>
      </p:sp>
    </p:spTree>
    <p:extLst>
      <p:ext uri="{BB962C8B-B14F-4D97-AF65-F5344CB8AC3E}">
        <p14:creationId xmlns:p14="http://schemas.microsoft.com/office/powerpoint/2010/main" val="4084238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6</a:t>
            </a:fld>
            <a:endParaRPr lang="en-US" dirty="0"/>
          </a:p>
        </p:txBody>
      </p:sp>
    </p:spTree>
    <p:extLst>
      <p:ext uri="{BB962C8B-B14F-4D97-AF65-F5344CB8AC3E}">
        <p14:creationId xmlns:p14="http://schemas.microsoft.com/office/powerpoint/2010/main" val="2705091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7</a:t>
            </a:fld>
            <a:endParaRPr lang="en-US" dirty="0"/>
          </a:p>
        </p:txBody>
      </p:sp>
    </p:spTree>
    <p:extLst>
      <p:ext uri="{BB962C8B-B14F-4D97-AF65-F5344CB8AC3E}">
        <p14:creationId xmlns:p14="http://schemas.microsoft.com/office/powerpoint/2010/main" val="247718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The commission notes that the timing of staff approval is dependent on when an addition or modification to the TRM is proposed and, depending on the circumstances, it may be preferable that the updates take effect in the year in which they are approved, as has been done in the past. </a:t>
            </a:r>
          </a:p>
          <a:p>
            <a:r>
              <a:rPr lang="en-US" sz="1200" b="1" kern="1200" dirty="0">
                <a:solidFill>
                  <a:schemeClr val="tx1"/>
                </a:solidFill>
                <a:effectLst/>
                <a:latin typeface="+mn-lt"/>
                <a:ea typeface="+mn-ea"/>
                <a:cs typeface="+mn-cs"/>
              </a:rPr>
              <a:t>New approval process for TRM updates: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Commission staff approves deemed savings updates to be included in the TRM.</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Following staff approval, there is a 45 day period for parties to file a petition to challenge changes approved by staff.</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Staff-approved updates to the TRM are considered approved by the Commission on the date staff approves it.</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Updates challenged by petition could result in a change to the measure deemed value.</a:t>
            </a:r>
          </a:p>
          <a:p>
            <a:endParaRPr lang="en-US"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EFF24AC-3D1F-4F7C-B6FB-4A3C49BF23A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16684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This slide summarizes</a:t>
            </a:r>
            <a:r>
              <a:rPr lang="en-US" baseline="0" dirty="0"/>
              <a:t> some of the key benefits of the TRM and provides major milestones for each key benefit. The examples and list for each is not exhaustive.</a:t>
            </a:r>
            <a:endParaRPr lang="en-US" dirty="0"/>
          </a:p>
        </p:txBody>
      </p:sp>
      <p:sp>
        <p:nvSpPr>
          <p:cNvPr id="4" name="Slide Number Placeholder 3"/>
          <p:cNvSpPr>
            <a:spLocks noGrp="1"/>
          </p:cNvSpPr>
          <p:nvPr>
            <p:ph type="sldNum" sz="quarter" idx="5"/>
          </p:nvPr>
        </p:nvSpPr>
        <p:spPr/>
        <p:txBody>
          <a:bodyPr/>
          <a:lstStyle/>
          <a:p>
            <a:pPr>
              <a:defRPr/>
            </a:pPr>
            <a:fld id="{0EFF24AC-3D1F-4F7C-B6FB-4A3C49BF23A1}" type="slidenum">
              <a:rPr lang="en-US" smtClean="0"/>
              <a:pPr>
                <a:defRPr/>
              </a:pPr>
              <a:t>9</a:t>
            </a:fld>
            <a:endParaRPr lang="en-US" dirty="0"/>
          </a:p>
        </p:txBody>
      </p:sp>
    </p:spTree>
    <p:extLst>
      <p:ext uri="{BB962C8B-B14F-4D97-AF65-F5344CB8AC3E}">
        <p14:creationId xmlns:p14="http://schemas.microsoft.com/office/powerpoint/2010/main" val="3367012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14033EE2-555D-4A3D-9F3B-FBC8DD23A319}" type="datetime1">
              <a:rPr lang="en-US" smtClean="0"/>
              <a:pPr/>
              <a:t>3/7/2022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84190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033EE2-555D-4A3D-9F3B-FBC8DD23A319}" type="datetime1">
              <a:rPr lang="en-US" smtClean="0"/>
              <a:pPr/>
              <a:t>3/7/2022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245671470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033EE2-555D-4A3D-9F3B-FBC8DD23A319}" type="datetime1">
              <a:rPr lang="en-US" smtClean="0"/>
              <a:pPr/>
              <a:t>3/7/2022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09406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94D02D-8498-4F97-BA80-655924197BC0}" type="datetime1">
              <a:rPr lang="en-US" smtClean="0"/>
              <a:pPr/>
              <a:t>3/7/2022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
        <p:nvSpPr>
          <p:cNvPr id="7" name="Title 6"/>
          <p:cNvSpPr>
            <a:spLocks noGrp="1"/>
          </p:cNvSpPr>
          <p:nvPr>
            <p:ph type="title"/>
          </p:nvPr>
        </p:nvSpPr>
        <p:spPr/>
        <p:txBody>
          <a:bodyPr/>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2623903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94D02D-8498-4F97-BA80-655924197BC0}" type="datetime1">
              <a:rPr lang="en-US" smtClean="0"/>
              <a:pPr/>
              <a:t>3/7/2022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4208589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0F9E7F8-3C48-47A6-86D2-A07E1F4923E2}" type="datetime1">
              <a:rPr lang="en-US" smtClean="0"/>
              <a:pPr/>
              <a:t>3/7/2022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9623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4A2F40-16AC-47F3-BB56-800A0C6CE76E}" type="datetime1">
              <a:rPr lang="en-US" smtClean="0"/>
              <a:pPr/>
              <a:t>3/7/2022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116668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E722330-CBC2-4BB7-8E96-623B32C32CC6}" type="datetime1">
              <a:rPr lang="en-US" smtClean="0"/>
              <a:pPr/>
              <a:t>3/7/2022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4241209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0DFC91-30DD-47E3-BCFB-5D433BFF3B88}" type="datetime1">
              <a:rPr lang="en-US" smtClean="0"/>
              <a:pPr/>
              <a:t>3/7/2022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2582782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033EE2-555D-4A3D-9F3B-FBC8DD23A319}" type="datetime1">
              <a:rPr lang="en-US" smtClean="0"/>
              <a:pPr/>
              <a:t>3/7/2022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324628890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6DA17C8-476C-49FC-BAC8-B86185E2E8AC}" type="datetime1">
              <a:rPr lang="en-US" smtClean="0"/>
              <a:pPr/>
              <a:t>3/7/2022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0B9FE3-C304-CE48-A9B7-DC03ED22A9BC}" type="slidenum">
              <a:rPr lang="en-US" smtClean="0"/>
              <a:pPr/>
              <a:t>‹#›</a:t>
            </a:fld>
            <a:endParaRPr lang="en-US" dirty="0"/>
          </a:p>
        </p:txBody>
      </p:sp>
    </p:spTree>
    <p:extLst>
      <p:ext uri="{BB962C8B-B14F-4D97-AF65-F5344CB8AC3E}">
        <p14:creationId xmlns:p14="http://schemas.microsoft.com/office/powerpoint/2010/main" val="1171109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34D57BBC-047C-497E-9A3D-1DB1D8B739A6}" type="datetime1">
              <a:rPr lang="en-US" smtClean="0"/>
              <a:pPr/>
              <a:t>3/7/2022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0B9FE3-C304-CE48-A9B7-DC03ED22A9BC}" type="slidenum">
              <a:rPr lang="en-US" smtClean="0"/>
              <a:pPr/>
              <a:t>‹#›</a:t>
            </a:fld>
            <a:endParaRPr lang="en-US" dirty="0"/>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171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4033EE2-555D-4A3D-9F3B-FBC8DD23A319}" type="datetime1">
              <a:rPr lang="en-US" smtClean="0"/>
              <a:pPr/>
              <a:t>3/7/2022</a:t>
            </a:fld>
            <a:endParaRPr lang="en-US" dirty="0"/>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10B9FE3-C304-CE48-A9B7-DC03ED22A9BC}" type="slidenum">
              <a:rPr lang="en-US" smtClean="0"/>
              <a:pPr/>
              <a:t>‹#›</a:t>
            </a:fld>
            <a:endParaRPr lang="en-US" dirty="0"/>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5244735"/>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650" r:id="rId12"/>
  </p:sldLayoutIdLst>
  <p:hf sldNum="0"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8" name="Straight Connector 27">
            <a:extLst>
              <a:ext uri="{FF2B5EF4-FFF2-40B4-BE49-F238E27FC236}">
                <a16:creationId xmlns:a16="http://schemas.microsoft.com/office/drawing/2014/main" id="{CEDA5F56-7306-4BF0-8E72-2DD4081A18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451675E5-CEFA-4372-8BEE-30D69EAFD4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659" y="321732"/>
            <a:ext cx="3855752" cy="61489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26FFA292-F691-4275-8B5D-FBB2F7B4CF52}"/>
              </a:ext>
            </a:extLst>
          </p:cNvPr>
          <p:cNvSpPr>
            <a:spLocks noGrp="1"/>
          </p:cNvSpPr>
          <p:nvPr>
            <p:ph type="title"/>
          </p:nvPr>
        </p:nvSpPr>
        <p:spPr>
          <a:xfrm>
            <a:off x="768096" y="585216"/>
            <a:ext cx="3021239" cy="1499616"/>
          </a:xfrm>
        </p:spPr>
        <p:txBody>
          <a:bodyPr vert="horz" lIns="91440" tIns="45720" rIns="91440" bIns="45720" rtlCol="0" anchor="ctr">
            <a:normAutofit/>
          </a:bodyPr>
          <a:lstStyle/>
          <a:p>
            <a:pPr algn="l"/>
            <a:r>
              <a:rPr lang="en-US" sz="3600" spc="100">
                <a:solidFill>
                  <a:srgbClr val="FFFFFF"/>
                </a:solidFill>
              </a:rPr>
              <a:t>Energy Efficiency Programs</a:t>
            </a:r>
          </a:p>
        </p:txBody>
      </p:sp>
      <p:cxnSp>
        <p:nvCxnSpPr>
          <p:cNvPr id="32" name="Straight Connector 31">
            <a:extLst>
              <a:ext uri="{FF2B5EF4-FFF2-40B4-BE49-F238E27FC236}">
                <a16:creationId xmlns:a16="http://schemas.microsoft.com/office/drawing/2014/main" id="{1D780B05-5E2B-42BF-B88A-DFF665BDDA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20C15A7B-C91A-44F7-A427-22EC62563ED3}"/>
              </a:ext>
            </a:extLst>
          </p:cNvPr>
          <p:cNvSpPr>
            <a:spLocks noGrp="1"/>
          </p:cNvSpPr>
          <p:nvPr>
            <p:ph type="body" sz="half" idx="2"/>
          </p:nvPr>
        </p:nvSpPr>
        <p:spPr>
          <a:xfrm>
            <a:off x="768096" y="2286000"/>
            <a:ext cx="2843784" cy="3931920"/>
          </a:xfrm>
        </p:spPr>
        <p:txBody>
          <a:bodyPr vert="horz" lIns="45720" tIns="45720" rIns="45720" bIns="45720" rtlCol="0">
            <a:normAutofit/>
          </a:bodyPr>
          <a:lstStyle/>
          <a:p>
            <a:pPr>
              <a:lnSpc>
                <a:spcPct val="90000"/>
              </a:lnSpc>
            </a:pPr>
            <a:r>
              <a:rPr lang="en-US">
                <a:solidFill>
                  <a:srgbClr val="FFFFFF"/>
                </a:solidFill>
              </a:rPr>
              <a:t>Energy Efficiency Implementation Project (EEIP)</a:t>
            </a:r>
          </a:p>
          <a:p>
            <a:pPr>
              <a:lnSpc>
                <a:spcPct val="90000"/>
              </a:lnSpc>
            </a:pPr>
            <a:endParaRPr lang="en-US">
              <a:solidFill>
                <a:srgbClr val="FFFFFF"/>
              </a:solidFill>
            </a:endParaRPr>
          </a:p>
          <a:p>
            <a:pPr>
              <a:lnSpc>
                <a:spcPct val="90000"/>
              </a:lnSpc>
            </a:pPr>
            <a:r>
              <a:rPr lang="en-US">
                <a:solidFill>
                  <a:srgbClr val="FFFFFF"/>
                </a:solidFill>
              </a:rPr>
              <a:t>March 8, 2022</a:t>
            </a:r>
          </a:p>
        </p:txBody>
      </p:sp>
      <p:pic>
        <p:nvPicPr>
          <p:cNvPr id="21" name="Picture 20" descr="A picture containing object, lamp&#10;&#10;Description generated with high confidence">
            <a:extLst>
              <a:ext uri="{FF2B5EF4-FFF2-40B4-BE49-F238E27FC236}">
                <a16:creationId xmlns:a16="http://schemas.microsoft.com/office/drawing/2014/main" id="{DD26C774-CA5E-4B16-AF5F-2425C682FF7A}"/>
              </a:ext>
            </a:extLst>
          </p:cNvPr>
          <p:cNvPicPr>
            <a:picLocks noChangeAspect="1"/>
          </p:cNvPicPr>
          <p:nvPr/>
        </p:nvPicPr>
        <p:blipFill rotWithShape="1">
          <a:blip r:embed="rId3"/>
          <a:srcRect l="23599" r="1867" b="4"/>
          <a:stretch/>
        </p:blipFill>
        <p:spPr>
          <a:xfrm>
            <a:off x="4220120" y="321732"/>
            <a:ext cx="2848683" cy="3674848"/>
          </a:xfrm>
          <a:prstGeom prst="rect">
            <a:avLst/>
          </a:prstGeom>
        </p:spPr>
      </p:pic>
      <p:sp>
        <p:nvSpPr>
          <p:cNvPr id="34" name="Rectangle 33">
            <a:extLst>
              <a:ext uri="{FF2B5EF4-FFF2-40B4-BE49-F238E27FC236}">
                <a16:creationId xmlns:a16="http://schemas.microsoft.com/office/drawing/2014/main" id="{42F95EF5-2925-4CF0-8C9E-8C8A4D5B19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321732"/>
            <a:ext cx="1715190" cy="2108201"/>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large white building&#10;&#10;Description generated with high confidence">
            <a:extLst>
              <a:ext uri="{FF2B5EF4-FFF2-40B4-BE49-F238E27FC236}">
                <a16:creationId xmlns:a16="http://schemas.microsoft.com/office/drawing/2014/main" id="{EDF8D6A6-1A34-44D1-9561-1D94361B1949}"/>
              </a:ext>
            </a:extLst>
          </p:cNvPr>
          <p:cNvPicPr>
            <a:picLocks noChangeAspect="1"/>
          </p:cNvPicPr>
          <p:nvPr/>
        </p:nvPicPr>
        <p:blipFill rotWithShape="1">
          <a:blip r:embed="rId4"/>
          <a:srcRect l="6718" r="15081" b="-3"/>
          <a:stretch/>
        </p:blipFill>
        <p:spPr>
          <a:xfrm>
            <a:off x="4220118" y="4157449"/>
            <a:ext cx="2848684" cy="2313255"/>
          </a:xfrm>
          <a:prstGeom prst="rect">
            <a:avLst/>
          </a:prstGeom>
        </p:spPr>
      </p:pic>
      <p:pic>
        <p:nvPicPr>
          <p:cNvPr id="20" name="Picture 19" descr="A picture containing sky, outdoor, boat, ship&#10;&#10;Description generated with very high confidence">
            <a:extLst>
              <a:ext uri="{FF2B5EF4-FFF2-40B4-BE49-F238E27FC236}">
                <a16:creationId xmlns:a16="http://schemas.microsoft.com/office/drawing/2014/main" id="{80B79D9A-CA70-4A62-9AC2-8000DC21BB9D}"/>
              </a:ext>
            </a:extLst>
          </p:cNvPr>
          <p:cNvPicPr>
            <a:picLocks noChangeAspect="1"/>
          </p:cNvPicPr>
          <p:nvPr/>
        </p:nvPicPr>
        <p:blipFill rotWithShape="1">
          <a:blip r:embed="rId5"/>
          <a:srcRect l="21373" r="36119" b="-4"/>
          <a:stretch/>
        </p:blipFill>
        <p:spPr>
          <a:xfrm>
            <a:off x="7187510" y="2590800"/>
            <a:ext cx="1715191" cy="3879904"/>
          </a:xfrm>
          <a:prstGeom prst="rect">
            <a:avLst/>
          </a:prstGeom>
        </p:spPr>
      </p:pic>
    </p:spTree>
    <p:extLst>
      <p:ext uri="{BB962C8B-B14F-4D97-AF65-F5344CB8AC3E}">
        <p14:creationId xmlns:p14="http://schemas.microsoft.com/office/powerpoint/2010/main" val="3720602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0856F3-E7B3-4EC3-885F-A9059AAFFBB2}"/>
              </a:ext>
            </a:extLst>
          </p:cNvPr>
          <p:cNvSpPr/>
          <p:nvPr/>
        </p:nvSpPr>
        <p:spPr>
          <a:xfrm>
            <a:off x="768096" y="585216"/>
            <a:ext cx="7290054" cy="1499616"/>
          </a:xfrm>
          <a:prstGeom prst="rect">
            <a:avLst/>
          </a:prstGeom>
        </p:spPr>
        <p:txBody>
          <a:bodyPr vert="horz" lIns="91440" tIns="45720" rIns="91440" bIns="45720" rtlCol="0" anchor="ctr">
            <a:normAutofit/>
          </a:bodyPr>
          <a:lstStyle/>
          <a:p>
            <a:pPr lvl="0" defTabSz="914400">
              <a:lnSpc>
                <a:spcPct val="80000"/>
              </a:lnSpc>
              <a:spcBef>
                <a:spcPct val="0"/>
              </a:spcBef>
              <a:spcAft>
                <a:spcPts val="600"/>
              </a:spcAft>
            </a:pPr>
            <a:r>
              <a:rPr lang="en-US" sz="5000" cap="all" spc="100">
                <a:latin typeface="+mj-lt"/>
                <a:ea typeface="+mj-ea"/>
                <a:cs typeface="+mj-cs"/>
              </a:rPr>
              <a:t>TRM Update Submissions</a:t>
            </a:r>
          </a:p>
        </p:txBody>
      </p:sp>
      <p:cxnSp>
        <p:nvCxnSpPr>
          <p:cNvPr id="8" name="Straight Connector 7">
            <a:extLst>
              <a:ext uri="{FF2B5EF4-FFF2-40B4-BE49-F238E27FC236}">
                <a16:creationId xmlns:a16="http://schemas.microsoft.com/office/drawing/2014/main" id="{5ECB1430-5CD1-470D-8F0F-7EDE4C7902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p:cNvGraphicFramePr/>
          <p:nvPr>
            <p:extLst>
              <p:ext uri="{D42A27DB-BD31-4B8C-83A1-F6EECF244321}">
                <p14:modId xmlns:p14="http://schemas.microsoft.com/office/powerpoint/2010/main" val="3296999682"/>
              </p:ext>
            </p:extLst>
          </p:nvPr>
        </p:nvGraphicFramePr>
        <p:xfrm>
          <a:off x="767953" y="1992702"/>
          <a:ext cx="7384009" cy="4316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1906874"/>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94A50-1A9B-437A-9F02-2DFDB1732D62}"/>
              </a:ext>
            </a:extLst>
          </p:cNvPr>
          <p:cNvSpPr>
            <a:spLocks noGrp="1"/>
          </p:cNvSpPr>
          <p:nvPr>
            <p:ph type="title"/>
          </p:nvPr>
        </p:nvSpPr>
        <p:spPr/>
        <p:txBody>
          <a:bodyPr vert="horz" lIns="91440" tIns="45720" rIns="91440" bIns="45720" rtlCol="0" anchor="ctr">
            <a:normAutofit/>
          </a:bodyPr>
          <a:lstStyle/>
          <a:p>
            <a:pPr algn="r"/>
            <a:r>
              <a:rPr lang="en-US" sz="5000" dirty="0"/>
              <a:t>Agenda</a:t>
            </a:r>
          </a:p>
        </p:txBody>
      </p:sp>
      <p:pic>
        <p:nvPicPr>
          <p:cNvPr id="1026" name="Picture 2" descr="See the source image">
            <a:extLst>
              <a:ext uri="{FF2B5EF4-FFF2-40B4-BE49-F238E27FC236}">
                <a16:creationId xmlns:a16="http://schemas.microsoft.com/office/drawing/2014/main" id="{F3B6BD2A-D7A4-4747-886F-5526728D854C}"/>
              </a:ext>
            </a:extLst>
          </p:cNvPr>
          <p:cNvPicPr>
            <a:picLocks noGrp="1" noChangeAspect="1" noChangeArrowheads="1"/>
          </p:cNvPicPr>
          <p:nvPr>
            <p:ph type="pic" idx="1"/>
          </p:nvPr>
        </p:nvPicPr>
        <p:blipFill rotWithShape="1">
          <a:blip r:embed="rId2">
            <a:duotone>
              <a:schemeClr val="bg2">
                <a:shade val="45000"/>
                <a:satMod val="135000"/>
              </a:schemeClr>
              <a:prstClr val="white"/>
            </a:duotone>
            <a:alphaModFix amt="35000"/>
            <a:extLst>
              <a:ext uri="{28A0092B-C50C-407E-A947-70E740481C1C}">
                <a14:useLocalDpi xmlns:a14="http://schemas.microsoft.com/office/drawing/2010/main" val="0"/>
              </a:ext>
            </a:extLst>
          </a:blip>
          <a:srcRect t="12493" b="12493"/>
          <a:stretch/>
        </p:blipFill>
        <p:spPr bwMode="auto">
          <a:xfrm>
            <a:off x="0" y="-339048"/>
            <a:ext cx="9141714" cy="4285562"/>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a:extLst>
              <a:ext uri="{FF2B5EF4-FFF2-40B4-BE49-F238E27FC236}">
                <a16:creationId xmlns:a16="http://schemas.microsoft.com/office/drawing/2014/main" id="{57176732-4211-40AB-9384-40EEBEC6E072}"/>
              </a:ext>
            </a:extLst>
          </p:cNvPr>
          <p:cNvSpPr>
            <a:spLocks noGrp="1"/>
          </p:cNvSpPr>
          <p:nvPr>
            <p:ph type="body" sz="half" idx="2"/>
          </p:nvPr>
        </p:nvSpPr>
        <p:spPr/>
        <p:txBody>
          <a:bodyPr/>
          <a:lstStyle/>
          <a:p>
            <a:endParaRPr lang="en-US"/>
          </a:p>
        </p:txBody>
      </p:sp>
      <p:graphicFrame>
        <p:nvGraphicFramePr>
          <p:cNvPr id="3" name="Table 2">
            <a:extLst>
              <a:ext uri="{FF2B5EF4-FFF2-40B4-BE49-F238E27FC236}">
                <a16:creationId xmlns:a16="http://schemas.microsoft.com/office/drawing/2014/main" id="{4BBE7ABD-F535-4C22-9B61-BB5D4E42C4D7}"/>
              </a:ext>
            </a:extLst>
          </p:cNvPr>
          <p:cNvGraphicFramePr>
            <a:graphicFrameLocks noGrp="1"/>
          </p:cNvGraphicFramePr>
          <p:nvPr>
            <p:extLst>
              <p:ext uri="{D42A27DB-BD31-4B8C-83A1-F6EECF244321}">
                <p14:modId xmlns:p14="http://schemas.microsoft.com/office/powerpoint/2010/main" val="243521997"/>
              </p:ext>
            </p:extLst>
          </p:nvPr>
        </p:nvGraphicFramePr>
        <p:xfrm>
          <a:off x="0" y="2432177"/>
          <a:ext cx="9141714" cy="4425823"/>
        </p:xfrm>
        <a:graphic>
          <a:graphicData uri="http://schemas.openxmlformats.org/drawingml/2006/table">
            <a:tbl>
              <a:tblPr firstRow="1" firstCol="1" bandRow="1">
                <a:tableStyleId>{5C22544A-7EE6-4342-B048-85BDC9FD1C3A}</a:tableStyleId>
              </a:tblPr>
              <a:tblGrid>
                <a:gridCol w="1947474">
                  <a:extLst>
                    <a:ext uri="{9D8B030D-6E8A-4147-A177-3AD203B41FA5}">
                      <a16:colId xmlns:a16="http://schemas.microsoft.com/office/drawing/2014/main" val="868779135"/>
                    </a:ext>
                  </a:extLst>
                </a:gridCol>
                <a:gridCol w="7194240">
                  <a:extLst>
                    <a:ext uri="{9D8B030D-6E8A-4147-A177-3AD203B41FA5}">
                      <a16:colId xmlns:a16="http://schemas.microsoft.com/office/drawing/2014/main" val="579844217"/>
                    </a:ext>
                  </a:extLst>
                </a:gridCol>
              </a:tblGrid>
              <a:tr h="150967">
                <a:tc>
                  <a:txBody>
                    <a:bodyPr/>
                    <a:lstStyle/>
                    <a:p>
                      <a:pPr marL="0" marR="0">
                        <a:spcBef>
                          <a:spcPts val="0"/>
                        </a:spcBef>
                        <a:spcAft>
                          <a:spcPts val="0"/>
                        </a:spcAft>
                      </a:pPr>
                      <a:r>
                        <a:rPr lang="en-US" sz="1800" b="1" cap="all">
                          <a:solidFill>
                            <a:srgbClr val="000000"/>
                          </a:solidFill>
                          <a:effectLst/>
                          <a:latin typeface="Calibri" panose="020F0502020204030204" pitchFamily="34" charset="0"/>
                          <a:ea typeface="Calibri" panose="020F0502020204030204" pitchFamily="34" charset="0"/>
                        </a:rPr>
                        <a:t>9:00 – 9:15</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solidFill>
                            <a:srgbClr val="000000"/>
                          </a:solidFill>
                          <a:effectLst/>
                          <a:latin typeface="Calibri" panose="020F0502020204030204" pitchFamily="34" charset="0"/>
                          <a:ea typeface="Calibri" panose="020F0502020204030204" pitchFamily="34" charset="0"/>
                        </a:rPr>
                        <a:t>Welcome and Introductions</a:t>
                      </a:r>
                      <a:endParaRPr lang="en-US" sz="18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196404729"/>
                  </a:ext>
                </a:extLst>
              </a:tr>
              <a:tr h="546156">
                <a:tc>
                  <a:txBody>
                    <a:bodyPr/>
                    <a:lstStyle/>
                    <a:p>
                      <a:pPr marL="0" marR="0">
                        <a:spcBef>
                          <a:spcPts val="0"/>
                        </a:spcBef>
                        <a:spcAft>
                          <a:spcPts val="0"/>
                        </a:spcAft>
                      </a:pPr>
                      <a:r>
                        <a:rPr lang="en-US" sz="1800" b="1" cap="all">
                          <a:effectLst/>
                          <a:latin typeface="Calibri" panose="020F0502020204030204" pitchFamily="34" charset="0"/>
                          <a:ea typeface="Calibri" panose="020F0502020204030204" pitchFamily="34" charset="0"/>
                        </a:rPr>
                        <a:t>9:15 – 9:45</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rPr>
                        <a:t>Overview of Oncor’s winter commercial load management program </a:t>
                      </a:r>
                    </a:p>
                  </a:txBody>
                  <a:tcPr marL="68580" marR="68580" marT="0" marB="0"/>
                </a:tc>
                <a:extLst>
                  <a:ext uri="{0D108BD9-81ED-4DB2-BD59-A6C34878D82A}">
                    <a16:rowId xmlns:a16="http://schemas.microsoft.com/office/drawing/2014/main" val="218285113"/>
                  </a:ext>
                </a:extLst>
              </a:tr>
              <a:tr h="518474">
                <a:tc>
                  <a:txBody>
                    <a:bodyPr/>
                    <a:lstStyle/>
                    <a:p>
                      <a:pPr marL="0" marR="0">
                        <a:spcBef>
                          <a:spcPts val="0"/>
                        </a:spcBef>
                        <a:spcAft>
                          <a:spcPts val="0"/>
                        </a:spcAft>
                      </a:pPr>
                      <a:r>
                        <a:rPr lang="en-US" sz="1800" b="1" cap="all">
                          <a:solidFill>
                            <a:srgbClr val="000000"/>
                          </a:solidFill>
                          <a:effectLst/>
                          <a:latin typeface="Calibri" panose="020F0502020204030204" pitchFamily="34" charset="0"/>
                          <a:ea typeface="Calibri" panose="020F0502020204030204" pitchFamily="34" charset="0"/>
                        </a:rPr>
                        <a:t>9:45-10:45</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solidFill>
                            <a:srgbClr val="000000"/>
                          </a:solidFill>
                          <a:effectLst/>
                          <a:latin typeface="Calibri" panose="020F0502020204030204" pitchFamily="34" charset="0"/>
                          <a:ea typeface="Calibri" panose="020F0502020204030204" pitchFamily="34" charset="0"/>
                        </a:rPr>
                        <a:t>ERCOT Utilities Program Plans: Oncor Electric Delivery Company LLC; CenterPoint Energy Houston Electric, LLC; AEP Texas Inc.; and  Texas-New Mexico Power Company  </a:t>
                      </a:r>
                      <a:endParaRPr lang="en-US" sz="18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822437545"/>
                  </a:ext>
                </a:extLst>
              </a:tr>
              <a:tr h="518474">
                <a:tc>
                  <a:txBody>
                    <a:bodyPr/>
                    <a:lstStyle/>
                    <a:p>
                      <a:pPr marL="0" marR="0">
                        <a:spcBef>
                          <a:spcPts val="0"/>
                        </a:spcBef>
                        <a:spcAft>
                          <a:spcPts val="0"/>
                        </a:spcAft>
                      </a:pPr>
                      <a:r>
                        <a:rPr lang="en-US" sz="1800" b="1" cap="all">
                          <a:effectLst/>
                          <a:latin typeface="Calibri" panose="020F0502020204030204" pitchFamily="34" charset="0"/>
                          <a:ea typeface="Calibri" panose="020F0502020204030204" pitchFamily="34" charset="0"/>
                        </a:rPr>
                        <a:t>10:45-11:00</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rPr>
                        <a:t>Break</a:t>
                      </a:r>
                    </a:p>
                  </a:txBody>
                  <a:tcPr marL="68580" marR="68580" marT="0" marB="0"/>
                </a:tc>
                <a:extLst>
                  <a:ext uri="{0D108BD9-81ED-4DB2-BD59-A6C34878D82A}">
                    <a16:rowId xmlns:a16="http://schemas.microsoft.com/office/drawing/2014/main" val="3793028868"/>
                  </a:ext>
                </a:extLst>
              </a:tr>
              <a:tr h="350139">
                <a:tc>
                  <a:txBody>
                    <a:bodyPr/>
                    <a:lstStyle/>
                    <a:p>
                      <a:pPr marL="0" marR="0">
                        <a:spcBef>
                          <a:spcPts val="0"/>
                        </a:spcBef>
                        <a:spcAft>
                          <a:spcPts val="0"/>
                        </a:spcAft>
                      </a:pPr>
                      <a:r>
                        <a:rPr lang="en-US" sz="1800" b="1" cap="all">
                          <a:solidFill>
                            <a:srgbClr val="000000"/>
                          </a:solidFill>
                          <a:effectLst/>
                          <a:latin typeface="Calibri" panose="020F0502020204030204" pitchFamily="34" charset="0"/>
                          <a:ea typeface="Calibri" panose="020F0502020204030204" pitchFamily="34" charset="0"/>
                        </a:rPr>
                        <a:t>11:00-12:00</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rPr>
                        <a:t>Non-ERCOT Utilities Program Plans: El Paso Electric Company; Entergy Texas; Southwestern Public Service Company; and Southwestern Electric Power Company</a:t>
                      </a:r>
                      <a:endParaRPr lang="en-US" sz="180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138219236"/>
                  </a:ext>
                </a:extLst>
              </a:tr>
              <a:tr h="525207">
                <a:tc>
                  <a:txBody>
                    <a:bodyPr/>
                    <a:lstStyle/>
                    <a:p>
                      <a:pPr marL="0" marR="0">
                        <a:spcBef>
                          <a:spcPts val="0"/>
                        </a:spcBef>
                        <a:spcAft>
                          <a:spcPts val="0"/>
                        </a:spcAft>
                      </a:pPr>
                      <a:r>
                        <a:rPr lang="en-US" sz="1800" b="1" cap="all">
                          <a:effectLst/>
                          <a:latin typeface="Calibri" panose="020F0502020204030204" pitchFamily="34" charset="0"/>
                          <a:ea typeface="Calibri" panose="020F0502020204030204" pitchFamily="34" charset="0"/>
                        </a:rPr>
                        <a:t>12:00 – 12:15</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latin typeface="Calibri" panose="020F0502020204030204" pitchFamily="34" charset="0"/>
                          <a:ea typeface="Calibri" panose="020F0502020204030204" pitchFamily="34" charset="0"/>
                        </a:rPr>
                        <a:t>Technical Reference Manual (TRM) Approval Process   </a:t>
                      </a:r>
                    </a:p>
                  </a:txBody>
                  <a:tcPr marL="68580" marR="68580" marT="0" marB="0"/>
                </a:tc>
                <a:extLst>
                  <a:ext uri="{0D108BD9-81ED-4DB2-BD59-A6C34878D82A}">
                    <a16:rowId xmlns:a16="http://schemas.microsoft.com/office/drawing/2014/main" val="1578982373"/>
                  </a:ext>
                </a:extLst>
              </a:tr>
              <a:tr h="525207">
                <a:tc>
                  <a:txBody>
                    <a:bodyPr/>
                    <a:lstStyle/>
                    <a:p>
                      <a:pPr marL="0" marR="0">
                        <a:spcBef>
                          <a:spcPts val="0"/>
                        </a:spcBef>
                        <a:spcAft>
                          <a:spcPts val="0"/>
                        </a:spcAft>
                      </a:pPr>
                      <a:r>
                        <a:rPr lang="en-US" sz="1800" b="1" cap="all">
                          <a:solidFill>
                            <a:srgbClr val="000000"/>
                          </a:solidFill>
                          <a:effectLst/>
                          <a:latin typeface="Calibri" panose="020F0502020204030204" pitchFamily="34" charset="0"/>
                          <a:ea typeface="Calibri" panose="020F0502020204030204" pitchFamily="34" charset="0"/>
                        </a:rPr>
                        <a:t>11:45 – 12:15</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rPr>
                        <a:t>Call for 2023 TRM Updates </a:t>
                      </a:r>
                      <a:endParaRPr lang="en-US" sz="180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90539641"/>
                  </a:ext>
                </a:extLst>
              </a:tr>
              <a:tr h="390539">
                <a:tc>
                  <a:txBody>
                    <a:bodyPr/>
                    <a:lstStyle/>
                    <a:p>
                      <a:pPr marL="0" marR="0">
                        <a:spcBef>
                          <a:spcPts val="0"/>
                        </a:spcBef>
                        <a:spcAft>
                          <a:spcPts val="0"/>
                        </a:spcAft>
                      </a:pPr>
                      <a:r>
                        <a:rPr lang="en-US" sz="1800" b="1" cap="all" dirty="0">
                          <a:effectLst/>
                          <a:latin typeface="Calibri" panose="020F0502020204030204" pitchFamily="34" charset="0"/>
                          <a:ea typeface="Calibri" panose="020F0502020204030204" pitchFamily="34" charset="0"/>
                        </a:rPr>
                        <a:t>12:15 – 12:30</a:t>
                      </a:r>
                      <a:endParaRPr lang="en-US" sz="1800" dirty="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rPr>
                        <a:t>Wrap-up </a:t>
                      </a:r>
                    </a:p>
                  </a:txBody>
                  <a:tcPr marL="68580" marR="68580" marT="0" marB="0"/>
                </a:tc>
                <a:extLst>
                  <a:ext uri="{0D108BD9-81ED-4DB2-BD59-A6C34878D82A}">
                    <a16:rowId xmlns:a16="http://schemas.microsoft.com/office/drawing/2014/main" val="768443736"/>
                  </a:ext>
                </a:extLst>
              </a:tr>
            </a:tbl>
          </a:graphicData>
        </a:graphic>
      </p:graphicFrame>
    </p:spTree>
    <p:extLst>
      <p:ext uri="{BB962C8B-B14F-4D97-AF65-F5344CB8AC3E}">
        <p14:creationId xmlns:p14="http://schemas.microsoft.com/office/powerpoint/2010/main" val="214755671"/>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540FAC9-3505-49ED-9B06-A0F8C14853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544"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879B3CD-E329-42F5-B136-BA1F37EC05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9098" y="484632"/>
            <a:ext cx="5590153" cy="58809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prstClr val="white"/>
              </a:solidFill>
            </a:endParaRPr>
          </a:p>
        </p:txBody>
      </p:sp>
      <p:sp>
        <p:nvSpPr>
          <p:cNvPr id="2" name="Title 1">
            <a:extLst>
              <a:ext uri="{FF2B5EF4-FFF2-40B4-BE49-F238E27FC236}">
                <a16:creationId xmlns:a16="http://schemas.microsoft.com/office/drawing/2014/main" id="{28CD3E66-6FB1-47AF-828E-550C24D6654A}"/>
              </a:ext>
            </a:extLst>
          </p:cNvPr>
          <p:cNvSpPr>
            <a:spLocks noGrp="1"/>
          </p:cNvSpPr>
          <p:nvPr>
            <p:ph type="ctrTitle"/>
          </p:nvPr>
        </p:nvSpPr>
        <p:spPr>
          <a:xfrm>
            <a:off x="742572" y="977900"/>
            <a:ext cx="4904668" cy="3327734"/>
          </a:xfrm>
        </p:spPr>
        <p:txBody>
          <a:bodyPr anchor="b">
            <a:normAutofit/>
          </a:bodyPr>
          <a:lstStyle/>
          <a:p>
            <a:r>
              <a:rPr lang="en-US" sz="4700" dirty="0"/>
              <a:t>Utility Presentations</a:t>
            </a:r>
          </a:p>
        </p:txBody>
      </p:sp>
      <p:cxnSp>
        <p:nvCxnSpPr>
          <p:cNvPr id="11" name="Straight Connector 10">
            <a:extLst>
              <a:ext uri="{FF2B5EF4-FFF2-40B4-BE49-F238E27FC236}">
                <a16:creationId xmlns:a16="http://schemas.microsoft.com/office/drawing/2014/main" id="{51B042EF-3024-4C57-B282-1B30607FB7C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19010" y="4476657"/>
            <a:ext cx="402823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A0B4097-B645-43E0-A2B5-B8D688E745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9902" y="484632"/>
            <a:ext cx="2688168" cy="58809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prstClr val="white"/>
              </a:solidFill>
            </a:endParaRPr>
          </a:p>
        </p:txBody>
      </p:sp>
    </p:spTree>
    <p:extLst>
      <p:ext uri="{BB962C8B-B14F-4D97-AF65-F5344CB8AC3E}">
        <p14:creationId xmlns:p14="http://schemas.microsoft.com/office/powerpoint/2010/main" val="1383953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540FAC9-3505-49ED-9B06-A0F8C14853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544"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879B3CD-E329-42F5-B136-BA1F37EC05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9098" y="484632"/>
            <a:ext cx="5590153" cy="58809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prstClr val="white"/>
              </a:solidFill>
            </a:endParaRPr>
          </a:p>
        </p:txBody>
      </p:sp>
      <p:sp>
        <p:nvSpPr>
          <p:cNvPr id="2" name="Title 1">
            <a:extLst>
              <a:ext uri="{FF2B5EF4-FFF2-40B4-BE49-F238E27FC236}">
                <a16:creationId xmlns:a16="http://schemas.microsoft.com/office/drawing/2014/main" id="{28CD3E66-6FB1-47AF-828E-550C24D6654A}"/>
              </a:ext>
            </a:extLst>
          </p:cNvPr>
          <p:cNvSpPr>
            <a:spLocks noGrp="1"/>
          </p:cNvSpPr>
          <p:nvPr>
            <p:ph type="ctrTitle"/>
          </p:nvPr>
        </p:nvSpPr>
        <p:spPr>
          <a:xfrm>
            <a:off x="742572" y="977900"/>
            <a:ext cx="4904668" cy="3327734"/>
          </a:xfrm>
        </p:spPr>
        <p:txBody>
          <a:bodyPr anchor="b">
            <a:normAutofit/>
          </a:bodyPr>
          <a:lstStyle/>
          <a:p>
            <a:r>
              <a:rPr lang="en-US" sz="4700" dirty="0"/>
              <a:t>Call for 2023 TRM Updates</a:t>
            </a:r>
          </a:p>
        </p:txBody>
      </p:sp>
      <p:cxnSp>
        <p:nvCxnSpPr>
          <p:cNvPr id="11" name="Straight Connector 10">
            <a:extLst>
              <a:ext uri="{FF2B5EF4-FFF2-40B4-BE49-F238E27FC236}">
                <a16:creationId xmlns:a16="http://schemas.microsoft.com/office/drawing/2014/main" id="{51B042EF-3024-4C57-B282-1B30607FB7C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19010" y="4476657"/>
            <a:ext cx="402823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A0B4097-B645-43E0-A2B5-B8D688E745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9902" y="484632"/>
            <a:ext cx="2688168" cy="58809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prstClr val="white"/>
              </a:solidFill>
            </a:endParaRPr>
          </a:p>
        </p:txBody>
      </p:sp>
    </p:spTree>
    <p:extLst>
      <p:ext uri="{BB962C8B-B14F-4D97-AF65-F5344CB8AC3E}">
        <p14:creationId xmlns:p14="http://schemas.microsoft.com/office/powerpoint/2010/main" val="886951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8614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722" name="Title 1"/>
          <p:cNvSpPr>
            <a:spLocks noGrp="1"/>
          </p:cNvSpPr>
          <p:nvPr>
            <p:ph type="title"/>
          </p:nvPr>
        </p:nvSpPr>
        <p:spPr>
          <a:xfrm>
            <a:off x="482601" y="643467"/>
            <a:ext cx="2561709" cy="5571066"/>
          </a:xfrm>
        </p:spPr>
        <p:txBody>
          <a:bodyPr>
            <a:normAutofit/>
          </a:bodyPr>
          <a:lstStyle/>
          <a:p>
            <a:r>
              <a:rPr lang="en-US" b="1" dirty="0">
                <a:solidFill>
                  <a:srgbClr val="FFFFFF"/>
                </a:solidFill>
              </a:rPr>
              <a:t>Texas Technical Reference Manual—Annual Updates</a:t>
            </a:r>
          </a:p>
        </p:txBody>
      </p:sp>
      <p:graphicFrame>
        <p:nvGraphicFramePr>
          <p:cNvPr id="30724" name="Content Placeholder 1">
            <a:extLst>
              <a:ext uri="{FF2B5EF4-FFF2-40B4-BE49-F238E27FC236}">
                <a16:creationId xmlns:a16="http://schemas.microsoft.com/office/drawing/2014/main" id="{156661D8-D248-44DF-A334-26630D6AA127}"/>
              </a:ext>
            </a:extLst>
          </p:cNvPr>
          <p:cNvGraphicFramePr/>
          <p:nvPr/>
        </p:nvGraphicFramePr>
        <p:xfrm>
          <a:off x="4202906" y="954088"/>
          <a:ext cx="4231481" cy="4921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5398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768096" y="585216"/>
            <a:ext cx="7290054" cy="1499616"/>
          </a:xfrm>
        </p:spPr>
        <p:txBody>
          <a:bodyPr>
            <a:normAutofit/>
          </a:bodyPr>
          <a:lstStyle/>
          <a:p>
            <a:r>
              <a:rPr lang="en-US" b="1" dirty="0"/>
              <a:t>Collaborative Update Approach</a:t>
            </a:r>
          </a:p>
        </p:txBody>
      </p:sp>
      <p:graphicFrame>
        <p:nvGraphicFramePr>
          <p:cNvPr id="2" name="Content Placeholder 1"/>
          <p:cNvGraphicFramePr>
            <a:graphicFrameLocks noGrp="1"/>
          </p:cNvGraphicFramePr>
          <p:nvPr>
            <p:ph idx="1"/>
          </p:nvPr>
        </p:nvGraphicFramePr>
        <p:xfrm>
          <a:off x="767953" y="2286000"/>
          <a:ext cx="7290197"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9649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8614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722" name="Title 1"/>
          <p:cNvSpPr>
            <a:spLocks noGrp="1"/>
          </p:cNvSpPr>
          <p:nvPr>
            <p:ph type="title"/>
          </p:nvPr>
        </p:nvSpPr>
        <p:spPr>
          <a:xfrm>
            <a:off x="482601" y="643467"/>
            <a:ext cx="2561709" cy="5571066"/>
          </a:xfrm>
        </p:spPr>
        <p:txBody>
          <a:bodyPr>
            <a:normAutofit/>
          </a:bodyPr>
          <a:lstStyle/>
          <a:p>
            <a:r>
              <a:rPr lang="en-US" b="1" dirty="0">
                <a:solidFill>
                  <a:srgbClr val="FFFFFF"/>
                </a:solidFill>
              </a:rPr>
              <a:t>TRM Format</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512169190"/>
              </p:ext>
            </p:extLst>
          </p:nvPr>
        </p:nvGraphicFramePr>
        <p:xfrm>
          <a:off x="4202906" y="954088"/>
          <a:ext cx="4231481" cy="4921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69566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0AE4C84F-7457-4662-AFA3-554A32B9C3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73" name="Rectangle 72">
            <a:extLst>
              <a:ext uri="{FF2B5EF4-FFF2-40B4-BE49-F238E27FC236}">
                <a16:creationId xmlns:a16="http://schemas.microsoft.com/office/drawing/2014/main" id="{9DF9B39E-8A25-4BC3-B3C0-ACD46B94E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457"/>
            <a:ext cx="9141714" cy="2285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30722" name="Title 1"/>
          <p:cNvSpPr>
            <a:spLocks noGrp="1"/>
          </p:cNvSpPr>
          <p:nvPr>
            <p:ph type="title"/>
          </p:nvPr>
        </p:nvSpPr>
        <p:spPr>
          <a:xfrm>
            <a:off x="768096" y="4971088"/>
            <a:ext cx="7290054" cy="1499616"/>
          </a:xfrm>
        </p:spPr>
        <p:txBody>
          <a:bodyPr>
            <a:normAutofit/>
          </a:bodyPr>
          <a:lstStyle/>
          <a:p>
            <a:r>
              <a:rPr lang="en-US" b="1" dirty="0">
                <a:solidFill>
                  <a:srgbClr val="FFFFFF"/>
                </a:solidFill>
              </a:rPr>
              <a:t>Technical Reference Manual Approval process</a:t>
            </a:r>
          </a:p>
        </p:txBody>
      </p:sp>
      <p:cxnSp>
        <p:nvCxnSpPr>
          <p:cNvPr id="75" name="Straight Connector 74">
            <a:extLst>
              <a:ext uri="{FF2B5EF4-FFF2-40B4-BE49-F238E27FC236}">
                <a16:creationId xmlns:a16="http://schemas.microsoft.com/office/drawing/2014/main" id="{BA91CE2E-0B4F-41F3-95F2-0EB7003685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5242273"/>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3" name="Content Placeholder 2"/>
          <p:cNvGraphicFramePr>
            <a:graphicFrameLocks noGrp="1"/>
          </p:cNvGraphicFramePr>
          <p:nvPr>
            <p:ph idx="1"/>
            <p:extLst>
              <p:ext uri="{D42A27DB-BD31-4B8C-83A1-F6EECF244321}">
                <p14:modId xmlns:p14="http://schemas.microsoft.com/office/powerpoint/2010/main" val="4206678039"/>
              </p:ext>
            </p:extLst>
          </p:nvPr>
        </p:nvGraphicFramePr>
        <p:xfrm>
          <a:off x="1297451" y="570202"/>
          <a:ext cx="2844891" cy="3355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2">
            <a:extLst>
              <a:ext uri="{FF2B5EF4-FFF2-40B4-BE49-F238E27FC236}">
                <a16:creationId xmlns:a16="http://schemas.microsoft.com/office/drawing/2014/main" id="{36A1C786-9ABF-477B-926F-1DF038D59DE5}"/>
              </a:ext>
            </a:extLst>
          </p:cNvPr>
          <p:cNvGraphicFramePr>
            <a:graphicFrameLocks/>
          </p:cNvGraphicFramePr>
          <p:nvPr>
            <p:extLst>
              <p:ext uri="{D42A27DB-BD31-4B8C-83A1-F6EECF244321}">
                <p14:modId xmlns:p14="http://schemas.microsoft.com/office/powerpoint/2010/main" val="2741372676"/>
              </p:ext>
            </p:extLst>
          </p:nvPr>
        </p:nvGraphicFramePr>
        <p:xfrm>
          <a:off x="4572000" y="376278"/>
          <a:ext cx="4098275" cy="403217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71102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90AAC386-A18D-4525-AD1B-4D227ED34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22" name="Title 1"/>
          <p:cNvSpPr>
            <a:spLocks noGrp="1"/>
          </p:cNvSpPr>
          <p:nvPr>
            <p:ph type="title"/>
          </p:nvPr>
        </p:nvSpPr>
        <p:spPr>
          <a:xfrm>
            <a:off x="6097404" y="643467"/>
            <a:ext cx="2604756" cy="5571066"/>
          </a:xfrm>
        </p:spPr>
        <p:txBody>
          <a:bodyPr>
            <a:normAutofit/>
          </a:bodyPr>
          <a:lstStyle/>
          <a:p>
            <a:r>
              <a:rPr lang="en-US" b="1" dirty="0"/>
              <a:t>TRM Update Timeline </a:t>
            </a:r>
          </a:p>
        </p:txBody>
      </p:sp>
      <p:cxnSp>
        <p:nvCxnSpPr>
          <p:cNvPr id="193" name="Straight Connector 192">
            <a:extLst>
              <a:ext uri="{FF2B5EF4-FFF2-40B4-BE49-F238E27FC236}">
                <a16:creationId xmlns:a16="http://schemas.microsoft.com/office/drawing/2014/main" id="{C34C4AD0-FE94-4E84-ACA6-CC5BF1A1182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890097" y="2514600"/>
            <a:ext cx="0" cy="1828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30724" name="Content Placeholder 1">
            <a:extLst>
              <a:ext uri="{FF2B5EF4-FFF2-40B4-BE49-F238E27FC236}">
                <a16:creationId xmlns:a16="http://schemas.microsoft.com/office/drawing/2014/main" id="{F04B78B1-DEDF-48E8-B1CA-B10B61C426D6}"/>
              </a:ext>
            </a:extLst>
          </p:cNvPr>
          <p:cNvGraphicFramePr>
            <a:graphicFrameLocks noGrp="1"/>
          </p:cNvGraphicFramePr>
          <p:nvPr>
            <p:ph idx="1"/>
            <p:extLst>
              <p:ext uri="{D42A27DB-BD31-4B8C-83A1-F6EECF244321}">
                <p14:modId xmlns:p14="http://schemas.microsoft.com/office/powerpoint/2010/main" val="1013833525"/>
              </p:ext>
            </p:extLst>
          </p:nvPr>
        </p:nvGraphicFramePr>
        <p:xfrm>
          <a:off x="241552" y="715992"/>
          <a:ext cx="5331112" cy="5668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959298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 al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2065AB26A77CA45A3E818E53881D1DA" ma:contentTypeVersion="10" ma:contentTypeDescription="Create a new document." ma:contentTypeScope="" ma:versionID="fcc99791d42fe739ade60bc00fdb2b4c">
  <xsd:schema xmlns:xsd="http://www.w3.org/2001/XMLSchema" xmlns:xs="http://www.w3.org/2001/XMLSchema" xmlns:p="http://schemas.microsoft.com/office/2006/metadata/properties" xmlns:ns3="17e9b9ee-b562-4c1f-baee-5771ab6132ba" targetNamespace="http://schemas.microsoft.com/office/2006/metadata/properties" ma:root="true" ma:fieldsID="c01da9217d97ffe2e0385369f919796f" ns3:_="">
    <xsd:import namespace="17e9b9ee-b562-4c1f-baee-5771ab6132b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AutoKeyPoints" minOccurs="0"/>
                <xsd:element ref="ns3:MediaServiceKeyPoints"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e9b9ee-b562-4c1f-baee-5771ab6132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E23B68-E4A1-4BCF-9678-CB5C29E7075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600A335-F066-4FB8-84B1-9E398C4421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e9b9ee-b562-4c1f-baee-5771ab6132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5B97501-ED90-4502-B45D-0B806F21FD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2056</TotalTime>
  <Words>867</Words>
  <Application>Microsoft Office PowerPoint</Application>
  <PresentationFormat>On-screen Show (4:3)</PresentationFormat>
  <Paragraphs>86</Paragraphs>
  <Slides>10</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Tw Cen MT</vt:lpstr>
      <vt:lpstr>Tw Cen MT Condensed</vt:lpstr>
      <vt:lpstr>Wingdings 3</vt:lpstr>
      <vt:lpstr>Integral</vt:lpstr>
      <vt:lpstr>Energy Efficiency Programs</vt:lpstr>
      <vt:lpstr>Agenda</vt:lpstr>
      <vt:lpstr>Utility Presentations</vt:lpstr>
      <vt:lpstr>Call for 2023 TRM Updates</vt:lpstr>
      <vt:lpstr>Texas Technical Reference Manual—Annual Updates</vt:lpstr>
      <vt:lpstr>Collaborative Update Approach</vt:lpstr>
      <vt:lpstr>TRM Format</vt:lpstr>
      <vt:lpstr>Technical Reference Manual Approval process</vt:lpstr>
      <vt:lpstr>TRM Update Timeline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Efficiency Programs</dc:title>
  <dc:creator>Lee, Lark</dc:creator>
  <cp:lastModifiedBy>Jakober, Katie</cp:lastModifiedBy>
  <cp:revision>8</cp:revision>
  <dcterms:created xsi:type="dcterms:W3CDTF">2021-01-12T17:24:43Z</dcterms:created>
  <dcterms:modified xsi:type="dcterms:W3CDTF">2022-03-08T13:32:14Z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0x01010092065AB26A77CA45A3E818E53881D1DA</vt:lpwstr>
  </property>
</Properties>
</file>