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9" r:id="rId6"/>
  </p:sldMasterIdLst>
  <p:notesMasterIdLst>
    <p:notesMasterId r:id="rId31"/>
  </p:notesMasterIdLst>
  <p:handoutMasterIdLst>
    <p:handoutMasterId r:id="rId32"/>
  </p:handoutMasterIdLst>
  <p:sldIdLst>
    <p:sldId id="263" r:id="rId7"/>
    <p:sldId id="310" r:id="rId8"/>
    <p:sldId id="347" r:id="rId9"/>
    <p:sldId id="374" r:id="rId10"/>
    <p:sldId id="364" r:id="rId11"/>
    <p:sldId id="363" r:id="rId12"/>
    <p:sldId id="375" r:id="rId13"/>
    <p:sldId id="376" r:id="rId14"/>
    <p:sldId id="377" r:id="rId15"/>
    <p:sldId id="378" r:id="rId16"/>
    <p:sldId id="379" r:id="rId17"/>
    <p:sldId id="327" r:id="rId18"/>
    <p:sldId id="381" r:id="rId19"/>
    <p:sldId id="357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72" r:id="rId28"/>
    <p:sldId id="380" r:id="rId29"/>
    <p:sldId id="345" r:id="rId3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rek Neumann" initials="DN" lastIdx="2" clrIdx="0">
    <p:extLst>
      <p:ext uri="{19B8F6BF-5375-455C-9EA6-DF929625EA0E}">
        <p15:presenceInfo xmlns:p15="http://schemas.microsoft.com/office/powerpoint/2012/main" userId="S::dneumann@frontierenergy.com::d6e0a55d-0a9f-4b84-87bd-7862a3583c8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9BE0E9"/>
    <a:srgbClr val="029CCA"/>
    <a:srgbClr val="4268B1"/>
    <a:srgbClr val="01B9C0"/>
    <a:srgbClr val="05954C"/>
    <a:srgbClr val="008CA7"/>
    <a:srgbClr val="00A79C"/>
    <a:srgbClr val="80808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374" autoAdjust="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3038475" cy="4656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3"/>
            <a:ext cx="3038475" cy="4656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9D8F8-EE50-4D9F-857A-9240EABCD591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30780"/>
            <a:ext cx="3038475" cy="4656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830780"/>
            <a:ext cx="3038475" cy="4656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2144E-F930-4700-B8C1-33BF21013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39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94A19-7333-4B0E-8799-B05E34E78E09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576"/>
            <a:ext cx="560832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35820-DECE-44B4-9181-619B1658E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49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28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Previous methodology for reflector lamps came from ENERGY STAR Lamp Center Beam Intensity Benchmark Tool.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8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Previous methodology for reflector lamps came from ENERGY STAR Lamp Center Beam Intensity Benchmark Tool.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7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505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21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18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416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065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1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89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5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805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02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44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8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858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0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33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81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02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5820-DECE-44B4-9181-619B1658EE6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31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73884" y="2314936"/>
            <a:ext cx="6748040" cy="1898249"/>
          </a:xfrm>
        </p:spPr>
        <p:txBody>
          <a:bodyPr anchor="t"/>
          <a:lstStyle>
            <a:lvl1pPr algn="l">
              <a:defRPr sz="6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97032" y="4213185"/>
            <a:ext cx="6748041" cy="2407533"/>
          </a:xfrm>
        </p:spPr>
        <p:txBody>
          <a:bodyPr>
            <a:no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4341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122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9DA9-5B82-4194-9CC5-617E737A7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70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9DA9-5B82-4194-9CC5-617E737A7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73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0D9DA9-5B82-4194-9CC5-617E737A7C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7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89B4F-E7A0-4095-814B-E81F0CC4CD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6D7047-712E-45DF-9E24-2032303B4F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2976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theme" Target="../theme/theme2.xml"/><Relationship Id="rId9" Type="http://schemas.openxmlformats.org/officeDocument/2006/relationships/image" Target="../media/image12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9259" y="3966941"/>
            <a:ext cx="6882113" cy="2757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78391" y="2259997"/>
            <a:ext cx="6901405" cy="16753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834" y="562699"/>
            <a:ext cx="2882596" cy="1001768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684734" y="638827"/>
            <a:ext cx="0" cy="5436296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26" y="1244724"/>
            <a:ext cx="5879975" cy="58799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7546A25-66FE-46FE-835D-AD8A13B95A31}"/>
              </a:ext>
            </a:extLst>
          </p:cNvPr>
          <p:cNvGrpSpPr/>
          <p:nvPr userDrawn="1"/>
        </p:nvGrpSpPr>
        <p:grpSpPr>
          <a:xfrm>
            <a:off x="5157905" y="574305"/>
            <a:ext cx="5599855" cy="905256"/>
            <a:chOff x="5157905" y="574305"/>
            <a:chExt cx="5599855" cy="905256"/>
          </a:xfrm>
        </p:grpSpPr>
        <p:pic>
          <p:nvPicPr>
            <p:cNvPr id="5" name="Picture 4"/>
            <p:cNvPicPr preferRelativeResize="0"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157905" y="579203"/>
              <a:ext cx="884740" cy="895461"/>
            </a:xfrm>
            <a:prstGeom prst="rect">
              <a:avLst/>
            </a:prstGeom>
          </p:spPr>
        </p:pic>
        <p:pic>
          <p:nvPicPr>
            <p:cNvPr id="4" name="Picture 3"/>
            <p:cNvPicPr preferRelativeResize="0"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33118" y="598142"/>
              <a:ext cx="857583" cy="857583"/>
            </a:xfrm>
            <a:prstGeom prst="rect">
              <a:avLst/>
            </a:prstGeom>
          </p:spPr>
        </p:pic>
        <p:pic>
          <p:nvPicPr>
            <p:cNvPr id="6" name="Picture 5"/>
            <p:cNvPicPr preferRelativeResize="0"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81174" y="574342"/>
              <a:ext cx="905645" cy="905183"/>
            </a:xfrm>
            <a:prstGeom prst="rect">
              <a:avLst/>
            </a:prstGeom>
          </p:spPr>
        </p:pic>
        <p:pic>
          <p:nvPicPr>
            <p:cNvPr id="7" name="Picture 6"/>
            <p:cNvPicPr preferRelativeResize="0"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77292" y="584563"/>
              <a:ext cx="884740" cy="88474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C0741D0-8865-418E-AE73-9C2138F27B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2504" y="574305"/>
              <a:ext cx="905256" cy="9052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542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ts val="6400"/>
        </a:lnSpc>
        <a:spcBef>
          <a:spcPct val="0"/>
        </a:spcBef>
        <a:buNone/>
        <a:defRPr sz="6200" kern="1200">
          <a:solidFill>
            <a:srgbClr val="008CA7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000"/>
        </a:lnSpc>
        <a:spcBef>
          <a:spcPts val="0"/>
        </a:spcBef>
        <a:buFontTx/>
        <a:buNone/>
        <a:defRPr sz="2800" kern="1200">
          <a:solidFill>
            <a:srgbClr val="5F5F5F"/>
          </a:solidFill>
          <a:latin typeface="Franklin Gothic Book" panose="020B05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ts val="3000"/>
        </a:lnSpc>
        <a:spcBef>
          <a:spcPts val="0"/>
        </a:spcBef>
        <a:buFontTx/>
        <a:buNone/>
        <a:defRPr sz="2800" kern="1200">
          <a:solidFill>
            <a:srgbClr val="5F5F5F"/>
          </a:solidFill>
          <a:latin typeface="Franklin Gothic Book" panose="020B0503020102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ts val="3000"/>
        </a:lnSpc>
        <a:spcBef>
          <a:spcPts val="0"/>
        </a:spcBef>
        <a:buFontTx/>
        <a:buNone/>
        <a:defRPr sz="2800" kern="1200">
          <a:solidFill>
            <a:srgbClr val="5F5F5F"/>
          </a:solidFill>
          <a:latin typeface="Franklin Gothic Book" panose="020B0503020102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ts val="3000"/>
        </a:lnSpc>
        <a:spcBef>
          <a:spcPts val="0"/>
        </a:spcBef>
        <a:buFontTx/>
        <a:buNone/>
        <a:defRPr sz="2800" kern="1200">
          <a:solidFill>
            <a:srgbClr val="5F5F5F"/>
          </a:solidFill>
          <a:latin typeface="Franklin Gothic Book" panose="020B0503020102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ts val="3000"/>
        </a:lnSpc>
        <a:spcBef>
          <a:spcPts val="0"/>
        </a:spcBef>
        <a:buFontTx/>
        <a:buNone/>
        <a:defRPr sz="2800" kern="1200">
          <a:solidFill>
            <a:srgbClr val="5F5F5F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14107" y="492448"/>
            <a:ext cx="10956403" cy="9196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276225"/>
          </a:xfrm>
          <a:prstGeom prst="rect">
            <a:avLst/>
          </a:prstGeom>
          <a:solidFill>
            <a:srgbClr val="008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CA7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31" y="6208350"/>
            <a:ext cx="1207895" cy="419771"/>
          </a:xfrm>
          <a:prstGeom prst="rect">
            <a:avLst/>
          </a:prstGeom>
        </p:spPr>
      </p:pic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4459111" y="6261904"/>
            <a:ext cx="6965102" cy="0"/>
          </a:xfrm>
          <a:prstGeom prst="line">
            <a:avLst/>
          </a:prstGeom>
          <a:ln w="15875">
            <a:solidFill>
              <a:srgbClr val="008C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514107" y="1412112"/>
            <a:ext cx="10949650" cy="4548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10938076" y="6391074"/>
            <a:ext cx="55462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4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</a:lstStyle>
          <a:p>
            <a:fld id="{7E0D9DA9-5B82-4194-9CC5-617E737A7C3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/>
          <p:cNvPicPr preferRelativeResize="0"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1276" y="6227325"/>
            <a:ext cx="379175" cy="378855"/>
          </a:xfrm>
          <a:prstGeom prst="rect">
            <a:avLst/>
          </a:prstGeom>
        </p:spPr>
      </p:pic>
      <p:pic>
        <p:nvPicPr>
          <p:cNvPr id="18" name="Picture 17"/>
          <p:cNvPicPr preferRelativeResize="0"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4331" y="6232984"/>
            <a:ext cx="367222" cy="367536"/>
          </a:xfrm>
          <a:prstGeom prst="rect">
            <a:avLst/>
          </a:prstGeom>
        </p:spPr>
      </p:pic>
      <p:pic>
        <p:nvPicPr>
          <p:cNvPr id="19" name="Picture 18"/>
          <p:cNvPicPr preferRelativeResize="0"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95433" y="6222784"/>
            <a:ext cx="387936" cy="387936"/>
          </a:xfrm>
          <a:prstGeom prst="rect">
            <a:avLst/>
          </a:prstGeom>
        </p:spPr>
      </p:pic>
      <p:pic>
        <p:nvPicPr>
          <p:cNvPr id="20" name="Picture 19"/>
          <p:cNvPicPr preferRelativeResize="0"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7248" y="6227165"/>
            <a:ext cx="379175" cy="379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1A0B4B-7A6B-4687-8330-6B3E06100E1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302" y="6224728"/>
            <a:ext cx="384048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6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8" r:id="rId2"/>
    <p:sldLayoutId id="2147483660" r:id="rId3"/>
  </p:sldLayoutIdLst>
  <p:hf hdr="0" ftr="0" dt="0"/>
  <p:txStyles>
    <p:titleStyle>
      <a:lvl1pPr algn="l" defTabSz="914400" rtl="0" eaLnBrk="1" latinLnBrk="0" hangingPunct="1">
        <a:lnSpc>
          <a:spcPts val="4600"/>
        </a:lnSpc>
        <a:spcBef>
          <a:spcPct val="0"/>
        </a:spcBef>
        <a:buNone/>
        <a:defRPr sz="4400" kern="1200">
          <a:solidFill>
            <a:srgbClr val="008CA7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182880" indent="-228600" algn="l" defTabSz="914400" rtl="0" eaLnBrk="1" latinLnBrk="0" hangingPunct="1">
        <a:lnSpc>
          <a:spcPts val="3000"/>
        </a:lnSpc>
        <a:spcBef>
          <a:spcPts val="600"/>
        </a:spcBef>
        <a:spcAft>
          <a:spcPts val="600"/>
        </a:spcAft>
        <a:buClr>
          <a:srgbClr val="008CA7"/>
        </a:buClr>
        <a:buFont typeface="Symbol" panose="05050102010706020507" pitchFamily="18" charset="2"/>
        <a:buChar char="·"/>
        <a:defRPr sz="28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457200" indent="-228600" algn="l" defTabSz="914400" rtl="0" eaLnBrk="1" latinLnBrk="0" hangingPunct="1">
        <a:lnSpc>
          <a:spcPts val="2600"/>
        </a:lnSpc>
        <a:spcBef>
          <a:spcPts val="0"/>
        </a:spcBef>
        <a:spcAft>
          <a:spcPts val="600"/>
        </a:spcAft>
        <a:buClr>
          <a:srgbClr val="008CA7"/>
        </a:buClr>
        <a:buFont typeface="Franklin Gothic Book" panose="020B0503020102020204" pitchFamily="34" charset="0"/>
        <a:buChar char="○"/>
        <a:defRPr sz="24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731520" indent="-228600" algn="l" defTabSz="914400" rtl="0" eaLnBrk="1" latinLnBrk="0" hangingPunct="1">
        <a:lnSpc>
          <a:spcPts val="2600"/>
        </a:lnSpc>
        <a:spcBef>
          <a:spcPts val="0"/>
        </a:spcBef>
        <a:spcAft>
          <a:spcPts val="600"/>
        </a:spcAft>
        <a:buClr>
          <a:srgbClr val="008CA7"/>
        </a:buClr>
        <a:buFont typeface="Symbol" panose="05050102010706020507" pitchFamily="18" charset="2"/>
        <a:buChar char="·"/>
        <a:defRPr sz="24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005840" indent="-228600" algn="l" defTabSz="914400" rtl="0" eaLnBrk="1" latinLnBrk="0" hangingPunct="1">
        <a:lnSpc>
          <a:spcPts val="2600"/>
        </a:lnSpc>
        <a:spcBef>
          <a:spcPts val="0"/>
        </a:spcBef>
        <a:spcAft>
          <a:spcPts val="600"/>
        </a:spcAft>
        <a:buClr>
          <a:srgbClr val="008CA7"/>
        </a:buClr>
        <a:buFont typeface="Franklin Gothic Book" panose="020B0503020102020204" pitchFamily="34" charset="0"/>
        <a:buChar char="○"/>
        <a:defRPr sz="24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188720" indent="-228600" algn="l" defTabSz="914400" rtl="0" eaLnBrk="1" latinLnBrk="0" hangingPunct="1">
        <a:lnSpc>
          <a:spcPts val="2200"/>
        </a:lnSpc>
        <a:spcBef>
          <a:spcPts val="0"/>
        </a:spcBef>
        <a:spcAft>
          <a:spcPts val="600"/>
        </a:spcAft>
        <a:buClr>
          <a:srgbClr val="008CA7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76225"/>
          </a:xfrm>
          <a:prstGeom prst="rect">
            <a:avLst/>
          </a:prstGeom>
          <a:solidFill>
            <a:srgbClr val="008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CA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12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mailto:dneumann@frontierenergy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743" y="2004222"/>
            <a:ext cx="6748040" cy="18982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500" dirty="0">
                <a:solidFill>
                  <a:schemeClr val="tx1"/>
                </a:solidFill>
              </a:rPr>
              <a:t>Energy Efficiency Implementation Project (EEIP)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166" y="3165079"/>
            <a:ext cx="6748041" cy="240753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Austin, Texas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October 12,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6F5855-D219-4B69-AF41-6B61EC0CC789}"/>
              </a:ext>
            </a:extLst>
          </p:cNvPr>
          <p:cNvSpPr/>
          <p:nvPr/>
        </p:nvSpPr>
        <p:spPr>
          <a:xfrm>
            <a:off x="7681938" y="5770011"/>
            <a:ext cx="3447337" cy="50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F3E914-B726-40E5-B046-6F80CF517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826" y="4213185"/>
            <a:ext cx="5457874" cy="213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16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2.4 DHW: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2.4.6 HPWHs: Clarify use of ROB baseline for ER projects. No separate ER baseline available at this time.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2.4.8 Showerhead TSRVs: Restrict measure eligibility to homes with electric DHW.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2.4.9 Tub Spout &amp; Showerhead TSRVs: Same as previous measure.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2714799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2.5 Appliances: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2.5.2 Clothes Washers: Update deemed savings to match current ENERG STAR appliance calculator methodology and assumptions.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Add &lt; R5 baseline category to encourage targeting of homes with lower baseline R-values. Original photo requirements still apply.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New baseline is compliant with previous EM&amp;V guidance restricting baseline R-value to R-5+.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2.5.7 Pool Pumps: Unit correction on energy savings algorithm.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2.5.9 Advanced Power Strips: Confirm and document derivation of coincidence factors, resulting in minor updates to winter values.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2.3.9 Cool Roofs: New &lt; R5 baseline pending EM&amp;V review.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331518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2.1 Lighting: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2.1.1 Lamps and Fixtures: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Formalize standard wattage table and make available on Texas Efficiency website.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Provide QPL guidance for delisted products, model numbers with slight variances, and fixtures made available in various lengths. Refer to EM&amp;V guidance memo for parent/child products while DLC QPL is being updated.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Correct lumen ranges for outdoor athletic new construction baseline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Provide citations for peak demand factor development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2017448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2.1 Lighting: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2.1.1 Lamps and Fixtures (continued):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midstream guidance for compliance with EM&amp;V memo:</a:t>
            </a:r>
          </a:p>
          <a:p>
            <a:pPr marL="1828800" lvl="3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Use TRM 7.0 as starting point.</a:t>
            </a:r>
          </a:p>
          <a:p>
            <a:pPr marL="1828800" lvl="3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Require use of QPL equivalent wattage as baseline for all lamp types in lieu of specifying a separate methodology* for reflector lamps, eliminating need for rounding guidance.</a:t>
            </a:r>
          </a:p>
          <a:p>
            <a:pPr marL="1828800" lvl="3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Consolidate &lt; 100 W lamp type categories into GSL and reflector.</a:t>
            </a:r>
          </a:p>
          <a:p>
            <a:pPr marL="1828800" lvl="3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Update outdoor hours to match TRM 8.0 update to AOH table.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2.1.1 Lighting Controls: Restrict new construction control savings enforce code requirements. Allow savings for control types exceeding code.</a:t>
            </a:r>
          </a:p>
          <a:p>
            <a:pPr>
              <a:spcAft>
                <a:spcPts val="1200"/>
              </a:spcAft>
            </a:pPr>
            <a:r>
              <a:rPr lang="en-US" dirty="0"/>
              <a:t>* Previous methodology refers to ENERGY STAR Lamp Center Beam Intensity Benchmark Tool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3440988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2.2 HVAC: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2.2.2 Split &amp; Packaged AC/HPs: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Assume “All Other” heating section type for ACs. HPs already assume “Electric Resistance or None”.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For AC to HP conversions, use HP heating savings coefficients as baseline proxy.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Incorporate midstream methodology from 2020 EM&amp;V guidance memo.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Set default age equal to EUL, consistent with Volume 2.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2.2.3 HVAC Chillers: Same as previous measure for midstream and EUL guidance.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2.2.4 PTACs, PTHPs, and RACs: Same EUL guidance and unit correction for winter peak savings algorithm.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383512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2.2 HVAC: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2.2.5 CRACs: Add capacity conversion from kW to Btu/hr.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2.2.7 HVAC VFDs: Update building type operating schedules and expand list of available building types.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2.2.8 Evaporative Pre-Cooling: Reinforce that savings algorithms use units of tons for capacity and kW/ton for efficiency. Add conversions from other unit types.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2.2.10 Small Commercial Evaporative Cooling: New measure targeting installation of evaporative coolers in small commercial and converted residence applications. Savings account for offset energy consumption from preventing installation of refrigerated cooling.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92482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2.3 Envelope: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2.3.2 Window Treatments: Update baseline solar heat gain coefficients (SHGC) values to complete transition from shading coefficients (SC) to SHGC.</a:t>
            </a:r>
          </a:p>
          <a:p>
            <a:pPr>
              <a:spcAft>
                <a:spcPts val="600"/>
              </a:spcAft>
            </a:pPr>
            <a:r>
              <a:rPr lang="en-US" sz="2800" b="1" dirty="0"/>
              <a:t>2.4 Food Service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All ENERGY STAR measures: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savings algorithms, input assumptions, and deemed savings for compliance with 7/15 amendment to March 2021 update to ENERGY STAR commercial food service calculator.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terminology and documentation requirements for consistency across measures.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4250971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2.4 Food Service: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2.4.1 Combination Ovens: Correct idle rate formulas to match ENERGY STAR specification.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2.4.9: Pre-Rinse Spray Valves: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savings algorithms and ensure proper citations for all input assumptions.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peak demand coefficients for compliance with current peak definition.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2742424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2.5 Refrigeration: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All measures: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savings algorithms and ensure proper citations for all input assumptions.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Update for compliance with current peak definition and climate zones.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2.5.7 Strip Curtains: Complete measure redesign. Replaced savings derived from M&amp;V study with methodology aligning with other food service measure updates. Vary savings by building type.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2.5.8 Zero-Energy Doors: Clarify savings units (per door rather than per linear feet).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3828140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2.6 DHW: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New section made up of existing measures.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2.6.2 Showerhead TSRVs: Restrict measure eligibility to homes with electric DHW.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2.6.3 Tub Spout &amp; Showerhead TSRVs: Same as previous measure.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162854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6073695" y="1354921"/>
            <a:ext cx="456331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3000"/>
              </a:lnSpc>
              <a:spcBef>
                <a:spcPts val="600"/>
              </a:spcBef>
              <a:buClr>
                <a:srgbClr val="3366CC"/>
              </a:buClr>
              <a:buFont typeface="Symbol" panose="05050102010706020507" pitchFamily="18" charset="2"/>
              <a:buChar char="·"/>
              <a:defRPr sz="2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600"/>
              </a:spcAft>
              <a:buClr>
                <a:srgbClr val="3366CC"/>
              </a:buClr>
              <a:buSzPct val="85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600"/>
              </a:spcAft>
              <a:buClr>
                <a:srgbClr val="3366CC"/>
              </a:buClr>
              <a:buFont typeface="Symbol" panose="05050102010706020507" pitchFamily="18" charset="2"/>
              <a:buChar char="·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600"/>
              </a:spcAft>
              <a:buClr>
                <a:srgbClr val="3366CC"/>
              </a:buClr>
              <a:buSzPct val="85000"/>
              <a:buFont typeface="Franklin Gothic Book" panose="020B0503020102020204" pitchFamily="34" charset="0"/>
              <a:buChar char="○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600"/>
              </a:spcAft>
              <a:buClr>
                <a:srgbClr val="3366CC"/>
              </a:buClr>
              <a:buFont typeface="Symbol" panose="05050102010706020507" pitchFamily="18" charset="2"/>
              <a:buChar char="·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200"/>
              </a:lnSpc>
              <a:buNone/>
            </a:pPr>
            <a:r>
              <a:rPr lang="en-US" sz="2000" b="1">
                <a:solidFill>
                  <a:schemeClr val="bg1"/>
                </a:solidFill>
              </a:rPr>
              <a:t>VALUES</a:t>
            </a:r>
          </a:p>
          <a:p>
            <a:pPr>
              <a:lnSpc>
                <a:spcPts val="2200"/>
              </a:lnSpc>
              <a:buClr>
                <a:schemeClr val="bg1"/>
              </a:buClr>
            </a:pPr>
            <a:r>
              <a:rPr lang="en-US" sz="2000" b="1">
                <a:solidFill>
                  <a:schemeClr val="bg1"/>
                </a:solidFill>
              </a:rPr>
              <a:t>Team</a:t>
            </a:r>
            <a:r>
              <a:rPr lang="en-US" sz="2000">
                <a:solidFill>
                  <a:schemeClr val="bg1"/>
                </a:solidFill>
              </a:rPr>
              <a:t>—we employ exceptional people and foster a culture of collaboration and safety across our enterprise</a:t>
            </a:r>
          </a:p>
          <a:p>
            <a:pPr>
              <a:lnSpc>
                <a:spcPts val="2200"/>
              </a:lnSpc>
              <a:buClr>
                <a:schemeClr val="bg1"/>
              </a:buClr>
            </a:pPr>
            <a:r>
              <a:rPr lang="en-US" sz="2000" b="1">
                <a:solidFill>
                  <a:schemeClr val="bg1"/>
                </a:solidFill>
              </a:rPr>
              <a:t>Relationships</a:t>
            </a:r>
            <a:r>
              <a:rPr lang="en-US" sz="2000">
                <a:solidFill>
                  <a:schemeClr val="bg1"/>
                </a:solidFill>
              </a:rPr>
              <a:t>—we forge strong personal connections with our clients to deliver the solutions that best fit their needs</a:t>
            </a:r>
          </a:p>
          <a:p>
            <a:pPr>
              <a:lnSpc>
                <a:spcPts val="2200"/>
              </a:lnSpc>
              <a:buClr>
                <a:schemeClr val="bg1"/>
              </a:buClr>
            </a:pPr>
            <a:r>
              <a:rPr lang="en-US" sz="2000" b="1">
                <a:solidFill>
                  <a:schemeClr val="bg1"/>
                </a:solidFill>
              </a:rPr>
              <a:t>Integrity</a:t>
            </a:r>
            <a:r>
              <a:rPr lang="en-US" sz="2000">
                <a:solidFill>
                  <a:schemeClr val="bg1"/>
                </a:solidFill>
              </a:rPr>
              <a:t>—we conduct business in </a:t>
            </a:r>
            <a:br>
              <a:rPr lang="en-US" sz="2000">
                <a:solidFill>
                  <a:schemeClr val="bg1"/>
                </a:solidFill>
              </a:rPr>
            </a:br>
            <a:r>
              <a:rPr lang="en-US" sz="2000">
                <a:solidFill>
                  <a:schemeClr val="bg1"/>
                </a:solidFill>
              </a:rPr>
              <a:t>a transparent manner and deliver precise, comprehensive, and </a:t>
            </a:r>
            <a:br>
              <a:rPr lang="en-US" sz="2000">
                <a:solidFill>
                  <a:schemeClr val="bg1"/>
                </a:solidFill>
              </a:rPr>
            </a:br>
            <a:r>
              <a:rPr lang="en-US" sz="2000">
                <a:solidFill>
                  <a:schemeClr val="bg1"/>
                </a:solidFill>
              </a:rPr>
              <a:t>unbiased information</a:t>
            </a:r>
          </a:p>
          <a:p>
            <a:pPr>
              <a:lnSpc>
                <a:spcPts val="2200"/>
              </a:lnSpc>
              <a:buClr>
                <a:schemeClr val="bg1"/>
              </a:buClr>
            </a:pPr>
            <a:r>
              <a:rPr lang="en-US" sz="2000" b="1">
                <a:solidFill>
                  <a:schemeClr val="bg1"/>
                </a:solidFill>
              </a:rPr>
              <a:t>Planet—</a:t>
            </a:r>
            <a:r>
              <a:rPr lang="en-US" sz="2000">
                <a:solidFill>
                  <a:schemeClr val="bg1"/>
                </a:solidFill>
              </a:rPr>
              <a:t>we are committed to environmental stewardship</a:t>
            </a:r>
          </a:p>
          <a:p>
            <a:pPr>
              <a:lnSpc>
                <a:spcPts val="2200"/>
              </a:lnSpc>
              <a:buClr>
                <a:schemeClr val="bg1"/>
              </a:buClr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C3BE75-06C7-4889-BABC-C828CF4B51BF}"/>
              </a:ext>
            </a:extLst>
          </p:cNvPr>
          <p:cNvSpPr txBox="1"/>
          <p:nvPr/>
        </p:nvSpPr>
        <p:spPr>
          <a:xfrm>
            <a:off x="1932495" y="2088038"/>
            <a:ext cx="79326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4268B1"/>
                </a:solidFill>
              </a:rPr>
              <a:t>PY2022 TRM 9.0</a:t>
            </a:r>
          </a:p>
          <a:p>
            <a:pPr algn="ctr"/>
            <a:r>
              <a:rPr lang="en-US" sz="4000" i="1" dirty="0">
                <a:solidFill>
                  <a:srgbClr val="4268B1"/>
                </a:solidFill>
              </a:rPr>
              <a:t>Summary of Key Measure Updates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E83FD1-60A3-4AE1-BB1C-BFD68AAB1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9DA9-5B82-4194-9CC5-617E737A7C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94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2.7 Miscellaneous: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2.7.1: Vending Machine Controls: General text edits to clarify eligibility criteria, baseline and efficiency conditions, and measure documentation requirements.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2.7.4 Pool Pumps: Correct turnovers/day savings inputs; savings not affected.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2.7.5 Computer Power Management: Update peak demand coefficients for compliance with current peak definition. Eliminated winter demand, which is already associated with hours of inactivity.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2.7.7 Electric Vehicle Supply Equipment: Eliminate documentation requirements related to vehicle type and estimated miles driven per day.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1130645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2.7 Miscellaneous: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2.7.8 VFDs for Water Pumping: New measure targeting installation of VFDs for water pumping (e.g., domestic water supply, wastewater treatment, and conveyance).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2.7.9 Steam Trap Repair/Replacement: New measure targeting steam trap repair, including the installation of Venturi steam traps. VSTs continuously remove condensate via water pressure rather than using moving parts.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2.7.10 Hydraulic Gear Lubricants: New measure targeting improvement of gear efficiency (1% per gear mesh) by reducing friction with lubricants.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2.7.11 Hydraulic Oils: New measure similar to previous measure targeting friction reduction for moving parts in gearless applications. Efficiency improvement = 3.2%.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New measures will target underserved manufacturing and industrial customers.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3 Non-Residential</a:t>
            </a:r>
          </a:p>
        </p:txBody>
      </p:sp>
    </p:spTree>
    <p:extLst>
      <p:ext uri="{BB962C8B-B14F-4D97-AF65-F5344CB8AC3E}">
        <p14:creationId xmlns:p14="http://schemas.microsoft.com/office/powerpoint/2010/main" val="4289838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/>
              <a:t>2.1.2 – GSHPs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Increase EUL from 15 to 20 years to match Volume 2 GSHP measure.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2.2.1 – Residential New Construction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Add HVAC commissioning and dehumidification system to reference home definition.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2.3.1 – Residential Solar PV; 2.3.2 – Non-Residential Solar PV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Update </a:t>
            </a:r>
            <a:r>
              <a:rPr lang="en-US" sz="2000" dirty="0" err="1"/>
              <a:t>PVWatts</a:t>
            </a:r>
            <a:r>
              <a:rPr lang="en-US" sz="2000" dirty="0"/>
              <a:t> software modeling instructions, examples, and documentation requirements.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2.3.3 – Solar Shingles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Establish 20-year where none was previous specified.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2.3.4 – Solar Attic Fans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Reinstate measure removed from TRM 8.0 requiring M&amp;V data collection.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4 M&amp;V protocols</a:t>
            </a:r>
          </a:p>
        </p:txBody>
      </p:sp>
    </p:spTree>
    <p:extLst>
      <p:ext uri="{BB962C8B-B14F-4D97-AF65-F5344CB8AC3E}">
        <p14:creationId xmlns:p14="http://schemas.microsoft.com/office/powerpoint/2010/main" val="3893977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4 M&amp;V protocols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/>
              <a:t>2.4.1 – Behavioral; 2.4.3 – Non-Residential RCx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Update model requirements to account for pandemic and other non-routine events.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2.5.1 – Residential Load Management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Define peak demand period and add links to utility program manuals.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2.5.2 – Non-Residential Load Management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Exclude eligibility of critical load customers without backup generation.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Replace utility program details tables with links to program manuals.</a:t>
            </a:r>
          </a:p>
        </p:txBody>
      </p:sp>
    </p:spTree>
    <p:extLst>
      <p:ext uri="{BB962C8B-B14F-4D97-AF65-F5344CB8AC3E}">
        <p14:creationId xmlns:p14="http://schemas.microsoft.com/office/powerpoint/2010/main" val="3338866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3BE75-06C7-4889-BABC-C828CF4B51BF}"/>
              </a:ext>
            </a:extLst>
          </p:cNvPr>
          <p:cNvSpPr txBox="1"/>
          <p:nvPr/>
        </p:nvSpPr>
        <p:spPr>
          <a:xfrm>
            <a:off x="3216445" y="4520527"/>
            <a:ext cx="53738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4268B1"/>
                </a:solidFill>
              </a:rPr>
              <a:t>Derek Neumann, Frontier Energy</a:t>
            </a:r>
          </a:p>
          <a:p>
            <a:pPr algn="ctr"/>
            <a:r>
              <a:rPr lang="en-US" sz="2400" i="1" dirty="0">
                <a:solidFill>
                  <a:srgbClr val="4268B1"/>
                </a:solidFill>
                <a:hlinkClick r:id="rId2"/>
              </a:rPr>
              <a:t>dneumann@frontierenergy.com</a:t>
            </a:r>
            <a:endParaRPr lang="en-US" sz="2400" i="1" dirty="0">
              <a:solidFill>
                <a:srgbClr val="4268B1"/>
              </a:solidFill>
            </a:endParaRPr>
          </a:p>
          <a:p>
            <a:pPr algn="ctr"/>
            <a:r>
              <a:rPr lang="en-US" sz="2400" i="1" dirty="0">
                <a:solidFill>
                  <a:srgbClr val="4268B1"/>
                </a:solidFill>
              </a:rPr>
              <a:t>737.236.0298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E83FD1-60A3-4AE1-BB1C-BFD68AAB1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9DA9-5B82-4194-9CC5-617E737A7C31}" type="slidenum">
              <a:rPr lang="en-US" smtClean="0"/>
              <a:t>24</a:t>
            </a:fld>
            <a:endParaRPr lang="en-US"/>
          </a:p>
        </p:txBody>
      </p:sp>
      <p:pic>
        <p:nvPicPr>
          <p:cNvPr id="6" name="Picture 2" descr="Image result for questions">
            <a:extLst>
              <a:ext uri="{FF2B5EF4-FFF2-40B4-BE49-F238E27FC236}">
                <a16:creationId xmlns:a16="http://schemas.microsoft.com/office/drawing/2014/main" id="{21943E01-AA71-49CE-BC65-61471E903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 bwMode="auto">
          <a:xfrm>
            <a:off x="3836132" y="746061"/>
            <a:ext cx="4519735" cy="33898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49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Peak Methodology</a:t>
            </a:r>
            <a:r>
              <a:rPr lang="en-US" sz="2800" dirty="0"/>
              <a:t>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Claimed peak savings for sites with multiple energy efficiency projects </a:t>
            </a:r>
            <a:r>
              <a:rPr lang="en-US" sz="2200" u="sng" dirty="0"/>
              <a:t>with independent operation</a:t>
            </a:r>
            <a:r>
              <a:rPr lang="en-US" sz="2200" dirty="0"/>
              <a:t> are allowed to utilize different peak seasons: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Example: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HVAC retrofit with new building automation controls must claim savings for using the same peak period because they operate as a system</a:t>
            </a:r>
          </a:p>
          <a:p>
            <a:pPr lvl="3">
              <a:spcAft>
                <a:spcPts val="1200"/>
              </a:spcAft>
            </a:pPr>
            <a:r>
              <a:rPr lang="en-US" sz="2200" u="sng" dirty="0"/>
              <a:t>Note</a:t>
            </a:r>
            <a:r>
              <a:rPr lang="en-US" sz="2200" dirty="0"/>
              <a:t>: This also applies when using a combination of deemed savings and measurement and verification (M&amp;V).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Lighting retrofit with interior and exterior fixtures may use both summer and winter demand seasons because exterior fixtures they operate independently.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1 Overview</a:t>
            </a:r>
          </a:p>
        </p:txBody>
      </p:sp>
    </p:spTree>
    <p:extLst>
      <p:ext uri="{BB962C8B-B14F-4D97-AF65-F5344CB8AC3E}">
        <p14:creationId xmlns:p14="http://schemas.microsoft.com/office/powerpoint/2010/main" val="3836029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Peak Methodology (Continued)</a:t>
            </a:r>
            <a:r>
              <a:rPr lang="en-US" sz="2800" dirty="0"/>
              <a:t>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Peak Probability Analysis (PPA) tables include TMY3 temperatures. Direct readers to Texas Efficiency website for access to TMY3 data files, including other data points eligible for use in custom regressions.</a:t>
            </a:r>
          </a:p>
          <a:p>
            <a:pPr>
              <a:spcAft>
                <a:spcPts val="600"/>
              </a:spcAft>
            </a:pPr>
            <a:r>
              <a:rPr lang="en-US" sz="2800" b="1" dirty="0"/>
              <a:t>Texas Efficiency Website: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Climate zone mapping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EUL summary spreadsheet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Lighting Survey Form (LSF) Fixture Codes – also referred to as Standard Wattage Table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u="sng" dirty="0"/>
              <a:t>Reminder</a:t>
            </a:r>
            <a:r>
              <a:rPr lang="en-US" sz="2200" dirty="0"/>
              <a:t>: RES HVAC tables are also available in spreadsheet form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1 Overview</a:t>
            </a:r>
          </a:p>
        </p:txBody>
      </p:sp>
    </p:spTree>
    <p:extLst>
      <p:ext uri="{BB962C8B-B14F-4D97-AF65-F5344CB8AC3E}">
        <p14:creationId xmlns:p14="http://schemas.microsoft.com/office/powerpoint/2010/main" val="2076884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Estimated Useful Life (EUL)</a:t>
            </a:r>
            <a:r>
              <a:rPr lang="en-US" sz="2800" dirty="0"/>
              <a:t>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Verify measure life values referencing Database of Energy Efficiency Resources (DEER) reports against new DEER Remote Ex-Ante Database Interface (READI) tool.</a:t>
            </a:r>
          </a:p>
          <a:p>
            <a:pPr>
              <a:spcAft>
                <a:spcPts val="600"/>
              </a:spcAft>
            </a:pPr>
            <a:r>
              <a:rPr lang="en-US" sz="2800" b="1" dirty="0"/>
              <a:t>Remaining Useful Life (RUL):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Systems that were manufactured after current standard/code are not eligible to use early retirement baseline.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Increment tables for compliance with minimum age requirement.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Ineligible RUL values are preserved for use when standards are updated.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2-3 General Measure Life Review</a:t>
            </a:r>
          </a:p>
        </p:txBody>
      </p:sp>
    </p:spTree>
    <p:extLst>
      <p:ext uri="{BB962C8B-B14F-4D97-AF65-F5344CB8AC3E}">
        <p14:creationId xmlns:p14="http://schemas.microsoft.com/office/powerpoint/2010/main" val="1312268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2.1 Lighting: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Existing methodology is also applicable to LED fixtures with integrated LEDs using equivalent wattage as applicable baseline.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Update midstream guidance for compliance with EM&amp;V memo (same as TRM 7.0).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10199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2.2 HVAC: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2.2.3 GSHPs: Unit correction on heating energy savings algorithm.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2.2.4 Central AC/HPs: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Systems with non-compliant EER are still eligible to claim energy and winter demand savings. Summer demand savings ineligible.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Heating savings are awarded based on AHRI rated cooling capacity. Deemed savings calculation already account for difference between rated cooling and heating capacities.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2.2.5 Mini-Split AC/HPs: Same as previous measure.</a:t>
            </a:r>
          </a:p>
          <a:p>
            <a:pPr marL="1371600" lvl="2" indent="-457200">
              <a:buFont typeface="+mj-lt"/>
              <a:buAutoNum type="arabicPeriod"/>
            </a:pPr>
            <a:endParaRPr lang="en-US" sz="2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2823415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2.2 HVAC: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2.2.6 Large Capacity AC/HPs: Add GSHP coincidence factors.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2.2.8 Room ACs: Add efficiency condition for units with connected functionality, as these units have a lower minimum efficiency requirement than standard RACs.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Units with connected functionality (tested for demand response capabilities) receive a 5% credit toward ENERGY STAR certification.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Add efficiency condition for units with connected functionality (5% over federal standard vs. 10% for standard units).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2.2.9 Connected Thermostats: Advise against use of emergency heat setting for thermostats installed on HPs. Supplemental heat is already available in freezing conditions using normal settings.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746329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F46C2FF-279A-4C55-85D3-32E226A35BDF}"/>
              </a:ext>
            </a:extLst>
          </p:cNvPr>
          <p:cNvSpPr txBox="1"/>
          <p:nvPr/>
        </p:nvSpPr>
        <p:spPr>
          <a:xfrm>
            <a:off x="636310" y="1494922"/>
            <a:ext cx="10869150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/>
              <a:t>2.3 Envelope: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2.3.2 Ceiling Insulation: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Add &lt; R5 baseline category to encourage targeting of homes with lower baseline R-values. Original photo requirements still apply.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New baseline is compliant with previous EM&amp;V guidance restricting baseline R-value to R-5+.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2.3.3 Attic Encapsulation: Same as previous measure.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2.3.7 Low-E Storm Windows: New measure targeting glazing attachments with low-emissivity coating added to existing windows.</a:t>
            </a:r>
          </a:p>
          <a:p>
            <a:pPr marL="914400" lvl="1" indent="-457200">
              <a:spcAft>
                <a:spcPts val="1200"/>
              </a:spcAft>
              <a:buFontTx/>
              <a:buChar char="-"/>
            </a:pPr>
            <a:r>
              <a:rPr lang="en-US" sz="2200" dirty="0"/>
              <a:t>2.3.9 Cool Roofs: New &lt; R5 baseline pending EM&amp;V review.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567F5-961F-4B7D-A187-8F80B71DC6CA}"/>
              </a:ext>
            </a:extLst>
          </p:cNvPr>
          <p:cNvSpPr txBox="1"/>
          <p:nvPr/>
        </p:nvSpPr>
        <p:spPr>
          <a:xfrm>
            <a:off x="575034" y="447772"/>
            <a:ext cx="1025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4268B1"/>
                </a:solidFill>
              </a:rPr>
              <a:t>Vol 2 Residential</a:t>
            </a:r>
          </a:p>
        </p:txBody>
      </p:sp>
    </p:spTree>
    <p:extLst>
      <p:ext uri="{BB962C8B-B14F-4D97-AF65-F5344CB8AC3E}">
        <p14:creationId xmlns:p14="http://schemas.microsoft.com/office/powerpoint/2010/main" val="289967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fe5b5102-32cd-4894-82df-bf872a195096">Project Forms</Category>
    <SharedWithUsers xmlns="c39d0427-23a3-434a-87a3-106c18a58fcc">
      <UserInfo>
        <DisplayName>Amy Martin</DisplayName>
        <AccountId>303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B58BD738133E489C6DEA3503C08A48" ma:contentTypeVersion="8" ma:contentTypeDescription="Create a new document." ma:contentTypeScope="" ma:versionID="e19b3026d6b1fb563b27654c4e7a8ebf">
  <xsd:schema xmlns:xsd="http://www.w3.org/2001/XMLSchema" xmlns:xs="http://www.w3.org/2001/XMLSchema" xmlns:p="http://schemas.microsoft.com/office/2006/metadata/properties" xmlns:ns2="fe5b5102-32cd-4894-82df-bf872a195096" xmlns:ns3="c39d0427-23a3-434a-87a3-106c18a58fcc" targetNamespace="http://schemas.microsoft.com/office/2006/metadata/properties" ma:root="true" ma:fieldsID="45941f3b0b3f285f93f16e2a90e9b436" ns2:_="" ns3:_="">
    <xsd:import namespace="fe5b5102-32cd-4894-82df-bf872a195096"/>
    <xsd:import namespace="c39d0427-23a3-434a-87a3-106c18a58fcc"/>
    <xsd:element name="properties">
      <xsd:complexType>
        <xsd:sequence>
          <xsd:element name="documentManagement">
            <xsd:complexType>
              <xsd:all>
                <xsd:element ref="ns2:Category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5b5102-32cd-4894-82df-bf872a195096" elementFormDefault="qualified">
    <xsd:import namespace="http://schemas.microsoft.com/office/2006/documentManagement/types"/>
    <xsd:import namespace="http://schemas.microsoft.com/office/infopath/2007/PartnerControls"/>
    <xsd:element name="Category" ma:index="8" ma:displayName="Category" ma:default="Project Forms" ma:format="Dropdown" ma:internalName="Category">
      <xsd:simpleType>
        <xsd:restriction base="dms:Choice">
          <xsd:enumeration value="Project Forms"/>
          <xsd:enumeration value="Employee Forms"/>
          <xsd:enumeration value="Accounting Forms"/>
        </xsd:restriction>
      </xsd:simpleType>
    </xsd:element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9d0427-23a3-434a-87a3-106c18a58fcc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ABAB8B8-6C2F-460A-9C76-33E6927344EF}">
  <ds:schemaRefs>
    <ds:schemaRef ds:uri="http://purl.org/dc/elements/1.1/"/>
    <ds:schemaRef ds:uri="c39d0427-23a3-434a-87a3-106c18a58f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e5b5102-32cd-4894-82df-bf872a195096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7052A0-D328-4081-B7B5-C162C86245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8BACC7-6993-4C20-AEC1-61836B1E5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5b5102-32cd-4894-82df-bf872a195096"/>
    <ds:schemaRef ds:uri="c39d0427-23a3-434a-87a3-106c18a58f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14706</TotalTime>
  <Words>1927</Words>
  <Application>Microsoft Office PowerPoint</Application>
  <PresentationFormat>Widescreen</PresentationFormat>
  <Paragraphs>194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Franklin Gothic Book</vt:lpstr>
      <vt:lpstr>Franklin Gothic Medium</vt:lpstr>
      <vt:lpstr>Symbol</vt:lpstr>
      <vt:lpstr>Office Theme</vt:lpstr>
      <vt:lpstr>Custom Design</vt:lpstr>
      <vt:lpstr>1_Custom Design</vt:lpstr>
      <vt:lpstr>Energy Efficiency Implementation Project (EEIP) Meeting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Overview</dc:title>
  <dc:creator>Amy Martin</dc:creator>
  <cp:lastModifiedBy>Lee, Lark</cp:lastModifiedBy>
  <cp:revision>166</cp:revision>
  <cp:lastPrinted>2018-07-24T18:58:20Z</cp:lastPrinted>
  <dcterms:modified xsi:type="dcterms:W3CDTF">2021-10-11T21:10:33Z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0x01010041B58BD738133E489C6DEA3503C08A48</vt:lpwstr>
  </property>
</Properties>
</file>