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7.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6" r:id="rId4"/>
  </p:sldMasterIdLst>
  <p:notesMasterIdLst>
    <p:notesMasterId r:id="rId33"/>
  </p:notesMasterIdLst>
  <p:handoutMasterIdLst>
    <p:handoutMasterId r:id="rId34"/>
  </p:handoutMasterIdLst>
  <p:sldIdLst>
    <p:sldId id="262" r:id="rId5"/>
    <p:sldId id="315" r:id="rId6"/>
    <p:sldId id="698" r:id="rId7"/>
    <p:sldId id="699" r:id="rId8"/>
    <p:sldId id="715" r:id="rId9"/>
    <p:sldId id="673" r:id="rId10"/>
    <p:sldId id="702" r:id="rId11"/>
    <p:sldId id="708" r:id="rId12"/>
    <p:sldId id="711" r:id="rId13"/>
    <p:sldId id="695" r:id="rId14"/>
    <p:sldId id="697" r:id="rId15"/>
    <p:sldId id="717" r:id="rId16"/>
    <p:sldId id="598" r:id="rId17"/>
    <p:sldId id="718" r:id="rId18"/>
    <p:sldId id="719" r:id="rId19"/>
    <p:sldId id="726" r:id="rId20"/>
    <p:sldId id="720" r:id="rId21"/>
    <p:sldId id="685" r:id="rId22"/>
    <p:sldId id="687" r:id="rId23"/>
    <p:sldId id="688" r:id="rId24"/>
    <p:sldId id="713" r:id="rId25"/>
    <p:sldId id="692" r:id="rId26"/>
    <p:sldId id="728" r:id="rId27"/>
    <p:sldId id="729" r:id="rId28"/>
    <p:sldId id="734" r:id="rId29"/>
    <p:sldId id="735" r:id="rId30"/>
    <p:sldId id="743" r:id="rId31"/>
    <p:sldId id="411" r:id="rId32"/>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35">
          <p15:clr>
            <a:srgbClr val="A4A3A4"/>
          </p15:clr>
        </p15:guide>
        <p15:guide id="3" orient="horz" pos="3865">
          <p15:clr>
            <a:srgbClr val="A4A3A4"/>
          </p15:clr>
        </p15:guide>
        <p15:guide id="4" pos="2880">
          <p15:clr>
            <a:srgbClr val="A4A3A4"/>
          </p15:clr>
        </p15:guide>
        <p15:guide id="5" pos="297">
          <p15:clr>
            <a:srgbClr val="A4A3A4"/>
          </p15:clr>
        </p15:guide>
        <p15:guide id="6" pos="5486">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m Stevens (Tetra Tech)" initials="TS" lastIdx="2" clrIdx="0"/>
  <p:cmAuthor id="7" name="Stephanie Trader" initials="ST" lastIdx="2" clrIdx="7"/>
  <p:cmAuthor id="1" name="Lark.Lee" initials="L" lastIdx="2" clrIdx="1"/>
  <p:cmAuthor id="8" name="Harris, Therese" initials="HT" lastIdx="2" clrIdx="8"/>
  <p:cmAuthor id="2" name="Laura.Schauer" initials="LS" lastIdx="16" clrIdx="2"/>
  <p:cmAuthor id="9" name="Rich, Katie" initials="RK" lastIdx="2" clrIdx="9">
    <p:extLst>
      <p:ext uri="{19B8F6BF-5375-455C-9EA6-DF929625EA0E}">
        <p15:presenceInfo xmlns:p15="http://schemas.microsoft.com/office/powerpoint/2012/main" userId="S-1-5-21-823518204-1682526488-839522115-7312" providerId="AD"/>
      </p:ext>
    </p:extLst>
  </p:cmAuthor>
  <p:cmAuthor id="3" name="Pamela.Rathbun" initials="PR" lastIdx="34" clrIdx="3"/>
  <p:cmAuthor id="10" name="Rambo, Eric" initials="RE" lastIdx="7" clrIdx="10">
    <p:extLst>
      <p:ext uri="{19B8F6BF-5375-455C-9EA6-DF929625EA0E}">
        <p15:presenceInfo xmlns:p15="http://schemas.microsoft.com/office/powerpoint/2012/main" userId="S-1-5-21-2982660134-4255240162-3086778697-409050" providerId="AD"/>
      </p:ext>
    </p:extLst>
  </p:cmAuthor>
  <p:cmAuthor id="4" name="Katherine Johnson" initials="" lastIdx="5" clrIdx="4"/>
  <p:cmAuthor id="5" name="Scott.Wagner" initials="SW" lastIdx="2" clrIdx="5"/>
  <p:cmAuthor id="6" name="Sue Hanson" initials="SH" lastIdx="12"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DB5"/>
    <a:srgbClr val="0069A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69" autoAdjust="0"/>
    <p:restoredTop sz="82805" autoAdjust="0"/>
  </p:normalViewPr>
  <p:slideViewPr>
    <p:cSldViewPr snapToGrid="0" snapToObjects="1">
      <p:cViewPr varScale="1">
        <p:scale>
          <a:sx n="59" d="100"/>
          <a:sy n="59" d="100"/>
        </p:scale>
        <p:origin x="1026" y="78"/>
      </p:cViewPr>
      <p:guideLst>
        <p:guide orient="horz" pos="2160"/>
        <p:guide orient="horz" pos="935"/>
        <p:guide orient="horz" pos="3865"/>
        <p:guide pos="2880"/>
        <p:guide pos="297"/>
        <p:guide pos="54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852"/>
    </p:cViewPr>
  </p:sorterViewPr>
  <p:notesViewPr>
    <p:cSldViewPr snapToGrid="0" snapToObjects="1">
      <p:cViewPr varScale="1">
        <p:scale>
          <a:sx n="55" d="100"/>
          <a:sy n="55" d="100"/>
        </p:scale>
        <p:origin x="-181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5">
        <a:alpha val="0"/>
      </a:schemeClr>
    </dgm:fillClrLst>
    <dgm:linClrLst meth="repeat">
      <a:schemeClr val="accent5">
        <a:alpha val="0"/>
      </a:schemeClr>
    </dgm:linClrLst>
    <dgm:effectClrLst/>
    <dgm:txLinClrLst/>
    <dgm:txFillClrLst>
      <a:schemeClr val="accent5"/>
      <a:schemeClr val="accent6"/>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66CDEE-ED35-4EC7-8203-8E15EB0E7451}" type="doc">
      <dgm:prSet loTypeId="urn:microsoft.com/office/officeart/2018/5/layout/IconCircleLabelList" loCatId="icon" qsTypeId="urn:microsoft.com/office/officeart/2005/8/quickstyle/simple1" qsCatId="simple" csTypeId="urn:microsoft.com/office/officeart/2018/5/colors/Iconchunking_coloredtext_colorful5" csCatId="colorful" phldr="1"/>
      <dgm:spPr/>
      <dgm:t>
        <a:bodyPr/>
        <a:lstStyle/>
        <a:p>
          <a:endParaRPr lang="en-US"/>
        </a:p>
      </dgm:t>
    </dgm:pt>
    <dgm:pt modelId="{06ADF5B7-308A-4FC6-80C0-685C3637A9DA}">
      <dgm:prSet/>
      <dgm:spPr/>
      <dgm:t>
        <a:bodyPr/>
        <a:lstStyle/>
        <a:p>
          <a:pPr>
            <a:defRPr cap="all"/>
          </a:pPr>
          <a:r>
            <a:rPr lang="en-US"/>
            <a:t>PY2020 Key Findings and Recommendations</a:t>
          </a:r>
        </a:p>
      </dgm:t>
    </dgm:pt>
    <dgm:pt modelId="{9B5F59F3-9AE5-4927-8EA9-4FCB4EE026FC}" type="parTrans" cxnId="{D141C596-4BDA-42A3-9385-1E720A1CAE1A}">
      <dgm:prSet/>
      <dgm:spPr/>
      <dgm:t>
        <a:bodyPr/>
        <a:lstStyle/>
        <a:p>
          <a:endParaRPr lang="en-US"/>
        </a:p>
      </dgm:t>
    </dgm:pt>
    <dgm:pt modelId="{D6414DFE-E742-430D-B5D2-DA39E85F4B44}" type="sibTrans" cxnId="{D141C596-4BDA-42A3-9385-1E720A1CAE1A}">
      <dgm:prSet/>
      <dgm:spPr/>
      <dgm:t>
        <a:bodyPr/>
        <a:lstStyle/>
        <a:p>
          <a:endParaRPr lang="en-US"/>
        </a:p>
      </dgm:t>
    </dgm:pt>
    <dgm:pt modelId="{448E52DD-B709-46E7-AF8A-4454B5DCBC46}">
      <dgm:prSet/>
      <dgm:spPr/>
      <dgm:t>
        <a:bodyPr/>
        <a:lstStyle/>
        <a:p>
          <a:pPr>
            <a:defRPr cap="all"/>
          </a:pPr>
          <a:r>
            <a:rPr lang="en-US"/>
            <a:t>PY2021 EM&amp;V Overview</a:t>
          </a:r>
        </a:p>
      </dgm:t>
    </dgm:pt>
    <dgm:pt modelId="{9F87D7C3-C197-43F6-9FDB-710AEB89199F}" type="parTrans" cxnId="{A220FC3F-61DD-4085-ADB0-7CB184A5071A}">
      <dgm:prSet/>
      <dgm:spPr/>
      <dgm:t>
        <a:bodyPr/>
        <a:lstStyle/>
        <a:p>
          <a:endParaRPr lang="en-US"/>
        </a:p>
      </dgm:t>
    </dgm:pt>
    <dgm:pt modelId="{CEE7C968-CD4C-4197-B27E-7140A674432A}" type="sibTrans" cxnId="{A220FC3F-61DD-4085-ADB0-7CB184A5071A}">
      <dgm:prSet/>
      <dgm:spPr/>
      <dgm:t>
        <a:bodyPr/>
        <a:lstStyle/>
        <a:p>
          <a:endParaRPr lang="en-US"/>
        </a:p>
      </dgm:t>
    </dgm:pt>
    <dgm:pt modelId="{BCF930A3-0879-47BE-9BD4-5609D027CF50}" type="pres">
      <dgm:prSet presAssocID="{E366CDEE-ED35-4EC7-8203-8E15EB0E7451}" presName="root" presStyleCnt="0">
        <dgm:presLayoutVars>
          <dgm:dir/>
          <dgm:resizeHandles val="exact"/>
        </dgm:presLayoutVars>
      </dgm:prSet>
      <dgm:spPr/>
    </dgm:pt>
    <dgm:pt modelId="{CA07ABCF-53F6-4C04-A5EF-2BF2400DBDF3}" type="pres">
      <dgm:prSet presAssocID="{06ADF5B7-308A-4FC6-80C0-685C3637A9DA}" presName="compNode" presStyleCnt="0"/>
      <dgm:spPr/>
    </dgm:pt>
    <dgm:pt modelId="{EE80F2DE-5E36-4426-96C4-976C2C19229A}" type="pres">
      <dgm:prSet presAssocID="{06ADF5B7-308A-4FC6-80C0-685C3637A9DA}" presName="iconBgRect" presStyleLbl="bgShp" presStyleIdx="0" presStyleCnt="2"/>
      <dgm:spPr/>
    </dgm:pt>
    <dgm:pt modelId="{D66EBF24-D124-4589-94DC-0AB018063CC1}" type="pres">
      <dgm:prSet presAssocID="{06ADF5B7-308A-4FC6-80C0-685C3637A9D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99E051AB-5026-432A-9B9F-AD8A258F0FDB}" type="pres">
      <dgm:prSet presAssocID="{06ADF5B7-308A-4FC6-80C0-685C3637A9DA}" presName="spaceRect" presStyleCnt="0"/>
      <dgm:spPr/>
    </dgm:pt>
    <dgm:pt modelId="{4D6788A3-1AC3-4EFF-8166-4276191CCBC4}" type="pres">
      <dgm:prSet presAssocID="{06ADF5B7-308A-4FC6-80C0-685C3637A9DA}" presName="textRect" presStyleLbl="revTx" presStyleIdx="0" presStyleCnt="2">
        <dgm:presLayoutVars>
          <dgm:chMax val="1"/>
          <dgm:chPref val="1"/>
        </dgm:presLayoutVars>
      </dgm:prSet>
      <dgm:spPr/>
    </dgm:pt>
    <dgm:pt modelId="{12100E44-7352-4557-A9B4-3113828CD5AD}" type="pres">
      <dgm:prSet presAssocID="{D6414DFE-E742-430D-B5D2-DA39E85F4B44}" presName="sibTrans" presStyleCnt="0"/>
      <dgm:spPr/>
    </dgm:pt>
    <dgm:pt modelId="{3C7AF353-01D1-4EF0-9A8B-4CE2B961EE66}" type="pres">
      <dgm:prSet presAssocID="{448E52DD-B709-46E7-AF8A-4454B5DCBC46}" presName="compNode" presStyleCnt="0"/>
      <dgm:spPr/>
    </dgm:pt>
    <dgm:pt modelId="{1E3ACE25-0807-4AD1-8435-2062BFABC43A}" type="pres">
      <dgm:prSet presAssocID="{448E52DD-B709-46E7-AF8A-4454B5DCBC46}" presName="iconBgRect" presStyleLbl="bgShp" presStyleIdx="1" presStyleCnt="2"/>
      <dgm:spPr/>
    </dgm:pt>
    <dgm:pt modelId="{DC55FF78-E622-412B-8A76-69F91DE5DD3C}" type="pres">
      <dgm:prSet presAssocID="{448E52DD-B709-46E7-AF8A-4454B5DCBC4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3C083DA5-3EA7-499D-BD78-A810BCE129F4}" type="pres">
      <dgm:prSet presAssocID="{448E52DD-B709-46E7-AF8A-4454B5DCBC46}" presName="spaceRect" presStyleCnt="0"/>
      <dgm:spPr/>
    </dgm:pt>
    <dgm:pt modelId="{721895DE-43EF-4B65-B481-D6129B18CAEC}" type="pres">
      <dgm:prSet presAssocID="{448E52DD-B709-46E7-AF8A-4454B5DCBC46}" presName="textRect" presStyleLbl="revTx" presStyleIdx="1" presStyleCnt="2">
        <dgm:presLayoutVars>
          <dgm:chMax val="1"/>
          <dgm:chPref val="1"/>
        </dgm:presLayoutVars>
      </dgm:prSet>
      <dgm:spPr/>
    </dgm:pt>
  </dgm:ptLst>
  <dgm:cxnLst>
    <dgm:cxn modelId="{A220FC3F-61DD-4085-ADB0-7CB184A5071A}" srcId="{E366CDEE-ED35-4EC7-8203-8E15EB0E7451}" destId="{448E52DD-B709-46E7-AF8A-4454B5DCBC46}" srcOrd="1" destOrd="0" parTransId="{9F87D7C3-C197-43F6-9FDB-710AEB89199F}" sibTransId="{CEE7C968-CD4C-4197-B27E-7140A674432A}"/>
    <dgm:cxn modelId="{A256005E-A1A8-435B-A1D9-57AF4F794291}" type="presOf" srcId="{E366CDEE-ED35-4EC7-8203-8E15EB0E7451}" destId="{BCF930A3-0879-47BE-9BD4-5609D027CF50}" srcOrd="0" destOrd="0" presId="urn:microsoft.com/office/officeart/2018/5/layout/IconCircleLabelList"/>
    <dgm:cxn modelId="{F3D25E7D-0ECA-4C5F-9421-7156AF963E83}" type="presOf" srcId="{06ADF5B7-308A-4FC6-80C0-685C3637A9DA}" destId="{4D6788A3-1AC3-4EFF-8166-4276191CCBC4}" srcOrd="0" destOrd="0" presId="urn:microsoft.com/office/officeart/2018/5/layout/IconCircleLabelList"/>
    <dgm:cxn modelId="{D141C596-4BDA-42A3-9385-1E720A1CAE1A}" srcId="{E366CDEE-ED35-4EC7-8203-8E15EB0E7451}" destId="{06ADF5B7-308A-4FC6-80C0-685C3637A9DA}" srcOrd="0" destOrd="0" parTransId="{9B5F59F3-9AE5-4927-8EA9-4FCB4EE026FC}" sibTransId="{D6414DFE-E742-430D-B5D2-DA39E85F4B44}"/>
    <dgm:cxn modelId="{D3D2A4C4-55F8-4E13-A9CD-FA99BFDB9F54}" type="presOf" srcId="{448E52DD-B709-46E7-AF8A-4454B5DCBC46}" destId="{721895DE-43EF-4B65-B481-D6129B18CAEC}" srcOrd="0" destOrd="0" presId="urn:microsoft.com/office/officeart/2018/5/layout/IconCircleLabelList"/>
    <dgm:cxn modelId="{1D3F5762-31E7-40C1-816C-82BA0DBEBF6B}" type="presParOf" srcId="{BCF930A3-0879-47BE-9BD4-5609D027CF50}" destId="{CA07ABCF-53F6-4C04-A5EF-2BF2400DBDF3}" srcOrd="0" destOrd="0" presId="urn:microsoft.com/office/officeart/2018/5/layout/IconCircleLabelList"/>
    <dgm:cxn modelId="{C0FFC6C3-997A-4FFB-B02C-811724B15F39}" type="presParOf" srcId="{CA07ABCF-53F6-4C04-A5EF-2BF2400DBDF3}" destId="{EE80F2DE-5E36-4426-96C4-976C2C19229A}" srcOrd="0" destOrd="0" presId="urn:microsoft.com/office/officeart/2018/5/layout/IconCircleLabelList"/>
    <dgm:cxn modelId="{FF30C72A-95FD-4FA9-AA1F-B0B662E849A1}" type="presParOf" srcId="{CA07ABCF-53F6-4C04-A5EF-2BF2400DBDF3}" destId="{D66EBF24-D124-4589-94DC-0AB018063CC1}" srcOrd="1" destOrd="0" presId="urn:microsoft.com/office/officeart/2018/5/layout/IconCircleLabelList"/>
    <dgm:cxn modelId="{89D0C368-4694-406E-909F-A6F49E5A4ECE}" type="presParOf" srcId="{CA07ABCF-53F6-4C04-A5EF-2BF2400DBDF3}" destId="{99E051AB-5026-432A-9B9F-AD8A258F0FDB}" srcOrd="2" destOrd="0" presId="urn:microsoft.com/office/officeart/2018/5/layout/IconCircleLabelList"/>
    <dgm:cxn modelId="{EC6FB470-818A-424B-95EE-29421E966BA8}" type="presParOf" srcId="{CA07ABCF-53F6-4C04-A5EF-2BF2400DBDF3}" destId="{4D6788A3-1AC3-4EFF-8166-4276191CCBC4}" srcOrd="3" destOrd="0" presId="urn:microsoft.com/office/officeart/2018/5/layout/IconCircleLabelList"/>
    <dgm:cxn modelId="{1600D8E6-84E3-4707-AD24-864F8C4C3599}" type="presParOf" srcId="{BCF930A3-0879-47BE-9BD4-5609D027CF50}" destId="{12100E44-7352-4557-A9B4-3113828CD5AD}" srcOrd="1" destOrd="0" presId="urn:microsoft.com/office/officeart/2018/5/layout/IconCircleLabelList"/>
    <dgm:cxn modelId="{08B72B09-D8F0-4F14-A98D-5B1EC3869869}" type="presParOf" srcId="{BCF930A3-0879-47BE-9BD4-5609D027CF50}" destId="{3C7AF353-01D1-4EF0-9A8B-4CE2B961EE66}" srcOrd="2" destOrd="0" presId="urn:microsoft.com/office/officeart/2018/5/layout/IconCircleLabelList"/>
    <dgm:cxn modelId="{B43D6EA4-5252-42FD-9526-0B218049F5D7}" type="presParOf" srcId="{3C7AF353-01D1-4EF0-9A8B-4CE2B961EE66}" destId="{1E3ACE25-0807-4AD1-8435-2062BFABC43A}" srcOrd="0" destOrd="0" presId="urn:microsoft.com/office/officeart/2018/5/layout/IconCircleLabelList"/>
    <dgm:cxn modelId="{ED315175-61BE-4C0C-9913-4192D2AD5A81}" type="presParOf" srcId="{3C7AF353-01D1-4EF0-9A8B-4CE2B961EE66}" destId="{DC55FF78-E622-412B-8A76-69F91DE5DD3C}" srcOrd="1" destOrd="0" presId="urn:microsoft.com/office/officeart/2018/5/layout/IconCircleLabelList"/>
    <dgm:cxn modelId="{FD25063A-DC96-4DB3-92F4-B34BC3185A63}" type="presParOf" srcId="{3C7AF353-01D1-4EF0-9A8B-4CE2B961EE66}" destId="{3C083DA5-3EA7-499D-BD78-A810BCE129F4}" srcOrd="2" destOrd="0" presId="urn:microsoft.com/office/officeart/2018/5/layout/IconCircleLabelList"/>
    <dgm:cxn modelId="{B7F87CF7-99FF-496B-B39B-67977557E3A9}" type="presParOf" srcId="{3C7AF353-01D1-4EF0-9A8B-4CE2B961EE66}" destId="{721895DE-43EF-4B65-B481-D6129B18CAEC}"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912BF81-911F-431A-B1DF-5A36DE78065F}"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lang="en-US"/>
        </a:p>
      </dgm:t>
    </dgm:pt>
    <dgm:pt modelId="{46CE6857-5457-4B86-8205-4887E1DC6C00}">
      <dgm:prSet/>
      <dgm:spPr/>
      <dgm:t>
        <a:bodyPr/>
        <a:lstStyle/>
        <a:p>
          <a:pPr rtl="0"/>
          <a:r>
            <a:rPr lang="en-US" dirty="0"/>
            <a:t>Load Management</a:t>
          </a:r>
        </a:p>
      </dgm:t>
    </dgm:pt>
    <dgm:pt modelId="{30EBEB78-BFDE-42EE-AEAB-6E26244206CD}" type="parTrans" cxnId="{45D5D99E-B2EA-4D71-BEA8-5D206B9DE8FA}">
      <dgm:prSet/>
      <dgm:spPr/>
      <dgm:t>
        <a:bodyPr/>
        <a:lstStyle/>
        <a:p>
          <a:endParaRPr lang="en-US"/>
        </a:p>
      </dgm:t>
    </dgm:pt>
    <dgm:pt modelId="{089F8F4F-EAD0-4F06-9FDD-31587ED5875E}" type="sibTrans" cxnId="{45D5D99E-B2EA-4D71-BEA8-5D206B9DE8FA}">
      <dgm:prSet/>
      <dgm:spPr/>
      <dgm:t>
        <a:bodyPr/>
        <a:lstStyle/>
        <a:p>
          <a:endParaRPr lang="en-US"/>
        </a:p>
      </dgm:t>
    </dgm:pt>
    <dgm:pt modelId="{74019188-89A7-40E5-818F-E41C1EDCE1FF}">
      <dgm:prSet/>
      <dgm:spPr/>
      <dgm:t>
        <a:bodyPr/>
        <a:lstStyle/>
        <a:p>
          <a:pPr rtl="0"/>
          <a:r>
            <a:rPr lang="en-US" dirty="0"/>
            <a:t>largest percentage of statewide kW reductions</a:t>
          </a:r>
        </a:p>
      </dgm:t>
    </dgm:pt>
    <dgm:pt modelId="{5C9C842F-7A03-406A-9FB2-C99C8DE371D1}" type="parTrans" cxnId="{83682FE4-FE40-4B3E-A5A2-9E98B19B7BD1}">
      <dgm:prSet/>
      <dgm:spPr/>
      <dgm:t>
        <a:bodyPr/>
        <a:lstStyle/>
        <a:p>
          <a:endParaRPr lang="en-US"/>
        </a:p>
      </dgm:t>
    </dgm:pt>
    <dgm:pt modelId="{6A05583B-3AFE-4C93-9790-D8AE6897E3AC}" type="sibTrans" cxnId="{83682FE4-FE40-4B3E-A5A2-9E98B19B7BD1}">
      <dgm:prSet/>
      <dgm:spPr/>
      <dgm:t>
        <a:bodyPr/>
        <a:lstStyle/>
        <a:p>
          <a:endParaRPr lang="en-US"/>
        </a:p>
      </dgm:t>
    </dgm:pt>
    <dgm:pt modelId="{51FF6C64-FC07-4C90-802D-46A4B909BD20}">
      <dgm:prSet/>
      <dgm:spPr/>
      <dgm:t>
        <a:bodyPr/>
        <a:lstStyle/>
        <a:p>
          <a:pPr rtl="0"/>
          <a:r>
            <a:rPr lang="en-US" dirty="0"/>
            <a:t>Small business</a:t>
          </a:r>
        </a:p>
      </dgm:t>
    </dgm:pt>
    <dgm:pt modelId="{7CDA19DF-CF96-47BA-A60F-A11C6C2C3835}" type="parTrans" cxnId="{FC1BCFD9-F13B-417C-A0D5-7228C302CB3E}">
      <dgm:prSet/>
      <dgm:spPr/>
      <dgm:t>
        <a:bodyPr/>
        <a:lstStyle/>
        <a:p>
          <a:endParaRPr lang="en-US"/>
        </a:p>
      </dgm:t>
    </dgm:pt>
    <dgm:pt modelId="{787E324C-8F8F-4829-83C0-429A4C72A43F}" type="sibTrans" cxnId="{FC1BCFD9-F13B-417C-A0D5-7228C302CB3E}">
      <dgm:prSet/>
      <dgm:spPr/>
      <dgm:t>
        <a:bodyPr/>
        <a:lstStyle/>
        <a:p>
          <a:endParaRPr lang="en-US"/>
        </a:p>
      </dgm:t>
    </dgm:pt>
    <dgm:pt modelId="{61B7199F-E824-41BE-9B58-D2E77EA1E99E}">
      <dgm:prSet/>
      <dgm:spPr/>
      <dgm:t>
        <a:bodyPr/>
        <a:lstStyle/>
        <a:p>
          <a:pPr rtl="0"/>
          <a:r>
            <a:rPr lang="en-US" dirty="0"/>
            <a:t>Responding to prior EM&amp;V recommendations</a:t>
          </a:r>
        </a:p>
      </dgm:t>
    </dgm:pt>
    <dgm:pt modelId="{13D02A10-21D5-4C3F-9E24-BE1EEBB27362}" type="parTrans" cxnId="{963E1C3F-0415-4555-A7CF-7BC21CE8FC66}">
      <dgm:prSet/>
      <dgm:spPr/>
      <dgm:t>
        <a:bodyPr/>
        <a:lstStyle/>
        <a:p>
          <a:endParaRPr lang="en-US"/>
        </a:p>
      </dgm:t>
    </dgm:pt>
    <dgm:pt modelId="{5F65FAB3-0904-45F1-B5D0-C5C3D3839362}" type="sibTrans" cxnId="{963E1C3F-0415-4555-A7CF-7BC21CE8FC66}">
      <dgm:prSet/>
      <dgm:spPr/>
      <dgm:t>
        <a:bodyPr/>
        <a:lstStyle/>
        <a:p>
          <a:endParaRPr lang="en-US"/>
        </a:p>
      </dgm:t>
    </dgm:pt>
    <dgm:pt modelId="{94993F52-24C3-40F0-A660-03A594FBE287}">
      <dgm:prSet/>
      <dgm:spPr/>
      <dgm:t>
        <a:bodyPr/>
        <a:lstStyle/>
        <a:p>
          <a:pPr rtl="0"/>
          <a:endParaRPr lang="en-US" dirty="0"/>
        </a:p>
      </dgm:t>
    </dgm:pt>
    <dgm:pt modelId="{B26BFFCE-2404-4155-87C6-A6D7354C5BDE}" type="parTrans" cxnId="{0672B72B-EA23-48CE-8887-A4665FE3F64D}">
      <dgm:prSet/>
      <dgm:spPr/>
      <dgm:t>
        <a:bodyPr/>
        <a:lstStyle/>
        <a:p>
          <a:endParaRPr lang="en-US"/>
        </a:p>
      </dgm:t>
    </dgm:pt>
    <dgm:pt modelId="{980F7AC0-7922-4857-ADAD-F9DF2B749DC0}" type="sibTrans" cxnId="{0672B72B-EA23-48CE-8887-A4665FE3F64D}">
      <dgm:prSet/>
      <dgm:spPr/>
      <dgm:t>
        <a:bodyPr/>
        <a:lstStyle/>
        <a:p>
          <a:endParaRPr lang="en-US"/>
        </a:p>
      </dgm:t>
    </dgm:pt>
    <dgm:pt modelId="{FF7897A9-E7FC-438E-A646-0C0E49844CA1}">
      <dgm:prSet/>
      <dgm:spPr/>
      <dgm:t>
        <a:bodyPr/>
        <a:lstStyle/>
        <a:p>
          <a:pPr rtl="0"/>
          <a:endParaRPr lang="en-US" dirty="0"/>
        </a:p>
      </dgm:t>
    </dgm:pt>
    <dgm:pt modelId="{7D4AD4EF-63E6-4766-A1A3-D72CB0312647}" type="parTrans" cxnId="{FA11556A-E3E3-430C-939D-FCAB77FF8476}">
      <dgm:prSet/>
      <dgm:spPr/>
      <dgm:t>
        <a:bodyPr/>
        <a:lstStyle/>
        <a:p>
          <a:endParaRPr lang="en-US"/>
        </a:p>
      </dgm:t>
    </dgm:pt>
    <dgm:pt modelId="{E1CB9E7A-774D-465A-A187-FBCA659AF5CB}" type="sibTrans" cxnId="{FA11556A-E3E3-430C-939D-FCAB77FF8476}">
      <dgm:prSet/>
      <dgm:spPr/>
      <dgm:t>
        <a:bodyPr/>
        <a:lstStyle/>
        <a:p>
          <a:endParaRPr lang="en-US"/>
        </a:p>
      </dgm:t>
    </dgm:pt>
    <dgm:pt modelId="{A15A6E12-0300-4882-BABB-075602D27DFD}" type="pres">
      <dgm:prSet presAssocID="{9912BF81-911F-431A-B1DF-5A36DE78065F}" presName="Name0" presStyleCnt="0">
        <dgm:presLayoutVars>
          <dgm:dir/>
          <dgm:animLvl val="lvl"/>
          <dgm:resizeHandles val="exact"/>
        </dgm:presLayoutVars>
      </dgm:prSet>
      <dgm:spPr/>
    </dgm:pt>
    <dgm:pt modelId="{72128C89-2778-48D8-BF42-A8610C5A5D4A}" type="pres">
      <dgm:prSet presAssocID="{46CE6857-5457-4B86-8205-4887E1DC6C00}" presName="linNode" presStyleCnt="0"/>
      <dgm:spPr/>
    </dgm:pt>
    <dgm:pt modelId="{8A318C89-FCE5-4493-841D-A7DA19A577E3}" type="pres">
      <dgm:prSet presAssocID="{46CE6857-5457-4B86-8205-4887E1DC6C00}" presName="parentText" presStyleLbl="node1" presStyleIdx="0" presStyleCnt="2">
        <dgm:presLayoutVars>
          <dgm:chMax val="1"/>
          <dgm:bulletEnabled val="1"/>
        </dgm:presLayoutVars>
      </dgm:prSet>
      <dgm:spPr/>
    </dgm:pt>
    <dgm:pt modelId="{AC9C6A6F-3EFA-44DA-98C7-D09B808A5FED}" type="pres">
      <dgm:prSet presAssocID="{46CE6857-5457-4B86-8205-4887E1DC6C00}" presName="descendantText" presStyleLbl="alignAccFollowNode1" presStyleIdx="0" presStyleCnt="2">
        <dgm:presLayoutVars>
          <dgm:bulletEnabled val="1"/>
        </dgm:presLayoutVars>
      </dgm:prSet>
      <dgm:spPr/>
    </dgm:pt>
    <dgm:pt modelId="{D331E80F-A12F-4854-B870-4FE8D48BA896}" type="pres">
      <dgm:prSet presAssocID="{089F8F4F-EAD0-4F06-9FDD-31587ED5875E}" presName="sp" presStyleCnt="0"/>
      <dgm:spPr/>
    </dgm:pt>
    <dgm:pt modelId="{402F015B-0321-4CC8-BADD-DB617FB9627D}" type="pres">
      <dgm:prSet presAssocID="{51FF6C64-FC07-4C90-802D-46A4B909BD20}" presName="linNode" presStyleCnt="0"/>
      <dgm:spPr/>
    </dgm:pt>
    <dgm:pt modelId="{D9AC7C8D-459C-4104-BC2F-0D06B3E4083C}" type="pres">
      <dgm:prSet presAssocID="{51FF6C64-FC07-4C90-802D-46A4B909BD20}" presName="parentText" presStyleLbl="node1" presStyleIdx="1" presStyleCnt="2">
        <dgm:presLayoutVars>
          <dgm:chMax val="1"/>
          <dgm:bulletEnabled val="1"/>
        </dgm:presLayoutVars>
      </dgm:prSet>
      <dgm:spPr/>
    </dgm:pt>
    <dgm:pt modelId="{7A5155D1-4208-4892-81BB-44E422431D98}" type="pres">
      <dgm:prSet presAssocID="{51FF6C64-FC07-4C90-802D-46A4B909BD20}" presName="descendantText" presStyleLbl="alignAccFollowNode1" presStyleIdx="1" presStyleCnt="2">
        <dgm:presLayoutVars>
          <dgm:bulletEnabled val="1"/>
        </dgm:presLayoutVars>
      </dgm:prSet>
      <dgm:spPr/>
    </dgm:pt>
  </dgm:ptLst>
  <dgm:cxnLst>
    <dgm:cxn modelId="{22FB330E-7F66-4AB0-A033-2235A42A210B}" type="presOf" srcId="{9912BF81-911F-431A-B1DF-5A36DE78065F}" destId="{A15A6E12-0300-4882-BABB-075602D27DFD}" srcOrd="0" destOrd="0" presId="urn:microsoft.com/office/officeart/2005/8/layout/vList5"/>
    <dgm:cxn modelId="{0672B72B-EA23-48CE-8887-A4665FE3F64D}" srcId="{51FF6C64-FC07-4C90-802D-46A4B909BD20}" destId="{94993F52-24C3-40F0-A660-03A594FBE287}" srcOrd="2" destOrd="0" parTransId="{B26BFFCE-2404-4155-87C6-A6D7354C5BDE}" sibTransId="{980F7AC0-7922-4857-ADAD-F9DF2B749DC0}"/>
    <dgm:cxn modelId="{2E965D3E-04C0-4E46-AC89-1F98F0FA1C0E}" type="presOf" srcId="{94993F52-24C3-40F0-A660-03A594FBE287}" destId="{7A5155D1-4208-4892-81BB-44E422431D98}" srcOrd="0" destOrd="2" presId="urn:microsoft.com/office/officeart/2005/8/layout/vList5"/>
    <dgm:cxn modelId="{963E1C3F-0415-4555-A7CF-7BC21CE8FC66}" srcId="{51FF6C64-FC07-4C90-802D-46A4B909BD20}" destId="{61B7199F-E824-41BE-9B58-D2E77EA1E99E}" srcOrd="1" destOrd="0" parTransId="{13D02A10-21D5-4C3F-9E24-BE1EEBB27362}" sibTransId="{5F65FAB3-0904-45F1-B5D0-C5C3D3839362}"/>
    <dgm:cxn modelId="{F3052546-9A89-4324-8209-4B978CFBDCEA}" type="presOf" srcId="{74019188-89A7-40E5-818F-E41C1EDCE1FF}" destId="{AC9C6A6F-3EFA-44DA-98C7-D09B808A5FED}" srcOrd="0" destOrd="0" presId="urn:microsoft.com/office/officeart/2005/8/layout/vList5"/>
    <dgm:cxn modelId="{B3275E66-7DE5-4AAF-971C-56DA7EF1075E}" type="presOf" srcId="{61B7199F-E824-41BE-9B58-D2E77EA1E99E}" destId="{7A5155D1-4208-4892-81BB-44E422431D98}" srcOrd="0" destOrd="1" presId="urn:microsoft.com/office/officeart/2005/8/layout/vList5"/>
    <dgm:cxn modelId="{FA11556A-E3E3-430C-939D-FCAB77FF8476}" srcId="{51FF6C64-FC07-4C90-802D-46A4B909BD20}" destId="{FF7897A9-E7FC-438E-A646-0C0E49844CA1}" srcOrd="0" destOrd="0" parTransId="{7D4AD4EF-63E6-4766-A1A3-D72CB0312647}" sibTransId="{E1CB9E7A-774D-465A-A187-FBCA659AF5CB}"/>
    <dgm:cxn modelId="{9699BE87-B224-4593-BAF8-D3DD4B0E9B15}" type="presOf" srcId="{46CE6857-5457-4B86-8205-4887E1DC6C00}" destId="{8A318C89-FCE5-4493-841D-A7DA19A577E3}" srcOrd="0" destOrd="0" presId="urn:microsoft.com/office/officeart/2005/8/layout/vList5"/>
    <dgm:cxn modelId="{6220C591-956A-4D3E-A512-0A6470DE325C}" type="presOf" srcId="{FF7897A9-E7FC-438E-A646-0C0E49844CA1}" destId="{7A5155D1-4208-4892-81BB-44E422431D98}" srcOrd="0" destOrd="0" presId="urn:microsoft.com/office/officeart/2005/8/layout/vList5"/>
    <dgm:cxn modelId="{45D5D99E-B2EA-4D71-BEA8-5D206B9DE8FA}" srcId="{9912BF81-911F-431A-B1DF-5A36DE78065F}" destId="{46CE6857-5457-4B86-8205-4887E1DC6C00}" srcOrd="0" destOrd="0" parTransId="{30EBEB78-BFDE-42EE-AEAB-6E26244206CD}" sibTransId="{089F8F4F-EAD0-4F06-9FDD-31587ED5875E}"/>
    <dgm:cxn modelId="{7644FEB9-71F0-4AA9-8267-889D16BE64D7}" type="presOf" srcId="{51FF6C64-FC07-4C90-802D-46A4B909BD20}" destId="{D9AC7C8D-459C-4104-BC2F-0D06B3E4083C}" srcOrd="0" destOrd="0" presId="urn:microsoft.com/office/officeart/2005/8/layout/vList5"/>
    <dgm:cxn modelId="{FC1BCFD9-F13B-417C-A0D5-7228C302CB3E}" srcId="{9912BF81-911F-431A-B1DF-5A36DE78065F}" destId="{51FF6C64-FC07-4C90-802D-46A4B909BD20}" srcOrd="1" destOrd="0" parTransId="{7CDA19DF-CF96-47BA-A60F-A11C6C2C3835}" sibTransId="{787E324C-8F8F-4829-83C0-429A4C72A43F}"/>
    <dgm:cxn modelId="{83682FE4-FE40-4B3E-A5A2-9E98B19B7BD1}" srcId="{46CE6857-5457-4B86-8205-4887E1DC6C00}" destId="{74019188-89A7-40E5-818F-E41C1EDCE1FF}" srcOrd="0" destOrd="0" parTransId="{5C9C842F-7A03-406A-9FB2-C99C8DE371D1}" sibTransId="{6A05583B-3AFE-4C93-9790-D8AE6897E3AC}"/>
    <dgm:cxn modelId="{8314C8A4-5309-4EEF-AFB8-6F6792A8DB70}" type="presParOf" srcId="{A15A6E12-0300-4882-BABB-075602D27DFD}" destId="{72128C89-2778-48D8-BF42-A8610C5A5D4A}" srcOrd="0" destOrd="0" presId="urn:microsoft.com/office/officeart/2005/8/layout/vList5"/>
    <dgm:cxn modelId="{0C375E66-66C8-42F1-85BD-6BB0E7928EC9}" type="presParOf" srcId="{72128C89-2778-48D8-BF42-A8610C5A5D4A}" destId="{8A318C89-FCE5-4493-841D-A7DA19A577E3}" srcOrd="0" destOrd="0" presId="urn:microsoft.com/office/officeart/2005/8/layout/vList5"/>
    <dgm:cxn modelId="{8D749A0D-0341-4CF5-A978-982488FB491D}" type="presParOf" srcId="{72128C89-2778-48D8-BF42-A8610C5A5D4A}" destId="{AC9C6A6F-3EFA-44DA-98C7-D09B808A5FED}" srcOrd="1" destOrd="0" presId="urn:microsoft.com/office/officeart/2005/8/layout/vList5"/>
    <dgm:cxn modelId="{879ECA76-CA11-47E4-8919-0D7502D4E79C}" type="presParOf" srcId="{A15A6E12-0300-4882-BABB-075602D27DFD}" destId="{D331E80F-A12F-4854-B870-4FE8D48BA896}" srcOrd="1" destOrd="0" presId="urn:microsoft.com/office/officeart/2005/8/layout/vList5"/>
    <dgm:cxn modelId="{EE1E933B-F1ED-484F-A5FD-7487872C8F41}" type="presParOf" srcId="{A15A6E12-0300-4882-BABB-075602D27DFD}" destId="{402F015B-0321-4CC8-BADD-DB617FB9627D}" srcOrd="2" destOrd="0" presId="urn:microsoft.com/office/officeart/2005/8/layout/vList5"/>
    <dgm:cxn modelId="{4296C256-D454-48C6-86BD-5CF96F988A0A}" type="presParOf" srcId="{402F015B-0321-4CC8-BADD-DB617FB9627D}" destId="{D9AC7C8D-459C-4104-BC2F-0D06B3E4083C}" srcOrd="0" destOrd="0" presId="urn:microsoft.com/office/officeart/2005/8/layout/vList5"/>
    <dgm:cxn modelId="{08971115-F28E-4209-902C-068172AB86BC}" type="presParOf" srcId="{402F015B-0321-4CC8-BADD-DB617FB9627D}" destId="{7A5155D1-4208-4892-81BB-44E422431D9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FE97618-8D26-4AB6-A14B-020A0A8C7C42}" type="doc">
      <dgm:prSet loTypeId="urn:microsoft.com/office/officeart/2005/8/layout/hProcess11" loCatId="process" qsTypeId="urn:microsoft.com/office/officeart/2005/8/quickstyle/simple3" qsCatId="simple" csTypeId="urn:microsoft.com/office/officeart/2005/8/colors/accent2_2" csCatId="accent2" phldr="1"/>
      <dgm:spPr/>
      <dgm:t>
        <a:bodyPr/>
        <a:lstStyle/>
        <a:p>
          <a:endParaRPr lang="en-US"/>
        </a:p>
      </dgm:t>
    </dgm:pt>
    <dgm:pt modelId="{08D176A0-0BBF-475B-BB67-D0967D802210}">
      <dgm:prSet/>
      <dgm:spPr/>
      <dgm:t>
        <a:bodyPr/>
        <a:lstStyle/>
        <a:p>
          <a:pPr rtl="0"/>
          <a:r>
            <a:rPr lang="en-US" dirty="0"/>
            <a:t>Scope continues to include technical guidance/M&amp;V discussions and review upon utility request </a:t>
          </a:r>
        </a:p>
      </dgm:t>
    </dgm:pt>
    <dgm:pt modelId="{253F4C39-F4C0-4D31-9915-123E11346CA3}" type="parTrans" cxnId="{B87AD2CE-8857-46AB-AC3F-1B40EA170ABE}">
      <dgm:prSet/>
      <dgm:spPr/>
      <dgm:t>
        <a:bodyPr/>
        <a:lstStyle/>
        <a:p>
          <a:endParaRPr lang="en-US"/>
        </a:p>
      </dgm:t>
    </dgm:pt>
    <dgm:pt modelId="{40517937-6B7A-4849-A23B-DC431B21FCA7}" type="sibTrans" cxnId="{B87AD2CE-8857-46AB-AC3F-1B40EA170ABE}">
      <dgm:prSet/>
      <dgm:spPr/>
      <dgm:t>
        <a:bodyPr/>
        <a:lstStyle/>
        <a:p>
          <a:endParaRPr lang="en-US"/>
        </a:p>
      </dgm:t>
    </dgm:pt>
    <dgm:pt modelId="{A1619B89-4B71-4587-BCD7-AB6D417145C3}">
      <dgm:prSet/>
      <dgm:spPr/>
      <dgm:t>
        <a:bodyPr/>
        <a:lstStyle/>
        <a:p>
          <a:pPr rtl="0"/>
          <a:r>
            <a:rPr lang="en-US" dirty="0"/>
            <a:t>Steady flow of reviews for unique situations, new technologies, new programs</a:t>
          </a:r>
        </a:p>
      </dgm:t>
    </dgm:pt>
    <dgm:pt modelId="{C87C828A-48EB-460D-A1B3-4E24F72A050B}" type="parTrans" cxnId="{D9CE3FAD-D2A7-4031-ABD5-D2E5E783286E}">
      <dgm:prSet/>
      <dgm:spPr/>
      <dgm:t>
        <a:bodyPr/>
        <a:lstStyle/>
        <a:p>
          <a:endParaRPr lang="en-US"/>
        </a:p>
      </dgm:t>
    </dgm:pt>
    <dgm:pt modelId="{E2E7B1C6-DD2C-4553-B9AD-3FB47D7490A3}" type="sibTrans" cxnId="{D9CE3FAD-D2A7-4031-ABD5-D2E5E783286E}">
      <dgm:prSet/>
      <dgm:spPr/>
      <dgm:t>
        <a:bodyPr/>
        <a:lstStyle/>
        <a:p>
          <a:endParaRPr lang="en-US"/>
        </a:p>
      </dgm:t>
    </dgm:pt>
    <dgm:pt modelId="{073F1E7F-EDF8-431D-AEAF-9B3927AE5873}" type="pres">
      <dgm:prSet presAssocID="{FFE97618-8D26-4AB6-A14B-020A0A8C7C42}" presName="Name0" presStyleCnt="0">
        <dgm:presLayoutVars>
          <dgm:dir/>
          <dgm:resizeHandles val="exact"/>
        </dgm:presLayoutVars>
      </dgm:prSet>
      <dgm:spPr/>
    </dgm:pt>
    <dgm:pt modelId="{CFF5DB80-E16E-465A-B500-19F1085DCC2E}" type="pres">
      <dgm:prSet presAssocID="{FFE97618-8D26-4AB6-A14B-020A0A8C7C42}" presName="arrow" presStyleLbl="bgShp" presStyleIdx="0" presStyleCnt="1" custLinFactNeighborY="2354"/>
      <dgm:spPr/>
    </dgm:pt>
    <dgm:pt modelId="{66E481F6-6D08-45AC-934B-D4995B0EB8A6}" type="pres">
      <dgm:prSet presAssocID="{FFE97618-8D26-4AB6-A14B-020A0A8C7C42}" presName="points" presStyleCnt="0"/>
      <dgm:spPr/>
    </dgm:pt>
    <dgm:pt modelId="{E9F43B50-BBF9-4AEC-8AD6-F5656A13DBB9}" type="pres">
      <dgm:prSet presAssocID="{08D176A0-0BBF-475B-BB67-D0967D802210}" presName="compositeA" presStyleCnt="0"/>
      <dgm:spPr/>
    </dgm:pt>
    <dgm:pt modelId="{15396F07-61D1-4227-8EBD-57C8A27B5896}" type="pres">
      <dgm:prSet presAssocID="{08D176A0-0BBF-475B-BB67-D0967D802210}" presName="textA" presStyleLbl="revTx" presStyleIdx="0" presStyleCnt="2">
        <dgm:presLayoutVars>
          <dgm:bulletEnabled val="1"/>
        </dgm:presLayoutVars>
      </dgm:prSet>
      <dgm:spPr/>
    </dgm:pt>
    <dgm:pt modelId="{63F75DB6-F9B9-49D0-AA2C-627A754BE47D}" type="pres">
      <dgm:prSet presAssocID="{08D176A0-0BBF-475B-BB67-D0967D802210}" presName="circleA" presStyleLbl="node1" presStyleIdx="0" presStyleCnt="2"/>
      <dgm:spPr/>
    </dgm:pt>
    <dgm:pt modelId="{BADBF5FF-E297-4A2B-8D5A-FE9653E72424}" type="pres">
      <dgm:prSet presAssocID="{08D176A0-0BBF-475B-BB67-D0967D802210}" presName="spaceA" presStyleCnt="0"/>
      <dgm:spPr/>
    </dgm:pt>
    <dgm:pt modelId="{F5EF4935-5E99-4D64-B61C-FC5C4A2DA2D5}" type="pres">
      <dgm:prSet presAssocID="{40517937-6B7A-4849-A23B-DC431B21FCA7}" presName="space" presStyleCnt="0"/>
      <dgm:spPr/>
    </dgm:pt>
    <dgm:pt modelId="{5A74CD9B-2496-4E55-B8D0-F5B0165D60C0}" type="pres">
      <dgm:prSet presAssocID="{A1619B89-4B71-4587-BCD7-AB6D417145C3}" presName="compositeB" presStyleCnt="0"/>
      <dgm:spPr/>
    </dgm:pt>
    <dgm:pt modelId="{6D5B03CB-2A69-4CF3-828B-29FC073E2770}" type="pres">
      <dgm:prSet presAssocID="{A1619B89-4B71-4587-BCD7-AB6D417145C3}" presName="textB" presStyleLbl="revTx" presStyleIdx="1" presStyleCnt="2">
        <dgm:presLayoutVars>
          <dgm:bulletEnabled val="1"/>
        </dgm:presLayoutVars>
      </dgm:prSet>
      <dgm:spPr/>
    </dgm:pt>
    <dgm:pt modelId="{B089C1F0-8012-46AF-9C80-147B41B2D385}" type="pres">
      <dgm:prSet presAssocID="{A1619B89-4B71-4587-BCD7-AB6D417145C3}" presName="circleB" presStyleLbl="node1" presStyleIdx="1" presStyleCnt="2"/>
      <dgm:spPr/>
    </dgm:pt>
    <dgm:pt modelId="{45746F19-9CA8-4282-9970-ABC6103E120E}" type="pres">
      <dgm:prSet presAssocID="{A1619B89-4B71-4587-BCD7-AB6D417145C3}" presName="spaceB" presStyleCnt="0"/>
      <dgm:spPr/>
    </dgm:pt>
  </dgm:ptLst>
  <dgm:cxnLst>
    <dgm:cxn modelId="{AF129B46-3FBF-4FE6-BE7D-EC9515705177}" type="presOf" srcId="{08D176A0-0BBF-475B-BB67-D0967D802210}" destId="{15396F07-61D1-4227-8EBD-57C8A27B5896}" srcOrd="0" destOrd="0" presId="urn:microsoft.com/office/officeart/2005/8/layout/hProcess11"/>
    <dgm:cxn modelId="{56E21184-4073-449E-A150-29E7991593A8}" type="presOf" srcId="{A1619B89-4B71-4587-BCD7-AB6D417145C3}" destId="{6D5B03CB-2A69-4CF3-828B-29FC073E2770}" srcOrd="0" destOrd="0" presId="urn:microsoft.com/office/officeart/2005/8/layout/hProcess11"/>
    <dgm:cxn modelId="{F8EE6191-7D53-4325-A474-5016EFC73AB3}" type="presOf" srcId="{FFE97618-8D26-4AB6-A14B-020A0A8C7C42}" destId="{073F1E7F-EDF8-431D-AEAF-9B3927AE5873}" srcOrd="0" destOrd="0" presId="urn:microsoft.com/office/officeart/2005/8/layout/hProcess11"/>
    <dgm:cxn modelId="{D9CE3FAD-D2A7-4031-ABD5-D2E5E783286E}" srcId="{FFE97618-8D26-4AB6-A14B-020A0A8C7C42}" destId="{A1619B89-4B71-4587-BCD7-AB6D417145C3}" srcOrd="1" destOrd="0" parTransId="{C87C828A-48EB-460D-A1B3-4E24F72A050B}" sibTransId="{E2E7B1C6-DD2C-4553-B9AD-3FB47D7490A3}"/>
    <dgm:cxn modelId="{B87AD2CE-8857-46AB-AC3F-1B40EA170ABE}" srcId="{FFE97618-8D26-4AB6-A14B-020A0A8C7C42}" destId="{08D176A0-0BBF-475B-BB67-D0967D802210}" srcOrd="0" destOrd="0" parTransId="{253F4C39-F4C0-4D31-9915-123E11346CA3}" sibTransId="{40517937-6B7A-4849-A23B-DC431B21FCA7}"/>
    <dgm:cxn modelId="{96A6ED55-E75C-4255-AD8B-BA984BB59C8B}" type="presParOf" srcId="{073F1E7F-EDF8-431D-AEAF-9B3927AE5873}" destId="{CFF5DB80-E16E-465A-B500-19F1085DCC2E}" srcOrd="0" destOrd="0" presId="urn:microsoft.com/office/officeart/2005/8/layout/hProcess11"/>
    <dgm:cxn modelId="{E0F3F7A2-BAA4-435A-861E-48ACF5C4621D}" type="presParOf" srcId="{073F1E7F-EDF8-431D-AEAF-9B3927AE5873}" destId="{66E481F6-6D08-45AC-934B-D4995B0EB8A6}" srcOrd="1" destOrd="0" presId="urn:microsoft.com/office/officeart/2005/8/layout/hProcess11"/>
    <dgm:cxn modelId="{1D11D936-FEA1-44AD-B0C6-2B8B6AF7F5EC}" type="presParOf" srcId="{66E481F6-6D08-45AC-934B-D4995B0EB8A6}" destId="{E9F43B50-BBF9-4AEC-8AD6-F5656A13DBB9}" srcOrd="0" destOrd="0" presId="urn:microsoft.com/office/officeart/2005/8/layout/hProcess11"/>
    <dgm:cxn modelId="{91919D89-E48D-4A64-AA49-EC1F2B6925A9}" type="presParOf" srcId="{E9F43B50-BBF9-4AEC-8AD6-F5656A13DBB9}" destId="{15396F07-61D1-4227-8EBD-57C8A27B5896}" srcOrd="0" destOrd="0" presId="urn:microsoft.com/office/officeart/2005/8/layout/hProcess11"/>
    <dgm:cxn modelId="{58134764-E61C-4AFE-9128-D8CD2D14D01B}" type="presParOf" srcId="{E9F43B50-BBF9-4AEC-8AD6-F5656A13DBB9}" destId="{63F75DB6-F9B9-49D0-AA2C-627A754BE47D}" srcOrd="1" destOrd="0" presId="urn:microsoft.com/office/officeart/2005/8/layout/hProcess11"/>
    <dgm:cxn modelId="{37F4A701-9CB5-4E7E-B1E8-25FC6D94056A}" type="presParOf" srcId="{E9F43B50-BBF9-4AEC-8AD6-F5656A13DBB9}" destId="{BADBF5FF-E297-4A2B-8D5A-FE9653E72424}" srcOrd="2" destOrd="0" presId="urn:microsoft.com/office/officeart/2005/8/layout/hProcess11"/>
    <dgm:cxn modelId="{98A4ED47-6B4E-4150-90C3-123E4BE57359}" type="presParOf" srcId="{66E481F6-6D08-45AC-934B-D4995B0EB8A6}" destId="{F5EF4935-5E99-4D64-B61C-FC5C4A2DA2D5}" srcOrd="1" destOrd="0" presId="urn:microsoft.com/office/officeart/2005/8/layout/hProcess11"/>
    <dgm:cxn modelId="{287844E3-8B03-4241-B46B-86D9BF4004D7}" type="presParOf" srcId="{66E481F6-6D08-45AC-934B-D4995B0EB8A6}" destId="{5A74CD9B-2496-4E55-B8D0-F5B0165D60C0}" srcOrd="2" destOrd="0" presId="urn:microsoft.com/office/officeart/2005/8/layout/hProcess11"/>
    <dgm:cxn modelId="{A685AB76-D840-4D5B-AD07-4738542D9006}" type="presParOf" srcId="{5A74CD9B-2496-4E55-B8D0-F5B0165D60C0}" destId="{6D5B03CB-2A69-4CF3-828B-29FC073E2770}" srcOrd="0" destOrd="0" presId="urn:microsoft.com/office/officeart/2005/8/layout/hProcess11"/>
    <dgm:cxn modelId="{D6179E88-7689-4CF3-95E0-C553B640F314}" type="presParOf" srcId="{5A74CD9B-2496-4E55-B8D0-F5B0165D60C0}" destId="{B089C1F0-8012-46AF-9C80-147B41B2D385}" srcOrd="1" destOrd="0" presId="urn:microsoft.com/office/officeart/2005/8/layout/hProcess11"/>
    <dgm:cxn modelId="{5A0DFDDA-830A-4A11-9A03-641336AD7F3D}" type="presParOf" srcId="{5A74CD9B-2496-4E55-B8D0-F5B0165D60C0}" destId="{45746F19-9CA8-4282-9970-ABC6103E120E}"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C942910-734A-4B22-A6E1-D46B7A66D90E}" type="doc">
      <dgm:prSet loTypeId="urn:microsoft.com/office/officeart/2005/8/layout/hierarchy1" loCatId="hierarchy" qsTypeId="urn:microsoft.com/office/officeart/2005/8/quickstyle/simple2" qsCatId="simple" csTypeId="urn:microsoft.com/office/officeart/2005/8/colors/accent3_2" csCatId="accent3" phldr="1"/>
      <dgm:spPr/>
      <dgm:t>
        <a:bodyPr/>
        <a:lstStyle/>
        <a:p>
          <a:endParaRPr lang="en-US"/>
        </a:p>
      </dgm:t>
    </dgm:pt>
    <dgm:pt modelId="{E9E2F23F-5B88-4CE1-A0FC-C9F8D57C0656}">
      <dgm:prSet/>
      <dgm:spPr/>
      <dgm:t>
        <a:bodyPr/>
        <a:lstStyle/>
        <a:p>
          <a:pPr rtl="0"/>
          <a:r>
            <a:rPr lang="en-US" dirty="0"/>
            <a:t>Commission’s EM&amp;V contractor reviews the TRM at least annually and makes needed updates.(16 TAC §25.181(o) (6) (B)).  </a:t>
          </a:r>
        </a:p>
      </dgm:t>
    </dgm:pt>
    <dgm:pt modelId="{B096B3BA-6C25-409D-970F-CE586ECABF8E}" type="parTrans" cxnId="{8D42B5D4-B21E-44AB-BDA2-79659F729BD5}">
      <dgm:prSet/>
      <dgm:spPr/>
      <dgm:t>
        <a:bodyPr/>
        <a:lstStyle/>
        <a:p>
          <a:endParaRPr lang="en-US"/>
        </a:p>
      </dgm:t>
    </dgm:pt>
    <dgm:pt modelId="{02015416-0110-4531-A2A5-0B917FACF242}" type="sibTrans" cxnId="{8D42B5D4-B21E-44AB-BDA2-79659F729BD5}">
      <dgm:prSet/>
      <dgm:spPr/>
      <dgm:t>
        <a:bodyPr/>
        <a:lstStyle/>
        <a:p>
          <a:endParaRPr lang="en-US"/>
        </a:p>
      </dgm:t>
    </dgm:pt>
    <dgm:pt modelId="{68721C4E-4C72-4DDD-9C6D-A0B3C7F31CB4}">
      <dgm:prSet/>
      <dgm:spPr/>
      <dgm:t>
        <a:bodyPr/>
        <a:lstStyle/>
        <a:p>
          <a:pPr rtl="0"/>
          <a:r>
            <a:rPr lang="en-US" dirty="0"/>
            <a:t>Commission Staff approve</a:t>
          </a:r>
        </a:p>
      </dgm:t>
    </dgm:pt>
    <dgm:pt modelId="{2A1251E5-159A-43DE-B5F4-79E339988382}" type="parTrans" cxnId="{0DCA6797-6709-41A9-9C41-0E38D4C1BBE7}">
      <dgm:prSet/>
      <dgm:spPr/>
      <dgm:t>
        <a:bodyPr/>
        <a:lstStyle/>
        <a:p>
          <a:endParaRPr lang="en-US"/>
        </a:p>
      </dgm:t>
    </dgm:pt>
    <dgm:pt modelId="{F14E1265-0A13-4C36-AB58-D47A1E989A62}" type="sibTrans" cxnId="{0DCA6797-6709-41A9-9C41-0E38D4C1BBE7}">
      <dgm:prSet/>
      <dgm:spPr/>
      <dgm:t>
        <a:bodyPr/>
        <a:lstStyle/>
        <a:p>
          <a:endParaRPr lang="en-US"/>
        </a:p>
      </dgm:t>
    </dgm:pt>
    <dgm:pt modelId="{FCADC752-A873-439B-B066-E207DEC8162E}" type="pres">
      <dgm:prSet presAssocID="{2C942910-734A-4B22-A6E1-D46B7A66D90E}" presName="hierChild1" presStyleCnt="0">
        <dgm:presLayoutVars>
          <dgm:chPref val="1"/>
          <dgm:dir/>
          <dgm:animOne val="branch"/>
          <dgm:animLvl val="lvl"/>
          <dgm:resizeHandles/>
        </dgm:presLayoutVars>
      </dgm:prSet>
      <dgm:spPr/>
    </dgm:pt>
    <dgm:pt modelId="{C03D542F-71BA-42CE-A54E-0F8AC641FBB1}" type="pres">
      <dgm:prSet presAssocID="{E9E2F23F-5B88-4CE1-A0FC-C9F8D57C0656}" presName="hierRoot1" presStyleCnt="0"/>
      <dgm:spPr/>
    </dgm:pt>
    <dgm:pt modelId="{A022F913-B211-4C90-BC8D-724DDC73F069}" type="pres">
      <dgm:prSet presAssocID="{E9E2F23F-5B88-4CE1-A0FC-C9F8D57C0656}" presName="composite" presStyleCnt="0"/>
      <dgm:spPr/>
    </dgm:pt>
    <dgm:pt modelId="{32DF8BD1-16B2-44CA-B982-BB9FEF8DAF8D}" type="pres">
      <dgm:prSet presAssocID="{E9E2F23F-5B88-4CE1-A0FC-C9F8D57C0656}" presName="background" presStyleLbl="node0" presStyleIdx="0" presStyleCnt="1"/>
      <dgm:spPr/>
    </dgm:pt>
    <dgm:pt modelId="{D5929C51-B08F-42F0-B665-DDA612C3D925}" type="pres">
      <dgm:prSet presAssocID="{E9E2F23F-5B88-4CE1-A0FC-C9F8D57C0656}" presName="text" presStyleLbl="fgAcc0" presStyleIdx="0" presStyleCnt="1">
        <dgm:presLayoutVars>
          <dgm:chPref val="3"/>
        </dgm:presLayoutVars>
      </dgm:prSet>
      <dgm:spPr/>
    </dgm:pt>
    <dgm:pt modelId="{0F5A370A-E847-477E-A357-4C6747EBBA0B}" type="pres">
      <dgm:prSet presAssocID="{E9E2F23F-5B88-4CE1-A0FC-C9F8D57C0656}" presName="hierChild2" presStyleCnt="0"/>
      <dgm:spPr/>
    </dgm:pt>
    <dgm:pt modelId="{DAC0868D-1C0B-4662-A099-0CD4AA21C4A3}" type="pres">
      <dgm:prSet presAssocID="{2A1251E5-159A-43DE-B5F4-79E339988382}" presName="Name10" presStyleLbl="parChTrans1D2" presStyleIdx="0" presStyleCnt="1"/>
      <dgm:spPr/>
    </dgm:pt>
    <dgm:pt modelId="{A8AF6016-66BA-495C-BE69-CD7211184154}" type="pres">
      <dgm:prSet presAssocID="{68721C4E-4C72-4DDD-9C6D-A0B3C7F31CB4}" presName="hierRoot2" presStyleCnt="0"/>
      <dgm:spPr/>
    </dgm:pt>
    <dgm:pt modelId="{AB287241-1572-42FB-8377-0CA6396E7407}" type="pres">
      <dgm:prSet presAssocID="{68721C4E-4C72-4DDD-9C6D-A0B3C7F31CB4}" presName="composite2" presStyleCnt="0"/>
      <dgm:spPr/>
    </dgm:pt>
    <dgm:pt modelId="{F01C1859-0BF2-48CB-9F3B-0F159AF8C2DF}" type="pres">
      <dgm:prSet presAssocID="{68721C4E-4C72-4DDD-9C6D-A0B3C7F31CB4}" presName="background2" presStyleLbl="node2" presStyleIdx="0" presStyleCnt="1"/>
      <dgm:spPr/>
    </dgm:pt>
    <dgm:pt modelId="{EF8E542F-6871-471D-8D27-C9C2A6B58042}" type="pres">
      <dgm:prSet presAssocID="{68721C4E-4C72-4DDD-9C6D-A0B3C7F31CB4}" presName="text2" presStyleLbl="fgAcc2" presStyleIdx="0" presStyleCnt="1">
        <dgm:presLayoutVars>
          <dgm:chPref val="3"/>
        </dgm:presLayoutVars>
      </dgm:prSet>
      <dgm:spPr/>
    </dgm:pt>
    <dgm:pt modelId="{9DA8E5C8-9C21-4129-BC3E-8474FA67BC7F}" type="pres">
      <dgm:prSet presAssocID="{68721C4E-4C72-4DDD-9C6D-A0B3C7F31CB4}" presName="hierChild3" presStyleCnt="0"/>
      <dgm:spPr/>
    </dgm:pt>
  </dgm:ptLst>
  <dgm:cxnLst>
    <dgm:cxn modelId="{76ED3501-06A0-4BD7-A2FB-D194E7B69F37}" type="presOf" srcId="{68721C4E-4C72-4DDD-9C6D-A0B3C7F31CB4}" destId="{EF8E542F-6871-471D-8D27-C9C2A6B58042}" srcOrd="0" destOrd="0" presId="urn:microsoft.com/office/officeart/2005/8/layout/hierarchy1"/>
    <dgm:cxn modelId="{06BF8F40-0E9B-46F9-BFC8-CB83E17CC4C4}" type="presOf" srcId="{2A1251E5-159A-43DE-B5F4-79E339988382}" destId="{DAC0868D-1C0B-4662-A099-0CD4AA21C4A3}" srcOrd="0" destOrd="0" presId="urn:microsoft.com/office/officeart/2005/8/layout/hierarchy1"/>
    <dgm:cxn modelId="{E71A9C40-AE00-4929-9C3E-3169DF89442E}" type="presOf" srcId="{E9E2F23F-5B88-4CE1-A0FC-C9F8D57C0656}" destId="{D5929C51-B08F-42F0-B665-DDA612C3D925}" srcOrd="0" destOrd="0" presId="urn:microsoft.com/office/officeart/2005/8/layout/hierarchy1"/>
    <dgm:cxn modelId="{8145CE5E-CEB1-48CF-A5E9-CE21C06E5EB8}" type="presOf" srcId="{2C942910-734A-4B22-A6E1-D46B7A66D90E}" destId="{FCADC752-A873-439B-B066-E207DEC8162E}" srcOrd="0" destOrd="0" presId="urn:microsoft.com/office/officeart/2005/8/layout/hierarchy1"/>
    <dgm:cxn modelId="{0DCA6797-6709-41A9-9C41-0E38D4C1BBE7}" srcId="{E9E2F23F-5B88-4CE1-A0FC-C9F8D57C0656}" destId="{68721C4E-4C72-4DDD-9C6D-A0B3C7F31CB4}" srcOrd="0" destOrd="0" parTransId="{2A1251E5-159A-43DE-B5F4-79E339988382}" sibTransId="{F14E1265-0A13-4C36-AB58-D47A1E989A62}"/>
    <dgm:cxn modelId="{8D42B5D4-B21E-44AB-BDA2-79659F729BD5}" srcId="{2C942910-734A-4B22-A6E1-D46B7A66D90E}" destId="{E9E2F23F-5B88-4CE1-A0FC-C9F8D57C0656}" srcOrd="0" destOrd="0" parTransId="{B096B3BA-6C25-409D-970F-CE586ECABF8E}" sibTransId="{02015416-0110-4531-A2A5-0B917FACF242}"/>
    <dgm:cxn modelId="{95B88D30-67D5-4CA8-84B2-CD58D875BA6F}" type="presParOf" srcId="{FCADC752-A873-439B-B066-E207DEC8162E}" destId="{C03D542F-71BA-42CE-A54E-0F8AC641FBB1}" srcOrd="0" destOrd="0" presId="urn:microsoft.com/office/officeart/2005/8/layout/hierarchy1"/>
    <dgm:cxn modelId="{7468B4FA-35D2-47F0-AA52-FB9581F9FF5B}" type="presParOf" srcId="{C03D542F-71BA-42CE-A54E-0F8AC641FBB1}" destId="{A022F913-B211-4C90-BC8D-724DDC73F069}" srcOrd="0" destOrd="0" presId="urn:microsoft.com/office/officeart/2005/8/layout/hierarchy1"/>
    <dgm:cxn modelId="{22464FAB-4514-467B-B9AC-3CDE2BD23005}" type="presParOf" srcId="{A022F913-B211-4C90-BC8D-724DDC73F069}" destId="{32DF8BD1-16B2-44CA-B982-BB9FEF8DAF8D}" srcOrd="0" destOrd="0" presId="urn:microsoft.com/office/officeart/2005/8/layout/hierarchy1"/>
    <dgm:cxn modelId="{61C464D0-4B74-4EFB-974A-100C56D1B19D}" type="presParOf" srcId="{A022F913-B211-4C90-BC8D-724DDC73F069}" destId="{D5929C51-B08F-42F0-B665-DDA612C3D925}" srcOrd="1" destOrd="0" presId="urn:microsoft.com/office/officeart/2005/8/layout/hierarchy1"/>
    <dgm:cxn modelId="{A8DFE68B-490E-41EB-958A-1983E50AC280}" type="presParOf" srcId="{C03D542F-71BA-42CE-A54E-0F8AC641FBB1}" destId="{0F5A370A-E847-477E-A357-4C6747EBBA0B}" srcOrd="1" destOrd="0" presId="urn:microsoft.com/office/officeart/2005/8/layout/hierarchy1"/>
    <dgm:cxn modelId="{BD1CF945-D352-4467-90A0-F5FEFB8A322E}" type="presParOf" srcId="{0F5A370A-E847-477E-A357-4C6747EBBA0B}" destId="{DAC0868D-1C0B-4662-A099-0CD4AA21C4A3}" srcOrd="0" destOrd="0" presId="urn:microsoft.com/office/officeart/2005/8/layout/hierarchy1"/>
    <dgm:cxn modelId="{047E763A-3DAC-4AC4-B4FC-D2FC42ED7358}" type="presParOf" srcId="{0F5A370A-E847-477E-A357-4C6747EBBA0B}" destId="{A8AF6016-66BA-495C-BE69-CD7211184154}" srcOrd="1" destOrd="0" presId="urn:microsoft.com/office/officeart/2005/8/layout/hierarchy1"/>
    <dgm:cxn modelId="{89C5B1F4-D5B0-4081-BD7F-2D1FA4111544}" type="presParOf" srcId="{A8AF6016-66BA-495C-BE69-CD7211184154}" destId="{AB287241-1572-42FB-8377-0CA6396E7407}" srcOrd="0" destOrd="0" presId="urn:microsoft.com/office/officeart/2005/8/layout/hierarchy1"/>
    <dgm:cxn modelId="{EA05C594-66F4-48E5-94A0-4014A38A6933}" type="presParOf" srcId="{AB287241-1572-42FB-8377-0CA6396E7407}" destId="{F01C1859-0BF2-48CB-9F3B-0F159AF8C2DF}" srcOrd="0" destOrd="0" presId="urn:microsoft.com/office/officeart/2005/8/layout/hierarchy1"/>
    <dgm:cxn modelId="{7C2646C7-B840-48F7-8A1B-0F523DCA1AEF}" type="presParOf" srcId="{AB287241-1572-42FB-8377-0CA6396E7407}" destId="{EF8E542F-6871-471D-8D27-C9C2A6B58042}" srcOrd="1" destOrd="0" presId="urn:microsoft.com/office/officeart/2005/8/layout/hierarchy1"/>
    <dgm:cxn modelId="{786A8DE3-D5AC-4F88-AD35-791234FC3F07}" type="presParOf" srcId="{A8AF6016-66BA-495C-BE69-CD7211184154}" destId="{9DA8E5C8-9C21-4129-BC3E-8474FA67BC7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A0CE04A-AD4D-4DD6-8E27-ACEA6E0F256D}"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n-US"/>
        </a:p>
      </dgm:t>
    </dgm:pt>
    <dgm:pt modelId="{DD5CC6B5-5972-4863-950B-FE81DF08AEF4}">
      <dgm:prSet/>
      <dgm:spPr/>
      <dgm:t>
        <a:bodyPr/>
        <a:lstStyle/>
        <a:p>
          <a:pPr rtl="0"/>
          <a:r>
            <a:rPr lang="en-US" b="1" dirty="0"/>
            <a:t>Volume 1: TRM Overview and User Guide </a:t>
          </a:r>
          <a:r>
            <a:rPr lang="en-US" b="0" dirty="0"/>
            <a:t>covers the process for TRM updates and version rollouts, weather zones, peak demand definitions, TRM structure and the format of the TRM measures </a:t>
          </a:r>
        </a:p>
      </dgm:t>
    </dgm:pt>
    <dgm:pt modelId="{BD4E3B51-6F02-42AF-9715-7568D64D762B}" type="parTrans" cxnId="{DC6076D2-5CE5-462C-A2CC-80F45E140767}">
      <dgm:prSet/>
      <dgm:spPr/>
      <dgm:t>
        <a:bodyPr/>
        <a:lstStyle/>
        <a:p>
          <a:endParaRPr lang="en-US" sz="1600" b="0"/>
        </a:p>
      </dgm:t>
    </dgm:pt>
    <dgm:pt modelId="{605311F3-E852-4CE6-8EFC-639A6D40FD29}" type="sibTrans" cxnId="{DC6076D2-5CE5-462C-A2CC-80F45E140767}">
      <dgm:prSet/>
      <dgm:spPr/>
      <dgm:t>
        <a:bodyPr/>
        <a:lstStyle/>
        <a:p>
          <a:endParaRPr lang="en-US" b="0"/>
        </a:p>
      </dgm:t>
    </dgm:pt>
    <dgm:pt modelId="{95591142-C7AE-4140-8813-C01B0281E732}">
      <dgm:prSet/>
      <dgm:spPr/>
      <dgm:t>
        <a:bodyPr/>
        <a:lstStyle/>
        <a:p>
          <a:pPr rtl="0"/>
          <a:r>
            <a:rPr lang="en-GB" b="1" dirty="0"/>
            <a:t>Volume 2: Residential Deemed Measures</a:t>
          </a:r>
          <a:r>
            <a:rPr lang="en-US" b="1" dirty="0"/>
            <a:t> </a:t>
          </a:r>
          <a:r>
            <a:rPr lang="en-US" b="0" dirty="0"/>
            <a:t>contains the measure descriptions and deemed savings estimates and algorithms for measures installed in residential dwellings. </a:t>
          </a:r>
        </a:p>
      </dgm:t>
    </dgm:pt>
    <dgm:pt modelId="{2A72621B-4339-45DF-A59C-8B6F9FFF2024}" type="parTrans" cxnId="{6BE0EAB0-759C-4179-B4DE-260A56247619}">
      <dgm:prSet/>
      <dgm:spPr/>
      <dgm:t>
        <a:bodyPr/>
        <a:lstStyle/>
        <a:p>
          <a:endParaRPr lang="en-US" sz="1600" b="0"/>
        </a:p>
      </dgm:t>
    </dgm:pt>
    <dgm:pt modelId="{09912BB7-A5D0-4F8D-B8B9-7A704F0EBBCD}" type="sibTrans" cxnId="{6BE0EAB0-759C-4179-B4DE-260A56247619}">
      <dgm:prSet/>
      <dgm:spPr/>
      <dgm:t>
        <a:bodyPr/>
        <a:lstStyle/>
        <a:p>
          <a:endParaRPr lang="en-US" b="0"/>
        </a:p>
      </dgm:t>
    </dgm:pt>
    <dgm:pt modelId="{FBE9A4FF-666E-478E-BD63-40D20FC94DBE}">
      <dgm:prSet/>
      <dgm:spPr/>
      <dgm:t>
        <a:bodyPr/>
        <a:lstStyle/>
        <a:p>
          <a:pPr rtl="0"/>
          <a:r>
            <a:rPr lang="en-US" b="1" dirty="0"/>
            <a:t>Volume 3: Nonresidential Deemed Measures </a:t>
          </a:r>
          <a:r>
            <a:rPr lang="en-US" b="0" dirty="0"/>
            <a:t>contains the measure descriptions and deemed savings estimates and algorithms for measures installed in nonresidential businesses.   </a:t>
          </a:r>
        </a:p>
      </dgm:t>
    </dgm:pt>
    <dgm:pt modelId="{33BC2481-052C-4969-877D-88EF420F6713}" type="parTrans" cxnId="{1A8C9077-D191-47D0-A340-AAC90D552136}">
      <dgm:prSet/>
      <dgm:spPr/>
      <dgm:t>
        <a:bodyPr/>
        <a:lstStyle/>
        <a:p>
          <a:endParaRPr lang="en-US" sz="1600" b="0"/>
        </a:p>
      </dgm:t>
    </dgm:pt>
    <dgm:pt modelId="{5A013ACD-FDA1-49E6-B0A6-5ADF4823BC35}" type="sibTrans" cxnId="{1A8C9077-D191-47D0-A340-AAC90D552136}">
      <dgm:prSet/>
      <dgm:spPr/>
      <dgm:t>
        <a:bodyPr/>
        <a:lstStyle/>
        <a:p>
          <a:endParaRPr lang="en-US" b="0"/>
        </a:p>
      </dgm:t>
    </dgm:pt>
    <dgm:pt modelId="{36DD9668-D00A-481C-8EB1-7E1D3B173F59}">
      <dgm:prSet/>
      <dgm:spPr/>
      <dgm:t>
        <a:bodyPr/>
        <a:lstStyle/>
        <a:p>
          <a:pPr rtl="0"/>
          <a:r>
            <a:rPr lang="en-US" b="1" dirty="0"/>
            <a:t>Volume 4: M&amp;V Protocols </a:t>
          </a:r>
          <a:r>
            <a:rPr lang="en-US" b="0" dirty="0"/>
            <a:t>contains protocols to estimate claimed savings for measures that are not good candidates for deemed savings across both sectors</a:t>
          </a:r>
        </a:p>
      </dgm:t>
    </dgm:pt>
    <dgm:pt modelId="{C8E3C34F-9781-431D-8E45-B246E992D814}" type="parTrans" cxnId="{478BD840-9204-4246-AB60-8719AC9CDBEC}">
      <dgm:prSet/>
      <dgm:spPr/>
      <dgm:t>
        <a:bodyPr/>
        <a:lstStyle/>
        <a:p>
          <a:endParaRPr lang="en-US" sz="1600" b="0"/>
        </a:p>
      </dgm:t>
    </dgm:pt>
    <dgm:pt modelId="{92FCB8F0-EB12-47B2-8942-34584EA8463E}" type="sibTrans" cxnId="{478BD840-9204-4246-AB60-8719AC9CDBEC}">
      <dgm:prSet/>
      <dgm:spPr/>
      <dgm:t>
        <a:bodyPr/>
        <a:lstStyle/>
        <a:p>
          <a:endParaRPr lang="en-US" b="0"/>
        </a:p>
      </dgm:t>
    </dgm:pt>
    <dgm:pt modelId="{D13AFBF3-BC8E-4BD3-852E-EED7C0D07408}">
      <dgm:prSet/>
      <dgm:spPr/>
      <dgm:t>
        <a:bodyPr/>
        <a:lstStyle/>
        <a:p>
          <a:r>
            <a:rPr lang="en-GB" b="1" dirty="0"/>
            <a:t>Volume 5: Implementation Guidance </a:t>
          </a:r>
          <a:r>
            <a:rPr lang="en-GB" dirty="0"/>
            <a:t>contains the PUCT’s EM&amp;V team recommendations regarding program implementation that may affect claimed savings</a:t>
          </a:r>
          <a:endParaRPr lang="en-US" b="0" dirty="0"/>
        </a:p>
      </dgm:t>
    </dgm:pt>
    <dgm:pt modelId="{9CC32D36-AF98-4AB4-B678-8F0BB0DD481D}" type="parTrans" cxnId="{A62424E5-504D-4746-9303-1A114175D328}">
      <dgm:prSet/>
      <dgm:spPr/>
      <dgm:t>
        <a:bodyPr/>
        <a:lstStyle/>
        <a:p>
          <a:endParaRPr lang="en-US"/>
        </a:p>
      </dgm:t>
    </dgm:pt>
    <dgm:pt modelId="{9763F8D0-88C5-49D3-8110-47FD869C4FED}" type="sibTrans" cxnId="{A62424E5-504D-4746-9303-1A114175D328}">
      <dgm:prSet/>
      <dgm:spPr/>
      <dgm:t>
        <a:bodyPr/>
        <a:lstStyle/>
        <a:p>
          <a:endParaRPr lang="en-US"/>
        </a:p>
      </dgm:t>
    </dgm:pt>
    <dgm:pt modelId="{FA153138-A523-459B-A690-799CA6F35DC4}" type="pres">
      <dgm:prSet presAssocID="{2A0CE04A-AD4D-4DD6-8E27-ACEA6E0F256D}" presName="vert0" presStyleCnt="0">
        <dgm:presLayoutVars>
          <dgm:dir/>
          <dgm:animOne val="branch"/>
          <dgm:animLvl val="lvl"/>
        </dgm:presLayoutVars>
      </dgm:prSet>
      <dgm:spPr/>
    </dgm:pt>
    <dgm:pt modelId="{5BA2F8C1-401F-41F3-B908-758D0318BEDD}" type="pres">
      <dgm:prSet presAssocID="{DD5CC6B5-5972-4863-950B-FE81DF08AEF4}" presName="thickLine" presStyleLbl="alignNode1" presStyleIdx="0" presStyleCnt="5"/>
      <dgm:spPr/>
    </dgm:pt>
    <dgm:pt modelId="{2EA4342A-7880-4361-9745-150899077C50}" type="pres">
      <dgm:prSet presAssocID="{DD5CC6B5-5972-4863-950B-FE81DF08AEF4}" presName="horz1" presStyleCnt="0"/>
      <dgm:spPr/>
    </dgm:pt>
    <dgm:pt modelId="{EC1C91E7-AB54-4B2F-B571-C0CF40938F6D}" type="pres">
      <dgm:prSet presAssocID="{DD5CC6B5-5972-4863-950B-FE81DF08AEF4}" presName="tx1" presStyleLbl="revTx" presStyleIdx="0" presStyleCnt="5"/>
      <dgm:spPr/>
    </dgm:pt>
    <dgm:pt modelId="{6116B98B-5662-4C7A-A1A7-67BD5771F21A}" type="pres">
      <dgm:prSet presAssocID="{DD5CC6B5-5972-4863-950B-FE81DF08AEF4}" presName="vert1" presStyleCnt="0"/>
      <dgm:spPr/>
    </dgm:pt>
    <dgm:pt modelId="{4AC7A5F3-C42D-4C2F-B356-F6E59C8B2728}" type="pres">
      <dgm:prSet presAssocID="{95591142-C7AE-4140-8813-C01B0281E732}" presName="thickLine" presStyleLbl="alignNode1" presStyleIdx="1" presStyleCnt="5"/>
      <dgm:spPr/>
    </dgm:pt>
    <dgm:pt modelId="{83B5AFE0-E2BC-4FE9-8769-77EAAA81E7B8}" type="pres">
      <dgm:prSet presAssocID="{95591142-C7AE-4140-8813-C01B0281E732}" presName="horz1" presStyleCnt="0"/>
      <dgm:spPr/>
    </dgm:pt>
    <dgm:pt modelId="{69AD666F-0929-4D34-AAA2-247C5C07A244}" type="pres">
      <dgm:prSet presAssocID="{95591142-C7AE-4140-8813-C01B0281E732}" presName="tx1" presStyleLbl="revTx" presStyleIdx="1" presStyleCnt="5"/>
      <dgm:spPr/>
    </dgm:pt>
    <dgm:pt modelId="{5F88251C-6071-4CFB-9CFA-7AB56327F597}" type="pres">
      <dgm:prSet presAssocID="{95591142-C7AE-4140-8813-C01B0281E732}" presName="vert1" presStyleCnt="0"/>
      <dgm:spPr/>
    </dgm:pt>
    <dgm:pt modelId="{8C00946A-D2A9-461D-ABC9-FE330F8C2ACF}" type="pres">
      <dgm:prSet presAssocID="{FBE9A4FF-666E-478E-BD63-40D20FC94DBE}" presName="thickLine" presStyleLbl="alignNode1" presStyleIdx="2" presStyleCnt="5"/>
      <dgm:spPr/>
    </dgm:pt>
    <dgm:pt modelId="{87242B81-39C4-4B32-A011-083DF196812A}" type="pres">
      <dgm:prSet presAssocID="{FBE9A4FF-666E-478E-BD63-40D20FC94DBE}" presName="horz1" presStyleCnt="0"/>
      <dgm:spPr/>
    </dgm:pt>
    <dgm:pt modelId="{3DFECCE0-B935-4529-9322-1D35826DFB04}" type="pres">
      <dgm:prSet presAssocID="{FBE9A4FF-666E-478E-BD63-40D20FC94DBE}" presName="tx1" presStyleLbl="revTx" presStyleIdx="2" presStyleCnt="5"/>
      <dgm:spPr/>
    </dgm:pt>
    <dgm:pt modelId="{29EB1E12-E125-464D-AB8B-FD0CE93773F0}" type="pres">
      <dgm:prSet presAssocID="{FBE9A4FF-666E-478E-BD63-40D20FC94DBE}" presName="vert1" presStyleCnt="0"/>
      <dgm:spPr/>
    </dgm:pt>
    <dgm:pt modelId="{1D63E52B-8FDF-4AD1-95DD-F5D2828D47F8}" type="pres">
      <dgm:prSet presAssocID="{36DD9668-D00A-481C-8EB1-7E1D3B173F59}" presName="thickLine" presStyleLbl="alignNode1" presStyleIdx="3" presStyleCnt="5"/>
      <dgm:spPr/>
    </dgm:pt>
    <dgm:pt modelId="{EA89E401-1DDB-4C30-8726-532C351415F8}" type="pres">
      <dgm:prSet presAssocID="{36DD9668-D00A-481C-8EB1-7E1D3B173F59}" presName="horz1" presStyleCnt="0"/>
      <dgm:spPr/>
    </dgm:pt>
    <dgm:pt modelId="{AEE95025-0F1A-4F4B-8961-02E51D61AE74}" type="pres">
      <dgm:prSet presAssocID="{36DD9668-D00A-481C-8EB1-7E1D3B173F59}" presName="tx1" presStyleLbl="revTx" presStyleIdx="3" presStyleCnt="5"/>
      <dgm:spPr/>
    </dgm:pt>
    <dgm:pt modelId="{63092669-F143-464A-A53B-1F1F72F0B59E}" type="pres">
      <dgm:prSet presAssocID="{36DD9668-D00A-481C-8EB1-7E1D3B173F59}" presName="vert1" presStyleCnt="0"/>
      <dgm:spPr/>
    </dgm:pt>
    <dgm:pt modelId="{349CC0FA-44D5-4959-A5E7-48CE27F073AD}" type="pres">
      <dgm:prSet presAssocID="{D13AFBF3-BC8E-4BD3-852E-EED7C0D07408}" presName="thickLine" presStyleLbl="alignNode1" presStyleIdx="4" presStyleCnt="5"/>
      <dgm:spPr/>
    </dgm:pt>
    <dgm:pt modelId="{7FA99036-DA5B-41E7-8284-BB00DD60577C}" type="pres">
      <dgm:prSet presAssocID="{D13AFBF3-BC8E-4BD3-852E-EED7C0D07408}" presName="horz1" presStyleCnt="0"/>
      <dgm:spPr/>
    </dgm:pt>
    <dgm:pt modelId="{B318DA95-78F9-48CC-89FB-69918302F820}" type="pres">
      <dgm:prSet presAssocID="{D13AFBF3-BC8E-4BD3-852E-EED7C0D07408}" presName="tx1" presStyleLbl="revTx" presStyleIdx="4" presStyleCnt="5"/>
      <dgm:spPr/>
    </dgm:pt>
    <dgm:pt modelId="{EE0905BF-FB4F-43BA-A1E1-7E9269B3AA75}" type="pres">
      <dgm:prSet presAssocID="{D13AFBF3-BC8E-4BD3-852E-EED7C0D07408}" presName="vert1" presStyleCnt="0"/>
      <dgm:spPr/>
    </dgm:pt>
  </dgm:ptLst>
  <dgm:cxnLst>
    <dgm:cxn modelId="{23817410-B163-40BD-88D2-4D1BD915B6CE}" type="presOf" srcId="{36DD9668-D00A-481C-8EB1-7E1D3B173F59}" destId="{AEE95025-0F1A-4F4B-8961-02E51D61AE74}" srcOrd="0" destOrd="0" presId="urn:microsoft.com/office/officeart/2008/layout/LinedList"/>
    <dgm:cxn modelId="{824E0D16-ECD5-44C4-97C4-1E8F13F2864A}" type="presOf" srcId="{D13AFBF3-BC8E-4BD3-852E-EED7C0D07408}" destId="{B318DA95-78F9-48CC-89FB-69918302F820}" srcOrd="0" destOrd="0" presId="urn:microsoft.com/office/officeart/2008/layout/LinedList"/>
    <dgm:cxn modelId="{478BD840-9204-4246-AB60-8719AC9CDBEC}" srcId="{2A0CE04A-AD4D-4DD6-8E27-ACEA6E0F256D}" destId="{36DD9668-D00A-481C-8EB1-7E1D3B173F59}" srcOrd="3" destOrd="0" parTransId="{C8E3C34F-9781-431D-8E45-B246E992D814}" sibTransId="{92FCB8F0-EB12-47B2-8942-34584EA8463E}"/>
    <dgm:cxn modelId="{1A8C9077-D191-47D0-A340-AAC90D552136}" srcId="{2A0CE04A-AD4D-4DD6-8E27-ACEA6E0F256D}" destId="{FBE9A4FF-666E-478E-BD63-40D20FC94DBE}" srcOrd="2" destOrd="0" parTransId="{33BC2481-052C-4969-877D-88EF420F6713}" sibTransId="{5A013ACD-FDA1-49E6-B0A6-5ADF4823BC35}"/>
    <dgm:cxn modelId="{9090278E-3C6C-4B16-9549-8EDE9D2D5240}" type="presOf" srcId="{2A0CE04A-AD4D-4DD6-8E27-ACEA6E0F256D}" destId="{FA153138-A523-459B-A690-799CA6F35DC4}" srcOrd="0" destOrd="0" presId="urn:microsoft.com/office/officeart/2008/layout/LinedList"/>
    <dgm:cxn modelId="{6BE0EAB0-759C-4179-B4DE-260A56247619}" srcId="{2A0CE04A-AD4D-4DD6-8E27-ACEA6E0F256D}" destId="{95591142-C7AE-4140-8813-C01B0281E732}" srcOrd="1" destOrd="0" parTransId="{2A72621B-4339-45DF-A59C-8B6F9FFF2024}" sibTransId="{09912BB7-A5D0-4F8D-B8B9-7A704F0EBBCD}"/>
    <dgm:cxn modelId="{5C7735D2-86AA-48C6-95F5-C4E00A774DA7}" type="presOf" srcId="{FBE9A4FF-666E-478E-BD63-40D20FC94DBE}" destId="{3DFECCE0-B935-4529-9322-1D35826DFB04}" srcOrd="0" destOrd="0" presId="urn:microsoft.com/office/officeart/2008/layout/LinedList"/>
    <dgm:cxn modelId="{DC6076D2-5CE5-462C-A2CC-80F45E140767}" srcId="{2A0CE04A-AD4D-4DD6-8E27-ACEA6E0F256D}" destId="{DD5CC6B5-5972-4863-950B-FE81DF08AEF4}" srcOrd="0" destOrd="0" parTransId="{BD4E3B51-6F02-42AF-9715-7568D64D762B}" sibTransId="{605311F3-E852-4CE6-8EFC-639A6D40FD29}"/>
    <dgm:cxn modelId="{2C083DD6-B0DB-4088-B51E-5DA7DC4A0C0A}" type="presOf" srcId="{DD5CC6B5-5972-4863-950B-FE81DF08AEF4}" destId="{EC1C91E7-AB54-4B2F-B571-C0CF40938F6D}" srcOrd="0" destOrd="0" presId="urn:microsoft.com/office/officeart/2008/layout/LinedList"/>
    <dgm:cxn modelId="{A62424E5-504D-4746-9303-1A114175D328}" srcId="{2A0CE04A-AD4D-4DD6-8E27-ACEA6E0F256D}" destId="{D13AFBF3-BC8E-4BD3-852E-EED7C0D07408}" srcOrd="4" destOrd="0" parTransId="{9CC32D36-AF98-4AB4-B678-8F0BB0DD481D}" sibTransId="{9763F8D0-88C5-49D3-8110-47FD869C4FED}"/>
    <dgm:cxn modelId="{85A5D3EC-BCB6-4D15-A10F-AA7F9CA2A1E0}" type="presOf" srcId="{95591142-C7AE-4140-8813-C01B0281E732}" destId="{69AD666F-0929-4D34-AAA2-247C5C07A244}" srcOrd="0" destOrd="0" presId="urn:microsoft.com/office/officeart/2008/layout/LinedList"/>
    <dgm:cxn modelId="{4C6FA90D-8A0B-4D45-859B-EC8AF674A510}" type="presParOf" srcId="{FA153138-A523-459B-A690-799CA6F35DC4}" destId="{5BA2F8C1-401F-41F3-B908-758D0318BEDD}" srcOrd="0" destOrd="0" presId="urn:microsoft.com/office/officeart/2008/layout/LinedList"/>
    <dgm:cxn modelId="{EEBA0540-D64D-42BF-A2FC-5C72FBE680B3}" type="presParOf" srcId="{FA153138-A523-459B-A690-799CA6F35DC4}" destId="{2EA4342A-7880-4361-9745-150899077C50}" srcOrd="1" destOrd="0" presId="urn:microsoft.com/office/officeart/2008/layout/LinedList"/>
    <dgm:cxn modelId="{A4909DE9-A22F-492B-A088-CB206F61A19E}" type="presParOf" srcId="{2EA4342A-7880-4361-9745-150899077C50}" destId="{EC1C91E7-AB54-4B2F-B571-C0CF40938F6D}" srcOrd="0" destOrd="0" presId="urn:microsoft.com/office/officeart/2008/layout/LinedList"/>
    <dgm:cxn modelId="{07638401-2A5C-40F1-BBA6-0CFFDCB88CF8}" type="presParOf" srcId="{2EA4342A-7880-4361-9745-150899077C50}" destId="{6116B98B-5662-4C7A-A1A7-67BD5771F21A}" srcOrd="1" destOrd="0" presId="urn:microsoft.com/office/officeart/2008/layout/LinedList"/>
    <dgm:cxn modelId="{DC07A340-2DBC-4415-A59F-19BEE0082008}" type="presParOf" srcId="{FA153138-A523-459B-A690-799CA6F35DC4}" destId="{4AC7A5F3-C42D-4C2F-B356-F6E59C8B2728}" srcOrd="2" destOrd="0" presId="urn:microsoft.com/office/officeart/2008/layout/LinedList"/>
    <dgm:cxn modelId="{D669D4CE-6A5F-46C8-ABBF-05D59CBBEE2D}" type="presParOf" srcId="{FA153138-A523-459B-A690-799CA6F35DC4}" destId="{83B5AFE0-E2BC-4FE9-8769-77EAAA81E7B8}" srcOrd="3" destOrd="0" presId="urn:microsoft.com/office/officeart/2008/layout/LinedList"/>
    <dgm:cxn modelId="{5115B131-7D48-46F7-B422-1CE0F2F6AFB2}" type="presParOf" srcId="{83B5AFE0-E2BC-4FE9-8769-77EAAA81E7B8}" destId="{69AD666F-0929-4D34-AAA2-247C5C07A244}" srcOrd="0" destOrd="0" presId="urn:microsoft.com/office/officeart/2008/layout/LinedList"/>
    <dgm:cxn modelId="{BA8437EE-A773-4B50-8902-286E6B619FFA}" type="presParOf" srcId="{83B5AFE0-E2BC-4FE9-8769-77EAAA81E7B8}" destId="{5F88251C-6071-4CFB-9CFA-7AB56327F597}" srcOrd="1" destOrd="0" presId="urn:microsoft.com/office/officeart/2008/layout/LinedList"/>
    <dgm:cxn modelId="{21F3B75E-1BE5-4A7E-9869-37F87A2588CA}" type="presParOf" srcId="{FA153138-A523-459B-A690-799CA6F35DC4}" destId="{8C00946A-D2A9-461D-ABC9-FE330F8C2ACF}" srcOrd="4" destOrd="0" presId="urn:microsoft.com/office/officeart/2008/layout/LinedList"/>
    <dgm:cxn modelId="{1038DD26-23A3-4E40-BF30-D408309DBB8F}" type="presParOf" srcId="{FA153138-A523-459B-A690-799CA6F35DC4}" destId="{87242B81-39C4-4B32-A011-083DF196812A}" srcOrd="5" destOrd="0" presId="urn:microsoft.com/office/officeart/2008/layout/LinedList"/>
    <dgm:cxn modelId="{7E8D9C1D-F4C8-47DB-8BD4-90877475B64D}" type="presParOf" srcId="{87242B81-39C4-4B32-A011-083DF196812A}" destId="{3DFECCE0-B935-4529-9322-1D35826DFB04}" srcOrd="0" destOrd="0" presId="urn:microsoft.com/office/officeart/2008/layout/LinedList"/>
    <dgm:cxn modelId="{2D8A4FEE-AE5C-4880-8640-21D110C27933}" type="presParOf" srcId="{87242B81-39C4-4B32-A011-083DF196812A}" destId="{29EB1E12-E125-464D-AB8B-FD0CE93773F0}" srcOrd="1" destOrd="0" presId="urn:microsoft.com/office/officeart/2008/layout/LinedList"/>
    <dgm:cxn modelId="{EBD54D81-6A33-4DEE-9C71-FB2048ABD7AA}" type="presParOf" srcId="{FA153138-A523-459B-A690-799CA6F35DC4}" destId="{1D63E52B-8FDF-4AD1-95DD-F5D2828D47F8}" srcOrd="6" destOrd="0" presId="urn:microsoft.com/office/officeart/2008/layout/LinedList"/>
    <dgm:cxn modelId="{ED1A097C-7368-45D2-9CCC-A492DD4D9DC8}" type="presParOf" srcId="{FA153138-A523-459B-A690-799CA6F35DC4}" destId="{EA89E401-1DDB-4C30-8726-532C351415F8}" srcOrd="7" destOrd="0" presId="urn:microsoft.com/office/officeart/2008/layout/LinedList"/>
    <dgm:cxn modelId="{427450BF-3EF4-4974-BC37-3F41E746B877}" type="presParOf" srcId="{EA89E401-1DDB-4C30-8726-532C351415F8}" destId="{AEE95025-0F1A-4F4B-8961-02E51D61AE74}" srcOrd="0" destOrd="0" presId="urn:microsoft.com/office/officeart/2008/layout/LinedList"/>
    <dgm:cxn modelId="{CFFC946F-F20A-4F21-8929-DA140DEFB039}" type="presParOf" srcId="{EA89E401-1DDB-4C30-8726-532C351415F8}" destId="{63092669-F143-464A-A53B-1F1F72F0B59E}" srcOrd="1" destOrd="0" presId="urn:microsoft.com/office/officeart/2008/layout/LinedList"/>
    <dgm:cxn modelId="{C65D9A58-6260-45D8-AE8F-2415EDF17C64}" type="presParOf" srcId="{FA153138-A523-459B-A690-799CA6F35DC4}" destId="{349CC0FA-44D5-4959-A5E7-48CE27F073AD}" srcOrd="8" destOrd="0" presId="urn:microsoft.com/office/officeart/2008/layout/LinedList"/>
    <dgm:cxn modelId="{4B732509-EC63-4867-B5FA-1CF60CFCB4EC}" type="presParOf" srcId="{FA153138-A523-459B-A690-799CA6F35DC4}" destId="{7FA99036-DA5B-41E7-8284-BB00DD60577C}" srcOrd="9" destOrd="0" presId="urn:microsoft.com/office/officeart/2008/layout/LinedList"/>
    <dgm:cxn modelId="{62405D73-90A5-4C2B-ADE2-70A0D259DD50}" type="presParOf" srcId="{7FA99036-DA5B-41E7-8284-BB00DD60577C}" destId="{B318DA95-78F9-48CC-89FB-69918302F820}" srcOrd="0" destOrd="0" presId="urn:microsoft.com/office/officeart/2008/layout/LinedList"/>
    <dgm:cxn modelId="{EE13C3C6-ECE5-4E46-AA4B-DC1C86941C86}" type="presParOf" srcId="{7FA99036-DA5B-41E7-8284-BB00DD60577C}" destId="{EE0905BF-FB4F-43BA-A1E1-7E9269B3AA7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C3759B1-83A9-47B8-AEC1-CD97D9B5157B}" type="doc">
      <dgm:prSet loTypeId="urn:microsoft.com/office/officeart/2016/7/layout/RepeatingBendingProcessNew" loCatId="process" qsTypeId="urn:microsoft.com/office/officeart/2005/8/quickstyle/simple1" qsCatId="simple" csTypeId="urn:microsoft.com/office/officeart/2005/8/colors/colorful1" csCatId="colorful" phldr="1"/>
      <dgm:spPr/>
      <dgm:t>
        <a:bodyPr/>
        <a:lstStyle/>
        <a:p>
          <a:endParaRPr lang="en-US"/>
        </a:p>
      </dgm:t>
    </dgm:pt>
    <dgm:pt modelId="{5F992C60-E404-4BFD-AD9F-1E828BEF8FE7}">
      <dgm:prSet/>
      <dgm:spPr/>
      <dgm:t>
        <a:bodyPr/>
        <a:lstStyle/>
        <a:p>
          <a:pPr rtl="0"/>
          <a:r>
            <a:rPr lang="en-US" dirty="0"/>
            <a:t>Commission’s EM&amp;V contractor reviews the TRM at least annually and makes needed updates</a:t>
          </a:r>
        </a:p>
        <a:p>
          <a:pPr rtl="0"/>
          <a:r>
            <a:rPr lang="en-US" dirty="0"/>
            <a:t>(16 TAC §25.181(o) (6) (B)).  </a:t>
          </a:r>
        </a:p>
      </dgm:t>
    </dgm:pt>
    <dgm:pt modelId="{1BA1C2EA-F966-43FC-A4AB-266FBAD671FF}" type="parTrans" cxnId="{AEC1AF76-6840-46E4-8727-CFD172D23372}">
      <dgm:prSet/>
      <dgm:spPr/>
      <dgm:t>
        <a:bodyPr/>
        <a:lstStyle/>
        <a:p>
          <a:endParaRPr lang="en-US"/>
        </a:p>
      </dgm:t>
    </dgm:pt>
    <dgm:pt modelId="{5B9B98A1-D07B-46B5-A4DB-3BE4C6E977A5}" type="sibTrans" cxnId="{AEC1AF76-6840-46E4-8727-CFD172D23372}">
      <dgm:prSet/>
      <dgm:spPr/>
      <dgm:t>
        <a:bodyPr/>
        <a:lstStyle/>
        <a:p>
          <a:endParaRPr lang="en-US" dirty="0"/>
        </a:p>
      </dgm:t>
    </dgm:pt>
    <dgm:pt modelId="{888910FA-D275-4FB7-A343-272502F2FD8B}">
      <dgm:prSet/>
      <dgm:spPr/>
      <dgm:t>
        <a:bodyPr/>
        <a:lstStyle/>
        <a:p>
          <a:pPr rtl="0"/>
          <a:r>
            <a:rPr lang="en-US" dirty="0"/>
            <a:t>Additional updates </a:t>
          </a:r>
        </a:p>
      </dgm:t>
    </dgm:pt>
    <dgm:pt modelId="{F399C2D8-D1AE-4D35-AE07-F6802F7A3A86}" type="parTrans" cxnId="{3FEE4702-6CE3-4F9E-B3EF-8663161E4305}">
      <dgm:prSet/>
      <dgm:spPr/>
      <dgm:t>
        <a:bodyPr/>
        <a:lstStyle/>
        <a:p>
          <a:endParaRPr lang="en-US"/>
        </a:p>
      </dgm:t>
    </dgm:pt>
    <dgm:pt modelId="{BFC02603-9A50-4A7D-A2E8-9886735D2351}" type="sibTrans" cxnId="{3FEE4702-6CE3-4F9E-B3EF-8663161E4305}">
      <dgm:prSet/>
      <dgm:spPr/>
      <dgm:t>
        <a:bodyPr/>
        <a:lstStyle/>
        <a:p>
          <a:endParaRPr lang="en-US" dirty="0"/>
        </a:p>
      </dgm:t>
    </dgm:pt>
    <dgm:pt modelId="{F3AB3894-80BF-4F0E-AD00-A591D3D27692}">
      <dgm:prSet/>
      <dgm:spPr/>
      <dgm:t>
        <a:bodyPr/>
        <a:lstStyle/>
        <a:p>
          <a:pPr rtl="0"/>
          <a:r>
            <a:rPr lang="en-US" dirty="0"/>
            <a:t>Utility collaborative group, Electric Utilities Marketing Managers of Texas (EUMMOT)</a:t>
          </a:r>
        </a:p>
      </dgm:t>
    </dgm:pt>
    <dgm:pt modelId="{B332F7A9-480F-48A0-ABF4-5FC472DE485E}" type="parTrans" cxnId="{78B027A0-C7BC-49B8-920B-51F3B8428BB8}">
      <dgm:prSet/>
      <dgm:spPr/>
      <dgm:t>
        <a:bodyPr/>
        <a:lstStyle/>
        <a:p>
          <a:endParaRPr lang="en-US"/>
        </a:p>
      </dgm:t>
    </dgm:pt>
    <dgm:pt modelId="{6CFA282E-D9D7-40C5-9727-BA7780C28E06}" type="sibTrans" cxnId="{78B027A0-C7BC-49B8-920B-51F3B8428BB8}">
      <dgm:prSet/>
      <dgm:spPr/>
      <dgm:t>
        <a:bodyPr/>
        <a:lstStyle/>
        <a:p>
          <a:endParaRPr lang="en-US"/>
        </a:p>
      </dgm:t>
    </dgm:pt>
    <dgm:pt modelId="{EB187F5A-B1F4-4A8D-8C48-E694E13B0983}">
      <dgm:prSet/>
      <dgm:spPr/>
      <dgm:t>
        <a:bodyPr/>
        <a:lstStyle/>
        <a:p>
          <a:pPr rtl="0"/>
          <a:r>
            <a:rPr lang="en-US" dirty="0"/>
            <a:t>Energy Efficiency Implementation Project (EEIP)</a:t>
          </a:r>
        </a:p>
      </dgm:t>
    </dgm:pt>
    <dgm:pt modelId="{5182FB9F-E758-4BF7-9506-C8D3215EF41A}" type="parTrans" cxnId="{16886365-74CD-46AF-88E0-AA800B1BA622}">
      <dgm:prSet/>
      <dgm:spPr/>
      <dgm:t>
        <a:bodyPr/>
        <a:lstStyle/>
        <a:p>
          <a:endParaRPr lang="en-US"/>
        </a:p>
      </dgm:t>
    </dgm:pt>
    <dgm:pt modelId="{92D7A9A0-60F4-4E72-8374-4E62EB0408EC}" type="sibTrans" cxnId="{16886365-74CD-46AF-88E0-AA800B1BA622}">
      <dgm:prSet/>
      <dgm:spPr/>
      <dgm:t>
        <a:bodyPr/>
        <a:lstStyle/>
        <a:p>
          <a:endParaRPr lang="en-US"/>
        </a:p>
      </dgm:t>
    </dgm:pt>
    <dgm:pt modelId="{43D806B5-CFE2-4019-A879-D1DC07C306AE}">
      <dgm:prSet/>
      <dgm:spPr/>
      <dgm:t>
        <a:bodyPr/>
        <a:lstStyle/>
        <a:p>
          <a:pPr rtl="0"/>
          <a:r>
            <a:rPr lang="en-US" dirty="0"/>
            <a:t>TRM Working Group meets at least biweekly and agree on prioritization and updates</a:t>
          </a:r>
        </a:p>
        <a:p>
          <a:pPr rtl="0"/>
          <a:r>
            <a:rPr lang="en-US" dirty="0"/>
            <a:t>PUCT staff, PUCT’s EM&amp;V team, EUMMOT contractor, Utilities and utility invited contractors </a:t>
          </a:r>
        </a:p>
      </dgm:t>
    </dgm:pt>
    <dgm:pt modelId="{D79AC072-3E00-4E04-A493-E5FD89A6AB04}" type="parTrans" cxnId="{1094992B-CBF6-484A-945E-2888AACC9ECC}">
      <dgm:prSet/>
      <dgm:spPr/>
      <dgm:t>
        <a:bodyPr/>
        <a:lstStyle/>
        <a:p>
          <a:endParaRPr lang="en-US"/>
        </a:p>
      </dgm:t>
    </dgm:pt>
    <dgm:pt modelId="{8090B0BD-61A6-49F7-84B9-4748360E458A}" type="sibTrans" cxnId="{1094992B-CBF6-484A-945E-2888AACC9ECC}">
      <dgm:prSet/>
      <dgm:spPr/>
      <dgm:t>
        <a:bodyPr/>
        <a:lstStyle/>
        <a:p>
          <a:endParaRPr lang="en-US"/>
        </a:p>
      </dgm:t>
    </dgm:pt>
    <dgm:pt modelId="{B1DA8309-F5C5-4ED0-B7EB-E8D327658B32}">
      <dgm:prSet/>
      <dgm:spPr/>
      <dgm:t>
        <a:bodyPr/>
        <a:lstStyle/>
        <a:p>
          <a:pPr rtl="0"/>
          <a:r>
            <a:rPr lang="en-US" dirty="0"/>
            <a:t>Individual utility (ies)</a:t>
          </a:r>
        </a:p>
      </dgm:t>
    </dgm:pt>
    <dgm:pt modelId="{0C03880D-CA23-4EC0-80D3-BCC388450BC6}" type="parTrans" cxnId="{E0CB727F-3278-41F3-97BF-576D38C391B4}">
      <dgm:prSet/>
      <dgm:spPr/>
      <dgm:t>
        <a:bodyPr/>
        <a:lstStyle/>
        <a:p>
          <a:endParaRPr lang="en-US"/>
        </a:p>
      </dgm:t>
    </dgm:pt>
    <dgm:pt modelId="{20D8C288-842B-4B65-8E7D-A1E0DEA16E55}" type="sibTrans" cxnId="{E0CB727F-3278-41F3-97BF-576D38C391B4}">
      <dgm:prSet/>
      <dgm:spPr/>
      <dgm:t>
        <a:bodyPr/>
        <a:lstStyle/>
        <a:p>
          <a:endParaRPr lang="en-US"/>
        </a:p>
      </dgm:t>
    </dgm:pt>
    <dgm:pt modelId="{8D34804A-842D-4841-8DA4-348C61A4C162}">
      <dgm:prSet/>
      <dgm:spPr/>
      <dgm:t>
        <a:bodyPr/>
        <a:lstStyle/>
        <a:p>
          <a:pPr rtl="0"/>
          <a:r>
            <a:rPr lang="en-US" dirty="0"/>
            <a:t>EM&amp;V research</a:t>
          </a:r>
        </a:p>
      </dgm:t>
    </dgm:pt>
    <dgm:pt modelId="{34305928-3699-4D95-8D8F-3ACB08D88A22}" type="parTrans" cxnId="{EA4A7648-0C06-45F9-B59E-D03F6377FA8A}">
      <dgm:prSet/>
      <dgm:spPr/>
      <dgm:t>
        <a:bodyPr/>
        <a:lstStyle/>
        <a:p>
          <a:endParaRPr lang="en-US"/>
        </a:p>
      </dgm:t>
    </dgm:pt>
    <dgm:pt modelId="{FE099010-737F-4F47-AB85-4BE0E1C9B871}" type="sibTrans" cxnId="{EA4A7648-0C06-45F9-B59E-D03F6377FA8A}">
      <dgm:prSet/>
      <dgm:spPr/>
      <dgm:t>
        <a:bodyPr/>
        <a:lstStyle/>
        <a:p>
          <a:endParaRPr lang="en-US"/>
        </a:p>
      </dgm:t>
    </dgm:pt>
    <dgm:pt modelId="{47F80354-0BC8-4C06-B280-6EC64B0A9596}" type="pres">
      <dgm:prSet presAssocID="{EC3759B1-83A9-47B8-AEC1-CD97D9B5157B}" presName="Name0" presStyleCnt="0">
        <dgm:presLayoutVars>
          <dgm:dir/>
          <dgm:resizeHandles val="exact"/>
        </dgm:presLayoutVars>
      </dgm:prSet>
      <dgm:spPr/>
    </dgm:pt>
    <dgm:pt modelId="{CB999E1A-5A43-4832-9865-DF82EEB2CBDC}" type="pres">
      <dgm:prSet presAssocID="{5F992C60-E404-4BFD-AD9F-1E828BEF8FE7}" presName="node" presStyleLbl="node1" presStyleIdx="0" presStyleCnt="3">
        <dgm:presLayoutVars>
          <dgm:bulletEnabled val="1"/>
        </dgm:presLayoutVars>
      </dgm:prSet>
      <dgm:spPr/>
    </dgm:pt>
    <dgm:pt modelId="{461B719E-0516-4969-8C9D-1E392C1814A9}" type="pres">
      <dgm:prSet presAssocID="{5B9B98A1-D07B-46B5-A4DB-3BE4C6E977A5}" presName="sibTrans" presStyleLbl="sibTrans1D1" presStyleIdx="0" presStyleCnt="2"/>
      <dgm:spPr/>
    </dgm:pt>
    <dgm:pt modelId="{1B05917B-189E-45C4-A7FC-434D8289C94F}" type="pres">
      <dgm:prSet presAssocID="{5B9B98A1-D07B-46B5-A4DB-3BE4C6E977A5}" presName="connectorText" presStyleLbl="sibTrans1D1" presStyleIdx="0" presStyleCnt="2"/>
      <dgm:spPr/>
    </dgm:pt>
    <dgm:pt modelId="{0ED8631D-CB05-4F02-BED0-D49BB8FED164}" type="pres">
      <dgm:prSet presAssocID="{888910FA-D275-4FB7-A343-272502F2FD8B}" presName="node" presStyleLbl="node1" presStyleIdx="1" presStyleCnt="3">
        <dgm:presLayoutVars>
          <dgm:bulletEnabled val="1"/>
        </dgm:presLayoutVars>
      </dgm:prSet>
      <dgm:spPr/>
    </dgm:pt>
    <dgm:pt modelId="{D0217D8E-3027-4B3E-89F5-9EB4608A50EE}" type="pres">
      <dgm:prSet presAssocID="{BFC02603-9A50-4A7D-A2E8-9886735D2351}" presName="sibTrans" presStyleLbl="sibTrans1D1" presStyleIdx="1" presStyleCnt="2"/>
      <dgm:spPr/>
    </dgm:pt>
    <dgm:pt modelId="{98FC2DF7-E51E-4BD1-BACF-D9149537ED50}" type="pres">
      <dgm:prSet presAssocID="{BFC02603-9A50-4A7D-A2E8-9886735D2351}" presName="connectorText" presStyleLbl="sibTrans1D1" presStyleIdx="1" presStyleCnt="2"/>
      <dgm:spPr/>
    </dgm:pt>
    <dgm:pt modelId="{B6ED3DFD-71EC-4A7C-BF73-F4C039B9DCD9}" type="pres">
      <dgm:prSet presAssocID="{43D806B5-CFE2-4019-A879-D1DC07C306AE}" presName="node" presStyleLbl="node1" presStyleIdx="2" presStyleCnt="3">
        <dgm:presLayoutVars>
          <dgm:bulletEnabled val="1"/>
        </dgm:presLayoutVars>
      </dgm:prSet>
      <dgm:spPr/>
    </dgm:pt>
  </dgm:ptLst>
  <dgm:cxnLst>
    <dgm:cxn modelId="{3FEE4702-6CE3-4F9E-B3EF-8663161E4305}" srcId="{EC3759B1-83A9-47B8-AEC1-CD97D9B5157B}" destId="{888910FA-D275-4FB7-A343-272502F2FD8B}" srcOrd="1" destOrd="0" parTransId="{F399C2D8-D1AE-4D35-AE07-F6802F7A3A86}" sibTransId="{BFC02603-9A50-4A7D-A2E8-9886735D2351}"/>
    <dgm:cxn modelId="{F4061B22-25EB-4ACE-B25B-FDDB7D687FD4}" type="presOf" srcId="{5F992C60-E404-4BFD-AD9F-1E828BEF8FE7}" destId="{CB999E1A-5A43-4832-9865-DF82EEB2CBDC}" srcOrd="0" destOrd="0" presId="urn:microsoft.com/office/officeart/2016/7/layout/RepeatingBendingProcessNew"/>
    <dgm:cxn modelId="{1094992B-CBF6-484A-945E-2888AACC9ECC}" srcId="{EC3759B1-83A9-47B8-AEC1-CD97D9B5157B}" destId="{43D806B5-CFE2-4019-A879-D1DC07C306AE}" srcOrd="2" destOrd="0" parTransId="{D79AC072-3E00-4E04-A493-E5FD89A6AB04}" sibTransId="{8090B0BD-61A6-49F7-84B9-4748360E458A}"/>
    <dgm:cxn modelId="{16886365-74CD-46AF-88E0-AA800B1BA622}" srcId="{888910FA-D275-4FB7-A343-272502F2FD8B}" destId="{EB187F5A-B1F4-4A8D-8C48-E694E13B0983}" srcOrd="2" destOrd="0" parTransId="{5182FB9F-E758-4BF7-9506-C8D3215EF41A}" sibTransId="{92D7A9A0-60F4-4E72-8374-4E62EB0408EC}"/>
    <dgm:cxn modelId="{EA4A7648-0C06-45F9-B59E-D03F6377FA8A}" srcId="{888910FA-D275-4FB7-A343-272502F2FD8B}" destId="{8D34804A-842D-4841-8DA4-348C61A4C162}" srcOrd="3" destOrd="0" parTransId="{34305928-3699-4D95-8D8F-3ACB08D88A22}" sibTransId="{FE099010-737F-4F47-AB85-4BE0E1C9B871}"/>
    <dgm:cxn modelId="{3882F56A-027C-44B1-89CD-23712BE0A764}" type="presOf" srcId="{EB187F5A-B1F4-4A8D-8C48-E694E13B0983}" destId="{0ED8631D-CB05-4F02-BED0-D49BB8FED164}" srcOrd="0" destOrd="3" presId="urn:microsoft.com/office/officeart/2016/7/layout/RepeatingBendingProcessNew"/>
    <dgm:cxn modelId="{CD4C486E-9A84-4EE1-A6B0-5F68852709F2}" type="presOf" srcId="{EC3759B1-83A9-47B8-AEC1-CD97D9B5157B}" destId="{47F80354-0BC8-4C06-B280-6EC64B0A9596}" srcOrd="0" destOrd="0" presId="urn:microsoft.com/office/officeart/2016/7/layout/RepeatingBendingProcessNew"/>
    <dgm:cxn modelId="{97BC5E56-C974-4A6D-9524-604C977DF5E3}" type="presOf" srcId="{5B9B98A1-D07B-46B5-A4DB-3BE4C6E977A5}" destId="{1B05917B-189E-45C4-A7FC-434D8289C94F}" srcOrd="1" destOrd="0" presId="urn:microsoft.com/office/officeart/2016/7/layout/RepeatingBendingProcessNew"/>
    <dgm:cxn modelId="{AEC1AF76-6840-46E4-8727-CFD172D23372}" srcId="{EC3759B1-83A9-47B8-AEC1-CD97D9B5157B}" destId="{5F992C60-E404-4BFD-AD9F-1E828BEF8FE7}" srcOrd="0" destOrd="0" parTransId="{1BA1C2EA-F966-43FC-A4AB-266FBAD671FF}" sibTransId="{5B9B98A1-D07B-46B5-A4DB-3BE4C6E977A5}"/>
    <dgm:cxn modelId="{422AE17C-8C67-48EA-883E-099B0A103478}" type="presOf" srcId="{888910FA-D275-4FB7-A343-272502F2FD8B}" destId="{0ED8631D-CB05-4F02-BED0-D49BB8FED164}" srcOrd="0" destOrd="0" presId="urn:microsoft.com/office/officeart/2016/7/layout/RepeatingBendingProcessNew"/>
    <dgm:cxn modelId="{E0CB727F-3278-41F3-97BF-576D38C391B4}" srcId="{888910FA-D275-4FB7-A343-272502F2FD8B}" destId="{B1DA8309-F5C5-4ED0-B7EB-E8D327658B32}" srcOrd="1" destOrd="0" parTransId="{0C03880D-CA23-4EC0-80D3-BCC388450BC6}" sibTransId="{20D8C288-842B-4B65-8E7D-A1E0DEA16E55}"/>
    <dgm:cxn modelId="{78B027A0-C7BC-49B8-920B-51F3B8428BB8}" srcId="{888910FA-D275-4FB7-A343-272502F2FD8B}" destId="{F3AB3894-80BF-4F0E-AD00-A591D3D27692}" srcOrd="0" destOrd="0" parTransId="{B332F7A9-480F-48A0-ABF4-5FC472DE485E}" sibTransId="{6CFA282E-D9D7-40C5-9727-BA7780C28E06}"/>
    <dgm:cxn modelId="{A2A75CAA-63A8-4468-9EA2-713FD16CEDDA}" type="presOf" srcId="{43D806B5-CFE2-4019-A879-D1DC07C306AE}" destId="{B6ED3DFD-71EC-4A7C-BF73-F4C039B9DCD9}" srcOrd="0" destOrd="0" presId="urn:microsoft.com/office/officeart/2016/7/layout/RepeatingBendingProcessNew"/>
    <dgm:cxn modelId="{25D26EAB-BB5E-4C3A-AC7A-5B1E9EAB9C49}" type="presOf" srcId="{B1DA8309-F5C5-4ED0-B7EB-E8D327658B32}" destId="{0ED8631D-CB05-4F02-BED0-D49BB8FED164}" srcOrd="0" destOrd="2" presId="urn:microsoft.com/office/officeart/2016/7/layout/RepeatingBendingProcessNew"/>
    <dgm:cxn modelId="{0F7E5FAE-15B7-4597-993E-2086C0578069}" type="presOf" srcId="{F3AB3894-80BF-4F0E-AD00-A591D3D27692}" destId="{0ED8631D-CB05-4F02-BED0-D49BB8FED164}" srcOrd="0" destOrd="1" presId="urn:microsoft.com/office/officeart/2016/7/layout/RepeatingBendingProcessNew"/>
    <dgm:cxn modelId="{AA8583B7-549C-4878-B491-AF19483D4E61}" type="presOf" srcId="{BFC02603-9A50-4A7D-A2E8-9886735D2351}" destId="{98FC2DF7-E51E-4BD1-BACF-D9149537ED50}" srcOrd="1" destOrd="0" presId="urn:microsoft.com/office/officeart/2016/7/layout/RepeatingBendingProcessNew"/>
    <dgm:cxn modelId="{1D4CD1DA-7D78-4B86-B85D-9705F0557E0A}" type="presOf" srcId="{8D34804A-842D-4841-8DA4-348C61A4C162}" destId="{0ED8631D-CB05-4F02-BED0-D49BB8FED164}" srcOrd="0" destOrd="4" presId="urn:microsoft.com/office/officeart/2016/7/layout/RepeatingBendingProcessNew"/>
    <dgm:cxn modelId="{4D3CC6E2-4EFC-4B44-A7D1-EF61C4CF43E8}" type="presOf" srcId="{5B9B98A1-D07B-46B5-A4DB-3BE4C6E977A5}" destId="{461B719E-0516-4969-8C9D-1E392C1814A9}" srcOrd="0" destOrd="0" presId="urn:microsoft.com/office/officeart/2016/7/layout/RepeatingBendingProcessNew"/>
    <dgm:cxn modelId="{8A75B9FA-6B36-482B-9B9B-6ED9F5D69136}" type="presOf" srcId="{BFC02603-9A50-4A7D-A2E8-9886735D2351}" destId="{D0217D8E-3027-4B3E-89F5-9EB4608A50EE}" srcOrd="0" destOrd="0" presId="urn:microsoft.com/office/officeart/2016/7/layout/RepeatingBendingProcessNew"/>
    <dgm:cxn modelId="{F75FA5F8-8A4B-4644-8608-59B841DADF2E}" type="presParOf" srcId="{47F80354-0BC8-4C06-B280-6EC64B0A9596}" destId="{CB999E1A-5A43-4832-9865-DF82EEB2CBDC}" srcOrd="0" destOrd="0" presId="urn:microsoft.com/office/officeart/2016/7/layout/RepeatingBendingProcessNew"/>
    <dgm:cxn modelId="{D90F794D-1B5A-44EF-84B3-30A7FA3228E0}" type="presParOf" srcId="{47F80354-0BC8-4C06-B280-6EC64B0A9596}" destId="{461B719E-0516-4969-8C9D-1E392C1814A9}" srcOrd="1" destOrd="0" presId="urn:microsoft.com/office/officeart/2016/7/layout/RepeatingBendingProcessNew"/>
    <dgm:cxn modelId="{C9EFBAB5-301E-44DA-9944-33C5FB14F9E5}" type="presParOf" srcId="{461B719E-0516-4969-8C9D-1E392C1814A9}" destId="{1B05917B-189E-45C4-A7FC-434D8289C94F}" srcOrd="0" destOrd="0" presId="urn:microsoft.com/office/officeart/2016/7/layout/RepeatingBendingProcessNew"/>
    <dgm:cxn modelId="{DF4AE245-E5EE-4F84-8142-36359DA8F7D0}" type="presParOf" srcId="{47F80354-0BC8-4C06-B280-6EC64B0A9596}" destId="{0ED8631D-CB05-4F02-BED0-D49BB8FED164}" srcOrd="2" destOrd="0" presId="urn:microsoft.com/office/officeart/2016/7/layout/RepeatingBendingProcessNew"/>
    <dgm:cxn modelId="{0D8ACBBD-CD16-4615-844B-8FE9166448E5}" type="presParOf" srcId="{47F80354-0BC8-4C06-B280-6EC64B0A9596}" destId="{D0217D8E-3027-4B3E-89F5-9EB4608A50EE}" srcOrd="3" destOrd="0" presId="urn:microsoft.com/office/officeart/2016/7/layout/RepeatingBendingProcessNew"/>
    <dgm:cxn modelId="{322238C2-89F6-4EB0-A118-CC5AE6468368}" type="presParOf" srcId="{D0217D8E-3027-4B3E-89F5-9EB4608A50EE}" destId="{98FC2DF7-E51E-4BD1-BACF-D9149537ED50}" srcOrd="0" destOrd="0" presId="urn:microsoft.com/office/officeart/2016/7/layout/RepeatingBendingProcessNew"/>
    <dgm:cxn modelId="{7B45887B-47D5-4BC0-958C-6883978A9E22}" type="presParOf" srcId="{47F80354-0BC8-4C06-B280-6EC64B0A9596}" destId="{B6ED3DFD-71EC-4A7C-BF73-F4C039B9DCD9}" srcOrd="4"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3EF71FE-4098-4D38-A1CD-8D4F11E1CA72}" type="doc">
      <dgm:prSet loTypeId="urn:microsoft.com/office/officeart/2016/7/layout/VerticalDownArrowProcess" loCatId="process" qsTypeId="urn:microsoft.com/office/officeart/2005/8/quickstyle/simple1" qsCatId="simple" csTypeId="urn:microsoft.com/office/officeart/2005/8/colors/colorful1" csCatId="colorful" phldr="1"/>
      <dgm:spPr/>
      <dgm:t>
        <a:bodyPr/>
        <a:lstStyle/>
        <a:p>
          <a:endParaRPr lang="en-US"/>
        </a:p>
      </dgm:t>
    </dgm:pt>
    <dgm:pt modelId="{54996435-E9B6-4FA0-8281-5716E713AEEF}">
      <dgm:prSet/>
      <dgm:spPr/>
      <dgm:t>
        <a:bodyPr/>
        <a:lstStyle/>
        <a:p>
          <a:r>
            <a:rPr lang="en-US" dirty="0"/>
            <a:t>Improve</a:t>
          </a:r>
        </a:p>
      </dgm:t>
    </dgm:pt>
    <dgm:pt modelId="{19B6E10A-1AB3-4F75-8354-3B17A370E39E}" type="parTrans" cxnId="{153B6500-2618-499C-8B97-37C4BE83A30E}">
      <dgm:prSet/>
      <dgm:spPr/>
      <dgm:t>
        <a:bodyPr/>
        <a:lstStyle/>
        <a:p>
          <a:endParaRPr lang="en-US"/>
        </a:p>
      </dgm:t>
    </dgm:pt>
    <dgm:pt modelId="{AA4F02C1-5DF5-461C-B01C-D88FB2A1B1F5}" type="sibTrans" cxnId="{153B6500-2618-499C-8B97-37C4BE83A30E}">
      <dgm:prSet/>
      <dgm:spPr/>
      <dgm:t>
        <a:bodyPr/>
        <a:lstStyle/>
        <a:p>
          <a:endParaRPr lang="en-US"/>
        </a:p>
      </dgm:t>
    </dgm:pt>
    <dgm:pt modelId="{CF6BE3D2-3936-4F3B-9ADF-2CB636B47C1F}">
      <dgm:prSet/>
      <dgm:spPr/>
      <dgm:t>
        <a:bodyPr/>
        <a:lstStyle/>
        <a:p>
          <a:r>
            <a:rPr lang="en-US" dirty="0"/>
            <a:t>Improve accuracy of deemed savings estimates	</a:t>
          </a:r>
        </a:p>
      </dgm:t>
    </dgm:pt>
    <dgm:pt modelId="{8753BAB2-7A68-4589-ACE0-2DA9C0F81472}" type="parTrans" cxnId="{38C8388E-65AB-4B34-B9BC-647DAA5CDD24}">
      <dgm:prSet/>
      <dgm:spPr/>
      <dgm:t>
        <a:bodyPr/>
        <a:lstStyle/>
        <a:p>
          <a:endParaRPr lang="en-US"/>
        </a:p>
      </dgm:t>
    </dgm:pt>
    <dgm:pt modelId="{62E41D1B-91D4-492C-BB34-2D5E5C87DF33}" type="sibTrans" cxnId="{38C8388E-65AB-4B34-B9BC-647DAA5CDD24}">
      <dgm:prSet/>
      <dgm:spPr/>
      <dgm:t>
        <a:bodyPr/>
        <a:lstStyle/>
        <a:p>
          <a:endParaRPr lang="en-US"/>
        </a:p>
      </dgm:t>
    </dgm:pt>
    <dgm:pt modelId="{9932BEC0-55F2-4525-8131-63C5FD53A83D}">
      <dgm:prSet/>
      <dgm:spPr/>
      <dgm:t>
        <a:bodyPr/>
        <a:lstStyle/>
        <a:p>
          <a:r>
            <a:rPr lang="en-US" dirty="0"/>
            <a:t>Expand</a:t>
          </a:r>
        </a:p>
      </dgm:t>
    </dgm:pt>
    <dgm:pt modelId="{4C90F260-80DB-4070-8EE5-B5F6ED601CCE}" type="parTrans" cxnId="{9CE1456D-2007-46BF-9EDB-C6B9FC92FE27}">
      <dgm:prSet/>
      <dgm:spPr/>
      <dgm:t>
        <a:bodyPr/>
        <a:lstStyle/>
        <a:p>
          <a:endParaRPr lang="en-US"/>
        </a:p>
      </dgm:t>
    </dgm:pt>
    <dgm:pt modelId="{A45B5C88-E86C-457A-92B9-7F997882F9DE}" type="sibTrans" cxnId="{9CE1456D-2007-46BF-9EDB-C6B9FC92FE27}">
      <dgm:prSet/>
      <dgm:spPr/>
      <dgm:t>
        <a:bodyPr/>
        <a:lstStyle/>
        <a:p>
          <a:endParaRPr lang="en-US"/>
        </a:p>
      </dgm:t>
    </dgm:pt>
    <dgm:pt modelId="{111DE8E1-4599-40AD-B5EE-7EFF8B5CCC03}">
      <dgm:prSet/>
      <dgm:spPr/>
      <dgm:t>
        <a:bodyPr/>
        <a:lstStyle/>
        <a:p>
          <a:r>
            <a:rPr lang="en-US" dirty="0"/>
            <a:t>Expand savings opportunities for electric customers</a:t>
          </a:r>
        </a:p>
      </dgm:t>
    </dgm:pt>
    <dgm:pt modelId="{C236B861-BAD1-4527-87BC-C6E63ABADC6A}" type="parTrans" cxnId="{8A374834-1542-4284-AF5D-B156AFE3AC43}">
      <dgm:prSet/>
      <dgm:spPr/>
      <dgm:t>
        <a:bodyPr/>
        <a:lstStyle/>
        <a:p>
          <a:endParaRPr lang="en-US"/>
        </a:p>
      </dgm:t>
    </dgm:pt>
    <dgm:pt modelId="{623102C4-7E93-476C-A94C-616C64359BA6}" type="sibTrans" cxnId="{8A374834-1542-4284-AF5D-B156AFE3AC43}">
      <dgm:prSet/>
      <dgm:spPr/>
      <dgm:t>
        <a:bodyPr/>
        <a:lstStyle/>
        <a:p>
          <a:endParaRPr lang="en-US"/>
        </a:p>
      </dgm:t>
    </dgm:pt>
    <dgm:pt modelId="{8422FBFC-D4CE-4D93-9FA5-42014A4EA88B}">
      <dgm:prSet/>
      <dgm:spPr/>
      <dgm:t>
        <a:bodyPr/>
        <a:lstStyle/>
        <a:p>
          <a:r>
            <a:rPr lang="en-US" dirty="0"/>
            <a:t>Clarify</a:t>
          </a:r>
        </a:p>
      </dgm:t>
    </dgm:pt>
    <dgm:pt modelId="{9F26346F-BB9D-43D9-A141-CE8C7A7C18F7}" type="parTrans" cxnId="{1182EE87-06C0-4DCD-B65F-DC41A6E2DE9E}">
      <dgm:prSet/>
      <dgm:spPr/>
      <dgm:t>
        <a:bodyPr/>
        <a:lstStyle/>
        <a:p>
          <a:endParaRPr lang="en-US"/>
        </a:p>
      </dgm:t>
    </dgm:pt>
    <dgm:pt modelId="{4F4191AF-72F4-4C4D-98B1-6214790C8C59}" type="sibTrans" cxnId="{1182EE87-06C0-4DCD-B65F-DC41A6E2DE9E}">
      <dgm:prSet/>
      <dgm:spPr/>
      <dgm:t>
        <a:bodyPr/>
        <a:lstStyle/>
        <a:p>
          <a:endParaRPr lang="en-US"/>
        </a:p>
      </dgm:t>
    </dgm:pt>
    <dgm:pt modelId="{051E0969-81B7-49AD-9077-CA3F0166599F}">
      <dgm:prSet/>
      <dgm:spPr/>
      <dgm:t>
        <a:bodyPr/>
        <a:lstStyle/>
        <a:p>
          <a:r>
            <a:rPr lang="en-US" dirty="0"/>
            <a:t>Clarify program delivery, documentation and tracking requirements </a:t>
          </a:r>
        </a:p>
      </dgm:t>
    </dgm:pt>
    <dgm:pt modelId="{8D7DA37F-922D-4565-B68C-3C8813547D94}" type="parTrans" cxnId="{5B78B695-97BC-43C6-8E63-FB460DCE19D8}">
      <dgm:prSet/>
      <dgm:spPr/>
      <dgm:t>
        <a:bodyPr/>
        <a:lstStyle/>
        <a:p>
          <a:endParaRPr lang="en-US"/>
        </a:p>
      </dgm:t>
    </dgm:pt>
    <dgm:pt modelId="{A88E68E3-9F77-4606-A6E0-C69CB52C528B}" type="sibTrans" cxnId="{5B78B695-97BC-43C6-8E63-FB460DCE19D8}">
      <dgm:prSet/>
      <dgm:spPr/>
      <dgm:t>
        <a:bodyPr/>
        <a:lstStyle/>
        <a:p>
          <a:endParaRPr lang="en-US"/>
        </a:p>
      </dgm:t>
    </dgm:pt>
    <dgm:pt modelId="{26224DD7-2011-4C55-8BAC-6C7BC79C3361}" type="pres">
      <dgm:prSet presAssocID="{C3EF71FE-4098-4D38-A1CD-8D4F11E1CA72}" presName="Name0" presStyleCnt="0">
        <dgm:presLayoutVars>
          <dgm:dir/>
          <dgm:animLvl val="lvl"/>
          <dgm:resizeHandles val="exact"/>
        </dgm:presLayoutVars>
      </dgm:prSet>
      <dgm:spPr/>
    </dgm:pt>
    <dgm:pt modelId="{751D020F-639B-429A-82CB-9A0AD1D02FA2}" type="pres">
      <dgm:prSet presAssocID="{8422FBFC-D4CE-4D93-9FA5-42014A4EA88B}" presName="boxAndChildren" presStyleCnt="0"/>
      <dgm:spPr/>
    </dgm:pt>
    <dgm:pt modelId="{C604F23A-09D4-4AC3-B029-96F1BC5B9709}" type="pres">
      <dgm:prSet presAssocID="{8422FBFC-D4CE-4D93-9FA5-42014A4EA88B}" presName="parentTextBox" presStyleLbl="alignNode1" presStyleIdx="0" presStyleCnt="3"/>
      <dgm:spPr/>
    </dgm:pt>
    <dgm:pt modelId="{23BB5446-F147-4D77-846F-7EE6A21E4D58}" type="pres">
      <dgm:prSet presAssocID="{8422FBFC-D4CE-4D93-9FA5-42014A4EA88B}" presName="descendantBox" presStyleLbl="bgAccFollowNode1" presStyleIdx="0" presStyleCnt="3"/>
      <dgm:spPr/>
    </dgm:pt>
    <dgm:pt modelId="{B5E51DD9-D013-4856-AEA2-EE743D7B4E22}" type="pres">
      <dgm:prSet presAssocID="{A45B5C88-E86C-457A-92B9-7F997882F9DE}" presName="sp" presStyleCnt="0"/>
      <dgm:spPr/>
    </dgm:pt>
    <dgm:pt modelId="{FAEB83D8-6A97-4905-B687-24750C90E5FF}" type="pres">
      <dgm:prSet presAssocID="{9932BEC0-55F2-4525-8131-63C5FD53A83D}" presName="arrowAndChildren" presStyleCnt="0"/>
      <dgm:spPr/>
    </dgm:pt>
    <dgm:pt modelId="{A3EA2A9F-26C0-4FE5-BA79-097F07201D12}" type="pres">
      <dgm:prSet presAssocID="{9932BEC0-55F2-4525-8131-63C5FD53A83D}" presName="parentTextArrow" presStyleLbl="node1" presStyleIdx="0" presStyleCnt="0"/>
      <dgm:spPr/>
    </dgm:pt>
    <dgm:pt modelId="{EB7D153F-3321-4F8E-AFC5-8B157CACB8BA}" type="pres">
      <dgm:prSet presAssocID="{9932BEC0-55F2-4525-8131-63C5FD53A83D}" presName="arrow" presStyleLbl="alignNode1" presStyleIdx="1" presStyleCnt="3"/>
      <dgm:spPr/>
    </dgm:pt>
    <dgm:pt modelId="{0CF3602F-7C72-4BA6-B98F-FBDBB50EB971}" type="pres">
      <dgm:prSet presAssocID="{9932BEC0-55F2-4525-8131-63C5FD53A83D}" presName="descendantArrow" presStyleLbl="bgAccFollowNode1" presStyleIdx="1" presStyleCnt="3"/>
      <dgm:spPr/>
    </dgm:pt>
    <dgm:pt modelId="{EB7B1ED0-2AFB-4B8F-AC81-EF121F1FA6B3}" type="pres">
      <dgm:prSet presAssocID="{AA4F02C1-5DF5-461C-B01C-D88FB2A1B1F5}" presName="sp" presStyleCnt="0"/>
      <dgm:spPr/>
    </dgm:pt>
    <dgm:pt modelId="{0E9733D5-8A03-4DB9-AEEF-1C7489B15D5C}" type="pres">
      <dgm:prSet presAssocID="{54996435-E9B6-4FA0-8281-5716E713AEEF}" presName="arrowAndChildren" presStyleCnt="0"/>
      <dgm:spPr/>
    </dgm:pt>
    <dgm:pt modelId="{21E95268-6C3C-459C-ABFC-72A10BDDAC1F}" type="pres">
      <dgm:prSet presAssocID="{54996435-E9B6-4FA0-8281-5716E713AEEF}" presName="parentTextArrow" presStyleLbl="node1" presStyleIdx="0" presStyleCnt="0"/>
      <dgm:spPr/>
    </dgm:pt>
    <dgm:pt modelId="{5DA838C2-F8D6-425F-B8CE-3AEA247FD569}" type="pres">
      <dgm:prSet presAssocID="{54996435-E9B6-4FA0-8281-5716E713AEEF}" presName="arrow" presStyleLbl="alignNode1" presStyleIdx="2" presStyleCnt="3"/>
      <dgm:spPr/>
    </dgm:pt>
    <dgm:pt modelId="{0B61FA44-35DD-451F-9B89-BB11DAB4920D}" type="pres">
      <dgm:prSet presAssocID="{54996435-E9B6-4FA0-8281-5716E713AEEF}" presName="descendantArrow" presStyleLbl="bgAccFollowNode1" presStyleIdx="2" presStyleCnt="3"/>
      <dgm:spPr/>
    </dgm:pt>
  </dgm:ptLst>
  <dgm:cxnLst>
    <dgm:cxn modelId="{153B6500-2618-499C-8B97-37C4BE83A30E}" srcId="{C3EF71FE-4098-4D38-A1CD-8D4F11E1CA72}" destId="{54996435-E9B6-4FA0-8281-5716E713AEEF}" srcOrd="0" destOrd="0" parTransId="{19B6E10A-1AB3-4F75-8354-3B17A370E39E}" sibTransId="{AA4F02C1-5DF5-461C-B01C-D88FB2A1B1F5}"/>
    <dgm:cxn modelId="{33CE0F1F-E673-41DC-A288-B979913E4B50}" type="presOf" srcId="{9932BEC0-55F2-4525-8131-63C5FD53A83D}" destId="{EB7D153F-3321-4F8E-AFC5-8B157CACB8BA}" srcOrd="1" destOrd="0" presId="urn:microsoft.com/office/officeart/2016/7/layout/VerticalDownArrowProcess"/>
    <dgm:cxn modelId="{8A374834-1542-4284-AF5D-B156AFE3AC43}" srcId="{9932BEC0-55F2-4525-8131-63C5FD53A83D}" destId="{111DE8E1-4599-40AD-B5EE-7EFF8B5CCC03}" srcOrd="0" destOrd="0" parTransId="{C236B861-BAD1-4527-87BC-C6E63ABADC6A}" sibTransId="{623102C4-7E93-476C-A94C-616C64359BA6}"/>
    <dgm:cxn modelId="{A494D648-4840-4295-9C49-F7B37887B6F5}" type="presOf" srcId="{9932BEC0-55F2-4525-8131-63C5FD53A83D}" destId="{A3EA2A9F-26C0-4FE5-BA79-097F07201D12}" srcOrd="0" destOrd="0" presId="urn:microsoft.com/office/officeart/2016/7/layout/VerticalDownArrowProcess"/>
    <dgm:cxn modelId="{D456706A-9AFA-4C06-ACFF-1258627CF50A}" type="presOf" srcId="{CF6BE3D2-3936-4F3B-9ADF-2CB636B47C1F}" destId="{0B61FA44-35DD-451F-9B89-BB11DAB4920D}" srcOrd="0" destOrd="0" presId="urn:microsoft.com/office/officeart/2016/7/layout/VerticalDownArrowProcess"/>
    <dgm:cxn modelId="{5B47634B-8445-458D-B116-71DAEA01BBBB}" type="presOf" srcId="{C3EF71FE-4098-4D38-A1CD-8D4F11E1CA72}" destId="{26224DD7-2011-4C55-8BAC-6C7BC79C3361}" srcOrd="0" destOrd="0" presId="urn:microsoft.com/office/officeart/2016/7/layout/VerticalDownArrowProcess"/>
    <dgm:cxn modelId="{9CE1456D-2007-46BF-9EDB-C6B9FC92FE27}" srcId="{C3EF71FE-4098-4D38-A1CD-8D4F11E1CA72}" destId="{9932BEC0-55F2-4525-8131-63C5FD53A83D}" srcOrd="1" destOrd="0" parTransId="{4C90F260-80DB-4070-8EE5-B5F6ED601CCE}" sibTransId="{A45B5C88-E86C-457A-92B9-7F997882F9DE}"/>
    <dgm:cxn modelId="{C2A38654-E93C-4DBB-85AA-C22DC0ECEA38}" type="presOf" srcId="{54996435-E9B6-4FA0-8281-5716E713AEEF}" destId="{21E95268-6C3C-459C-ABFC-72A10BDDAC1F}" srcOrd="0" destOrd="0" presId="urn:microsoft.com/office/officeart/2016/7/layout/VerticalDownArrowProcess"/>
    <dgm:cxn modelId="{F8517185-6AEB-4D61-BEDB-AE7865B0305C}" type="presOf" srcId="{8422FBFC-D4CE-4D93-9FA5-42014A4EA88B}" destId="{C604F23A-09D4-4AC3-B029-96F1BC5B9709}" srcOrd="0" destOrd="0" presId="urn:microsoft.com/office/officeart/2016/7/layout/VerticalDownArrowProcess"/>
    <dgm:cxn modelId="{1182EE87-06C0-4DCD-B65F-DC41A6E2DE9E}" srcId="{C3EF71FE-4098-4D38-A1CD-8D4F11E1CA72}" destId="{8422FBFC-D4CE-4D93-9FA5-42014A4EA88B}" srcOrd="2" destOrd="0" parTransId="{9F26346F-BB9D-43D9-A141-CE8C7A7C18F7}" sibTransId="{4F4191AF-72F4-4C4D-98B1-6214790C8C59}"/>
    <dgm:cxn modelId="{38C8388E-65AB-4B34-B9BC-647DAA5CDD24}" srcId="{54996435-E9B6-4FA0-8281-5716E713AEEF}" destId="{CF6BE3D2-3936-4F3B-9ADF-2CB636B47C1F}" srcOrd="0" destOrd="0" parTransId="{8753BAB2-7A68-4589-ACE0-2DA9C0F81472}" sibTransId="{62E41D1B-91D4-492C-BB34-2D5E5C87DF33}"/>
    <dgm:cxn modelId="{5B78B695-97BC-43C6-8E63-FB460DCE19D8}" srcId="{8422FBFC-D4CE-4D93-9FA5-42014A4EA88B}" destId="{051E0969-81B7-49AD-9077-CA3F0166599F}" srcOrd="0" destOrd="0" parTransId="{8D7DA37F-922D-4565-B68C-3C8813547D94}" sibTransId="{A88E68E3-9F77-4606-A6E0-C69CB52C528B}"/>
    <dgm:cxn modelId="{CCDE6996-6335-470E-8D76-C668573DD233}" type="presOf" srcId="{54996435-E9B6-4FA0-8281-5716E713AEEF}" destId="{5DA838C2-F8D6-425F-B8CE-3AEA247FD569}" srcOrd="1" destOrd="0" presId="urn:microsoft.com/office/officeart/2016/7/layout/VerticalDownArrowProcess"/>
    <dgm:cxn modelId="{BF4F95CE-5483-4AC4-B1CE-533228F56798}" type="presOf" srcId="{111DE8E1-4599-40AD-B5EE-7EFF8B5CCC03}" destId="{0CF3602F-7C72-4BA6-B98F-FBDBB50EB971}" srcOrd="0" destOrd="0" presId="urn:microsoft.com/office/officeart/2016/7/layout/VerticalDownArrowProcess"/>
    <dgm:cxn modelId="{864BCEF8-9071-4CA0-853C-4852BA14DC7E}" type="presOf" srcId="{051E0969-81B7-49AD-9077-CA3F0166599F}" destId="{23BB5446-F147-4D77-846F-7EE6A21E4D58}" srcOrd="0" destOrd="0" presId="urn:microsoft.com/office/officeart/2016/7/layout/VerticalDownArrowProcess"/>
    <dgm:cxn modelId="{2E5843AB-3FA8-4EC5-BE5F-1890628C52D6}" type="presParOf" srcId="{26224DD7-2011-4C55-8BAC-6C7BC79C3361}" destId="{751D020F-639B-429A-82CB-9A0AD1D02FA2}" srcOrd="0" destOrd="0" presId="urn:microsoft.com/office/officeart/2016/7/layout/VerticalDownArrowProcess"/>
    <dgm:cxn modelId="{6551C11C-6894-400B-BC65-ACC677337B68}" type="presParOf" srcId="{751D020F-639B-429A-82CB-9A0AD1D02FA2}" destId="{C604F23A-09D4-4AC3-B029-96F1BC5B9709}" srcOrd="0" destOrd="0" presId="urn:microsoft.com/office/officeart/2016/7/layout/VerticalDownArrowProcess"/>
    <dgm:cxn modelId="{26E0CAD3-C423-4971-B87B-23E64BA78D03}" type="presParOf" srcId="{751D020F-639B-429A-82CB-9A0AD1D02FA2}" destId="{23BB5446-F147-4D77-846F-7EE6A21E4D58}" srcOrd="1" destOrd="0" presId="urn:microsoft.com/office/officeart/2016/7/layout/VerticalDownArrowProcess"/>
    <dgm:cxn modelId="{68F2874E-A8C6-4DBE-B34D-59CF1DADAC46}" type="presParOf" srcId="{26224DD7-2011-4C55-8BAC-6C7BC79C3361}" destId="{B5E51DD9-D013-4856-AEA2-EE743D7B4E22}" srcOrd="1" destOrd="0" presId="urn:microsoft.com/office/officeart/2016/7/layout/VerticalDownArrowProcess"/>
    <dgm:cxn modelId="{CF4159DC-2077-415E-A74D-118A4AFC8970}" type="presParOf" srcId="{26224DD7-2011-4C55-8BAC-6C7BC79C3361}" destId="{FAEB83D8-6A97-4905-B687-24750C90E5FF}" srcOrd="2" destOrd="0" presId="urn:microsoft.com/office/officeart/2016/7/layout/VerticalDownArrowProcess"/>
    <dgm:cxn modelId="{C5E06B50-195B-45A4-B0F7-1F6BDFCBF5A3}" type="presParOf" srcId="{FAEB83D8-6A97-4905-B687-24750C90E5FF}" destId="{A3EA2A9F-26C0-4FE5-BA79-097F07201D12}" srcOrd="0" destOrd="0" presId="urn:microsoft.com/office/officeart/2016/7/layout/VerticalDownArrowProcess"/>
    <dgm:cxn modelId="{10200515-9AC7-40EE-AA5F-C63C20DCCB2F}" type="presParOf" srcId="{FAEB83D8-6A97-4905-B687-24750C90E5FF}" destId="{EB7D153F-3321-4F8E-AFC5-8B157CACB8BA}" srcOrd="1" destOrd="0" presId="urn:microsoft.com/office/officeart/2016/7/layout/VerticalDownArrowProcess"/>
    <dgm:cxn modelId="{5C97CECE-508A-46D3-90D4-CF05CE44850A}" type="presParOf" srcId="{FAEB83D8-6A97-4905-B687-24750C90E5FF}" destId="{0CF3602F-7C72-4BA6-B98F-FBDBB50EB971}" srcOrd="2" destOrd="0" presId="urn:microsoft.com/office/officeart/2016/7/layout/VerticalDownArrowProcess"/>
    <dgm:cxn modelId="{5080646D-5233-4B77-AE17-B1D4258ECEA6}" type="presParOf" srcId="{26224DD7-2011-4C55-8BAC-6C7BC79C3361}" destId="{EB7B1ED0-2AFB-4B8F-AC81-EF121F1FA6B3}" srcOrd="3" destOrd="0" presId="urn:microsoft.com/office/officeart/2016/7/layout/VerticalDownArrowProcess"/>
    <dgm:cxn modelId="{FECC9A00-5B69-4627-BCC2-C1C515DDD825}" type="presParOf" srcId="{26224DD7-2011-4C55-8BAC-6C7BC79C3361}" destId="{0E9733D5-8A03-4DB9-AEEF-1C7489B15D5C}" srcOrd="4" destOrd="0" presId="urn:microsoft.com/office/officeart/2016/7/layout/VerticalDownArrowProcess"/>
    <dgm:cxn modelId="{8075C28F-5EA1-438B-B8C7-A91680AE943C}" type="presParOf" srcId="{0E9733D5-8A03-4DB9-AEEF-1C7489B15D5C}" destId="{21E95268-6C3C-459C-ABFC-72A10BDDAC1F}" srcOrd="0" destOrd="0" presId="urn:microsoft.com/office/officeart/2016/7/layout/VerticalDownArrowProcess"/>
    <dgm:cxn modelId="{3BC17C91-7CBA-4DCF-9503-D2542F122D92}" type="presParOf" srcId="{0E9733D5-8A03-4DB9-AEEF-1C7489B15D5C}" destId="{5DA838C2-F8D6-425F-B8CE-3AEA247FD569}" srcOrd="1" destOrd="0" presId="urn:microsoft.com/office/officeart/2016/7/layout/VerticalDownArrowProcess"/>
    <dgm:cxn modelId="{317A8060-AFF2-4CD1-92E4-FA9A285F4658}" type="presParOf" srcId="{0E9733D5-8A03-4DB9-AEEF-1C7489B15D5C}" destId="{0B61FA44-35DD-451F-9B89-BB11DAB4920D}" srcOrd="2" destOrd="0" presId="urn:microsoft.com/office/officeart/2016/7/layout/VerticalDown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65C847-D9C5-4F31-819F-EEBC78876ECB}" type="doc">
      <dgm:prSet loTypeId="urn:microsoft.com/office/officeart/2005/8/layout/vList2" loCatId="list" qsTypeId="urn:microsoft.com/office/officeart/2005/8/quickstyle/simple3" qsCatId="simple" csTypeId="urn:microsoft.com/office/officeart/2005/8/colors/accent0_3" csCatId="mainScheme" phldr="1"/>
      <dgm:spPr/>
      <dgm:t>
        <a:bodyPr/>
        <a:lstStyle/>
        <a:p>
          <a:endParaRPr lang="en-US"/>
        </a:p>
      </dgm:t>
    </dgm:pt>
    <dgm:pt modelId="{306172A6-9754-4F24-BA7A-98A5ACE4C16D}">
      <dgm:prSet/>
      <dgm:spPr/>
      <dgm:t>
        <a:bodyPr/>
        <a:lstStyle/>
        <a:p>
          <a:pPr rtl="0"/>
          <a:br>
            <a:rPr lang="en-US" b="0" i="0" dirty="0"/>
          </a:br>
          <a:br>
            <a:rPr lang="en-US" b="0" i="0" dirty="0"/>
          </a:br>
          <a:r>
            <a:rPr lang="en-US" b="0" i="0" dirty="0"/>
            <a:t>Do you have any additional questions for us? </a:t>
          </a:r>
          <a:br>
            <a:rPr lang="en-US" b="0" i="0" dirty="0"/>
          </a:br>
          <a:br>
            <a:rPr lang="en-US" b="0" i="0" dirty="0"/>
          </a:br>
          <a:r>
            <a:rPr lang="en-US" b="0" i="0" dirty="0"/>
            <a:t>Lark  Lee, </a:t>
          </a:r>
        </a:p>
        <a:p>
          <a:pPr rtl="0"/>
          <a:r>
            <a:rPr lang="en-US" b="0" i="0" dirty="0"/>
            <a:t>Lark.Lee@tetratech.com</a:t>
          </a:r>
          <a:br>
            <a:rPr lang="en-US" b="0" i="0" dirty="0"/>
          </a:br>
          <a:endParaRPr lang="en-US" b="0" i="0" dirty="0"/>
        </a:p>
        <a:p>
          <a:pPr rtl="0"/>
          <a:r>
            <a:rPr lang="en-US" b="0" i="0" dirty="0"/>
            <a:t>Therese Harris,</a:t>
          </a:r>
        </a:p>
        <a:p>
          <a:pPr rtl="0"/>
          <a:r>
            <a:rPr lang="en-US" b="0" i="0" dirty="0"/>
            <a:t>Therese.Harris@puc.texas.gov</a:t>
          </a:r>
        </a:p>
        <a:p>
          <a:pPr rtl="0"/>
          <a:endParaRPr lang="en-US" b="0" i="0" dirty="0"/>
        </a:p>
        <a:p>
          <a:pPr rtl="0"/>
          <a:br>
            <a:rPr lang="en-US" b="0" i="0" dirty="0"/>
          </a:br>
          <a:endParaRPr lang="en-US" dirty="0"/>
        </a:p>
      </dgm:t>
    </dgm:pt>
    <dgm:pt modelId="{A5C169AF-1BE2-48A6-BAF8-8CB962EE4B63}" type="sibTrans" cxnId="{0D8CF327-E33C-4981-BD17-A6F2BE2F1E4A}">
      <dgm:prSet/>
      <dgm:spPr/>
      <dgm:t>
        <a:bodyPr/>
        <a:lstStyle/>
        <a:p>
          <a:endParaRPr lang="en-US"/>
        </a:p>
      </dgm:t>
    </dgm:pt>
    <dgm:pt modelId="{B28F3EB2-2594-4693-BCEF-7898EA359B33}" type="parTrans" cxnId="{0D8CF327-E33C-4981-BD17-A6F2BE2F1E4A}">
      <dgm:prSet/>
      <dgm:spPr/>
      <dgm:t>
        <a:bodyPr/>
        <a:lstStyle/>
        <a:p>
          <a:endParaRPr lang="en-US"/>
        </a:p>
      </dgm:t>
    </dgm:pt>
    <dgm:pt modelId="{19ABAA87-7F80-43B7-B389-489EB5A740E8}" type="pres">
      <dgm:prSet presAssocID="{5E65C847-D9C5-4F31-819F-EEBC78876ECB}" presName="linear" presStyleCnt="0">
        <dgm:presLayoutVars>
          <dgm:animLvl val="lvl"/>
          <dgm:resizeHandles val="exact"/>
        </dgm:presLayoutVars>
      </dgm:prSet>
      <dgm:spPr/>
    </dgm:pt>
    <dgm:pt modelId="{BF7DFCBC-5982-4A5E-A873-2907F23697EF}" type="pres">
      <dgm:prSet presAssocID="{306172A6-9754-4F24-BA7A-98A5ACE4C16D}" presName="parentText" presStyleLbl="node1" presStyleIdx="0" presStyleCnt="1">
        <dgm:presLayoutVars>
          <dgm:chMax val="0"/>
          <dgm:bulletEnabled val="1"/>
        </dgm:presLayoutVars>
      </dgm:prSet>
      <dgm:spPr/>
    </dgm:pt>
  </dgm:ptLst>
  <dgm:cxnLst>
    <dgm:cxn modelId="{131E0513-453D-4DAB-915A-F3FD9868BF06}" type="presOf" srcId="{5E65C847-D9C5-4F31-819F-EEBC78876ECB}" destId="{19ABAA87-7F80-43B7-B389-489EB5A740E8}" srcOrd="0" destOrd="0" presId="urn:microsoft.com/office/officeart/2005/8/layout/vList2"/>
    <dgm:cxn modelId="{0D8CF327-E33C-4981-BD17-A6F2BE2F1E4A}" srcId="{5E65C847-D9C5-4F31-819F-EEBC78876ECB}" destId="{306172A6-9754-4F24-BA7A-98A5ACE4C16D}" srcOrd="0" destOrd="0" parTransId="{B28F3EB2-2594-4693-BCEF-7898EA359B33}" sibTransId="{A5C169AF-1BE2-48A6-BAF8-8CB962EE4B63}"/>
    <dgm:cxn modelId="{7563C536-704F-47A4-B91A-4DDE62C117F2}" type="presOf" srcId="{306172A6-9754-4F24-BA7A-98A5ACE4C16D}" destId="{BF7DFCBC-5982-4A5E-A873-2907F23697EF}" srcOrd="0" destOrd="0" presId="urn:microsoft.com/office/officeart/2005/8/layout/vList2"/>
    <dgm:cxn modelId="{ABC248B3-8399-4543-A02B-C518906EEBF1}" type="presParOf" srcId="{19ABAA87-7F80-43B7-B389-489EB5A740E8}" destId="{BF7DFCBC-5982-4A5E-A873-2907F23697E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EA706B-92AF-4679-9884-9E16AAA30B0F}" type="doc">
      <dgm:prSet loTypeId="urn:microsoft.com/office/officeart/2005/8/layout/process4" loCatId="process" qsTypeId="urn:microsoft.com/office/officeart/2005/8/quickstyle/simple3" qsCatId="simple" csTypeId="urn:microsoft.com/office/officeart/2005/8/colors/colorful2" csCatId="colorful" phldr="1"/>
      <dgm:spPr/>
      <dgm:t>
        <a:bodyPr/>
        <a:lstStyle/>
        <a:p>
          <a:endParaRPr lang="en-US"/>
        </a:p>
      </dgm:t>
    </dgm:pt>
    <dgm:pt modelId="{A180897F-C99D-4569-BD7A-A4AFFE5C45CB}">
      <dgm:prSet/>
      <dgm:spPr/>
      <dgm:t>
        <a:bodyPr/>
        <a:lstStyle/>
        <a:p>
          <a:r>
            <a:rPr lang="en-US" dirty="0"/>
            <a:t>Senate Bill 1125 2011</a:t>
          </a:r>
        </a:p>
      </dgm:t>
    </dgm:pt>
    <dgm:pt modelId="{0EAB249C-A637-4BB4-B51B-4C2A729A7993}" type="parTrans" cxnId="{DB33DBFF-A2C6-4007-8FFE-9FF497B03932}">
      <dgm:prSet/>
      <dgm:spPr/>
      <dgm:t>
        <a:bodyPr/>
        <a:lstStyle/>
        <a:p>
          <a:endParaRPr lang="en-US"/>
        </a:p>
      </dgm:t>
    </dgm:pt>
    <dgm:pt modelId="{37C7D6C0-8D05-4E79-ABD7-97FBB4AF5265}" type="sibTrans" cxnId="{DB33DBFF-A2C6-4007-8FFE-9FF497B03932}">
      <dgm:prSet/>
      <dgm:spPr/>
      <dgm:t>
        <a:bodyPr/>
        <a:lstStyle/>
        <a:p>
          <a:endParaRPr lang="en-US"/>
        </a:p>
      </dgm:t>
    </dgm:pt>
    <dgm:pt modelId="{45AB35C1-65AA-417D-97B7-B56CB22DA6BA}">
      <dgm:prSet/>
      <dgm:spPr/>
      <dgm:t>
        <a:bodyPr/>
        <a:lstStyle/>
        <a:p>
          <a:r>
            <a:rPr lang="en-US" dirty="0"/>
            <a:t>established the requirement for an EM&amp;V framework </a:t>
          </a:r>
        </a:p>
      </dgm:t>
    </dgm:pt>
    <dgm:pt modelId="{09E98EB6-6A16-40C6-BEA1-A5744B47F997}" type="parTrans" cxnId="{05E4D4DE-7291-413C-9C8E-47236F9F7E81}">
      <dgm:prSet/>
      <dgm:spPr/>
      <dgm:t>
        <a:bodyPr/>
        <a:lstStyle/>
        <a:p>
          <a:endParaRPr lang="en-US"/>
        </a:p>
      </dgm:t>
    </dgm:pt>
    <dgm:pt modelId="{D8538138-8CB6-42A0-9AC5-20E55FB3C5D4}" type="sibTrans" cxnId="{05E4D4DE-7291-413C-9C8E-47236F9F7E81}">
      <dgm:prSet/>
      <dgm:spPr/>
      <dgm:t>
        <a:bodyPr/>
        <a:lstStyle/>
        <a:p>
          <a:endParaRPr lang="en-US"/>
        </a:p>
      </dgm:t>
    </dgm:pt>
    <dgm:pt modelId="{E47DC028-1261-48CB-AA04-67DB44C8F3FC}">
      <dgm:prSet/>
      <dgm:spPr/>
      <dgm:t>
        <a:bodyPr/>
        <a:lstStyle/>
        <a:p>
          <a:r>
            <a:rPr lang="en-US" dirty="0"/>
            <a:t>Rule-making 2012</a:t>
          </a:r>
        </a:p>
      </dgm:t>
    </dgm:pt>
    <dgm:pt modelId="{5F66344C-BB0B-42BB-BA54-BFCCCB1C6B19}" type="parTrans" cxnId="{FA31F943-41F3-4917-8665-A168E56089AB}">
      <dgm:prSet/>
      <dgm:spPr/>
      <dgm:t>
        <a:bodyPr/>
        <a:lstStyle/>
        <a:p>
          <a:endParaRPr lang="en-US"/>
        </a:p>
      </dgm:t>
    </dgm:pt>
    <dgm:pt modelId="{B6032432-21C9-4DCA-B3DD-ED804029131D}" type="sibTrans" cxnId="{FA31F943-41F3-4917-8665-A168E56089AB}">
      <dgm:prSet/>
      <dgm:spPr/>
      <dgm:t>
        <a:bodyPr/>
        <a:lstStyle/>
        <a:p>
          <a:endParaRPr lang="en-US"/>
        </a:p>
      </dgm:t>
    </dgm:pt>
    <dgm:pt modelId="{AE95DE3A-30D6-4C49-A758-CE254E549F6E}">
      <dgm:prSet/>
      <dgm:spPr/>
      <dgm:t>
        <a:bodyPr/>
        <a:lstStyle/>
        <a:p>
          <a:r>
            <a:rPr lang="en-US" dirty="0"/>
            <a:t>Commission Energy Efficiency Rule 25.181 </a:t>
          </a:r>
        </a:p>
      </dgm:t>
    </dgm:pt>
    <dgm:pt modelId="{EDB06D0B-260E-48E6-B2C3-27EE754AB913}" type="parTrans" cxnId="{FA9B70C1-425C-4D6C-9F20-EA76B1CA74C5}">
      <dgm:prSet/>
      <dgm:spPr/>
      <dgm:t>
        <a:bodyPr/>
        <a:lstStyle/>
        <a:p>
          <a:endParaRPr lang="en-US"/>
        </a:p>
      </dgm:t>
    </dgm:pt>
    <dgm:pt modelId="{3DC23367-90A6-42C1-8681-337B8251C639}" type="sibTrans" cxnId="{FA9B70C1-425C-4D6C-9F20-EA76B1CA74C5}">
      <dgm:prSet/>
      <dgm:spPr/>
      <dgm:t>
        <a:bodyPr/>
        <a:lstStyle/>
        <a:p>
          <a:endParaRPr lang="en-US"/>
        </a:p>
      </dgm:t>
    </dgm:pt>
    <dgm:pt modelId="{16E4224F-27A8-4142-A39C-4827720DA496}">
      <dgm:prSet/>
      <dgm:spPr/>
      <dgm:t>
        <a:bodyPr/>
        <a:lstStyle/>
        <a:p>
          <a:r>
            <a:rPr lang="en-US" dirty="0"/>
            <a:t>PUCT selects and manages EM&amp;V</a:t>
          </a:r>
        </a:p>
      </dgm:t>
    </dgm:pt>
    <dgm:pt modelId="{3E54F621-9C75-486B-9B44-34C5E4530B5E}" type="parTrans" cxnId="{83330252-B06D-4151-A5EF-D1A6A98E6F66}">
      <dgm:prSet/>
      <dgm:spPr/>
      <dgm:t>
        <a:bodyPr/>
        <a:lstStyle/>
        <a:p>
          <a:endParaRPr lang="en-US"/>
        </a:p>
      </dgm:t>
    </dgm:pt>
    <dgm:pt modelId="{A7571242-EACD-4E6A-A740-0FA9FFEB002F}" type="sibTrans" cxnId="{83330252-B06D-4151-A5EF-D1A6A98E6F66}">
      <dgm:prSet/>
      <dgm:spPr/>
      <dgm:t>
        <a:bodyPr/>
        <a:lstStyle/>
        <a:p>
          <a:endParaRPr lang="en-US"/>
        </a:p>
      </dgm:t>
    </dgm:pt>
    <dgm:pt modelId="{EF54AA8F-17D8-47C7-AD64-72409272D014}">
      <dgm:prSet/>
      <dgm:spPr/>
      <dgm:t>
        <a:bodyPr/>
        <a:lstStyle/>
        <a:p>
          <a:r>
            <a:rPr lang="en-US" dirty="0"/>
            <a:t>Annual EM&amp;V since PY2012</a:t>
          </a:r>
        </a:p>
      </dgm:t>
    </dgm:pt>
    <dgm:pt modelId="{958F050C-AB3C-40EB-9E67-05CBAF99AF9D}" type="parTrans" cxnId="{CC25812D-D7FF-4C34-828B-DBD037BB776E}">
      <dgm:prSet/>
      <dgm:spPr/>
      <dgm:t>
        <a:bodyPr/>
        <a:lstStyle/>
        <a:p>
          <a:endParaRPr lang="en-US"/>
        </a:p>
      </dgm:t>
    </dgm:pt>
    <dgm:pt modelId="{EF95C98B-005F-4921-874A-CCC280CA4A1B}" type="sibTrans" cxnId="{CC25812D-D7FF-4C34-828B-DBD037BB776E}">
      <dgm:prSet/>
      <dgm:spPr/>
      <dgm:t>
        <a:bodyPr/>
        <a:lstStyle/>
        <a:p>
          <a:endParaRPr lang="en-US"/>
        </a:p>
      </dgm:t>
    </dgm:pt>
    <dgm:pt modelId="{9641030B-BEDF-4006-A513-DE360AB096DA}" type="pres">
      <dgm:prSet presAssocID="{08EA706B-92AF-4679-9884-9E16AAA30B0F}" presName="Name0" presStyleCnt="0">
        <dgm:presLayoutVars>
          <dgm:dir/>
          <dgm:animLvl val="lvl"/>
          <dgm:resizeHandles val="exact"/>
        </dgm:presLayoutVars>
      </dgm:prSet>
      <dgm:spPr/>
    </dgm:pt>
    <dgm:pt modelId="{97A27CC2-6C7F-4754-A3C4-5FC94D7C77A5}" type="pres">
      <dgm:prSet presAssocID="{16E4224F-27A8-4142-A39C-4827720DA496}" presName="boxAndChildren" presStyleCnt="0"/>
      <dgm:spPr/>
    </dgm:pt>
    <dgm:pt modelId="{B4FE3563-0DCC-4A6C-A959-1FC131685666}" type="pres">
      <dgm:prSet presAssocID="{16E4224F-27A8-4142-A39C-4827720DA496}" presName="parentTextBox" presStyleLbl="node1" presStyleIdx="0" presStyleCnt="3"/>
      <dgm:spPr/>
    </dgm:pt>
    <dgm:pt modelId="{DDD44F81-0396-41D0-8D8C-071BA7C8646D}" type="pres">
      <dgm:prSet presAssocID="{16E4224F-27A8-4142-A39C-4827720DA496}" presName="entireBox" presStyleLbl="node1" presStyleIdx="0" presStyleCnt="3"/>
      <dgm:spPr/>
    </dgm:pt>
    <dgm:pt modelId="{B3EF4472-447F-4A46-AC58-83DC038D2BD0}" type="pres">
      <dgm:prSet presAssocID="{16E4224F-27A8-4142-A39C-4827720DA496}" presName="descendantBox" presStyleCnt="0"/>
      <dgm:spPr/>
    </dgm:pt>
    <dgm:pt modelId="{E221CF41-791E-4556-A46A-B2E3D24FF3A5}" type="pres">
      <dgm:prSet presAssocID="{EF54AA8F-17D8-47C7-AD64-72409272D014}" presName="childTextBox" presStyleLbl="fgAccFollowNode1" presStyleIdx="0" presStyleCnt="3">
        <dgm:presLayoutVars>
          <dgm:bulletEnabled val="1"/>
        </dgm:presLayoutVars>
      </dgm:prSet>
      <dgm:spPr/>
    </dgm:pt>
    <dgm:pt modelId="{F0F6F262-AE0C-4ACB-83EA-118CCE7F6B87}" type="pres">
      <dgm:prSet presAssocID="{B6032432-21C9-4DCA-B3DD-ED804029131D}" presName="sp" presStyleCnt="0"/>
      <dgm:spPr/>
    </dgm:pt>
    <dgm:pt modelId="{65CC0350-43D7-4D34-90AF-738DBE212DF0}" type="pres">
      <dgm:prSet presAssocID="{E47DC028-1261-48CB-AA04-67DB44C8F3FC}" presName="arrowAndChildren" presStyleCnt="0"/>
      <dgm:spPr/>
    </dgm:pt>
    <dgm:pt modelId="{D9D14629-AC39-44C5-984F-D375AD8AD391}" type="pres">
      <dgm:prSet presAssocID="{E47DC028-1261-48CB-AA04-67DB44C8F3FC}" presName="parentTextArrow" presStyleLbl="node1" presStyleIdx="0" presStyleCnt="3"/>
      <dgm:spPr/>
    </dgm:pt>
    <dgm:pt modelId="{F5C5831A-011B-4426-988B-6602E50EE589}" type="pres">
      <dgm:prSet presAssocID="{E47DC028-1261-48CB-AA04-67DB44C8F3FC}" presName="arrow" presStyleLbl="node1" presStyleIdx="1" presStyleCnt="3"/>
      <dgm:spPr/>
    </dgm:pt>
    <dgm:pt modelId="{DA596A74-8302-4976-9C87-4A14DECB5B8D}" type="pres">
      <dgm:prSet presAssocID="{E47DC028-1261-48CB-AA04-67DB44C8F3FC}" presName="descendantArrow" presStyleCnt="0"/>
      <dgm:spPr/>
    </dgm:pt>
    <dgm:pt modelId="{8A018750-B9B4-4DEA-9E78-F9AABEC6266E}" type="pres">
      <dgm:prSet presAssocID="{AE95DE3A-30D6-4C49-A758-CE254E549F6E}" presName="childTextArrow" presStyleLbl="fgAccFollowNode1" presStyleIdx="1" presStyleCnt="3">
        <dgm:presLayoutVars>
          <dgm:bulletEnabled val="1"/>
        </dgm:presLayoutVars>
      </dgm:prSet>
      <dgm:spPr/>
    </dgm:pt>
    <dgm:pt modelId="{B1BA7B74-8FF6-4697-A5B9-95AABF64BF05}" type="pres">
      <dgm:prSet presAssocID="{37C7D6C0-8D05-4E79-ABD7-97FBB4AF5265}" presName="sp" presStyleCnt="0"/>
      <dgm:spPr/>
    </dgm:pt>
    <dgm:pt modelId="{B4F66098-C5DF-4613-9A95-4BFFF4261DF8}" type="pres">
      <dgm:prSet presAssocID="{A180897F-C99D-4569-BD7A-A4AFFE5C45CB}" presName="arrowAndChildren" presStyleCnt="0"/>
      <dgm:spPr/>
    </dgm:pt>
    <dgm:pt modelId="{81E98C0E-FA31-40AF-ABC2-632250FE4DD0}" type="pres">
      <dgm:prSet presAssocID="{A180897F-C99D-4569-BD7A-A4AFFE5C45CB}" presName="parentTextArrow" presStyleLbl="node1" presStyleIdx="1" presStyleCnt="3"/>
      <dgm:spPr/>
    </dgm:pt>
    <dgm:pt modelId="{6FF66E7A-2DD5-4DC2-A0CA-CF91276024A3}" type="pres">
      <dgm:prSet presAssocID="{A180897F-C99D-4569-BD7A-A4AFFE5C45CB}" presName="arrow" presStyleLbl="node1" presStyleIdx="2" presStyleCnt="3"/>
      <dgm:spPr/>
    </dgm:pt>
    <dgm:pt modelId="{A2F20B80-A904-48E3-B2D1-5B7BD9BE635C}" type="pres">
      <dgm:prSet presAssocID="{A180897F-C99D-4569-BD7A-A4AFFE5C45CB}" presName="descendantArrow" presStyleCnt="0"/>
      <dgm:spPr/>
    </dgm:pt>
    <dgm:pt modelId="{A25BDE74-408A-4429-BA6E-A1B1691F2D16}" type="pres">
      <dgm:prSet presAssocID="{45AB35C1-65AA-417D-97B7-B56CB22DA6BA}" presName="childTextArrow" presStyleLbl="fgAccFollowNode1" presStyleIdx="2" presStyleCnt="3">
        <dgm:presLayoutVars>
          <dgm:bulletEnabled val="1"/>
        </dgm:presLayoutVars>
      </dgm:prSet>
      <dgm:spPr/>
    </dgm:pt>
  </dgm:ptLst>
  <dgm:cxnLst>
    <dgm:cxn modelId="{B07D8905-A43D-4644-B732-E1DD0141AAC7}" type="presOf" srcId="{08EA706B-92AF-4679-9884-9E16AAA30B0F}" destId="{9641030B-BEDF-4006-A513-DE360AB096DA}" srcOrd="0" destOrd="0" presId="urn:microsoft.com/office/officeart/2005/8/layout/process4"/>
    <dgm:cxn modelId="{E97BD920-35D2-4B36-87DC-E43E73BAF274}" type="presOf" srcId="{EF54AA8F-17D8-47C7-AD64-72409272D014}" destId="{E221CF41-791E-4556-A46A-B2E3D24FF3A5}" srcOrd="0" destOrd="0" presId="urn:microsoft.com/office/officeart/2005/8/layout/process4"/>
    <dgm:cxn modelId="{CC25812D-D7FF-4C34-828B-DBD037BB776E}" srcId="{16E4224F-27A8-4142-A39C-4827720DA496}" destId="{EF54AA8F-17D8-47C7-AD64-72409272D014}" srcOrd="0" destOrd="0" parTransId="{958F050C-AB3C-40EB-9E67-05CBAF99AF9D}" sibTransId="{EF95C98B-005F-4921-874A-CCC280CA4A1B}"/>
    <dgm:cxn modelId="{F6BAB43D-FBDF-4384-A5B0-49F3B43373EF}" type="presOf" srcId="{16E4224F-27A8-4142-A39C-4827720DA496}" destId="{DDD44F81-0396-41D0-8D8C-071BA7C8646D}" srcOrd="1" destOrd="0" presId="urn:microsoft.com/office/officeart/2005/8/layout/process4"/>
    <dgm:cxn modelId="{FA31F943-41F3-4917-8665-A168E56089AB}" srcId="{08EA706B-92AF-4679-9884-9E16AAA30B0F}" destId="{E47DC028-1261-48CB-AA04-67DB44C8F3FC}" srcOrd="1" destOrd="0" parTransId="{5F66344C-BB0B-42BB-BA54-BFCCCB1C6B19}" sibTransId="{B6032432-21C9-4DCA-B3DD-ED804029131D}"/>
    <dgm:cxn modelId="{83330252-B06D-4151-A5EF-D1A6A98E6F66}" srcId="{08EA706B-92AF-4679-9884-9E16AAA30B0F}" destId="{16E4224F-27A8-4142-A39C-4827720DA496}" srcOrd="2" destOrd="0" parTransId="{3E54F621-9C75-486B-9B44-34C5E4530B5E}" sibTransId="{A7571242-EACD-4E6A-A740-0FA9FFEB002F}"/>
    <dgm:cxn modelId="{9F90F654-BB83-4894-8C4E-16215F60C4B5}" type="presOf" srcId="{A180897F-C99D-4569-BD7A-A4AFFE5C45CB}" destId="{81E98C0E-FA31-40AF-ABC2-632250FE4DD0}" srcOrd="0" destOrd="0" presId="urn:microsoft.com/office/officeart/2005/8/layout/process4"/>
    <dgm:cxn modelId="{FF380B9A-5DEF-4409-8B83-050FF398B147}" type="presOf" srcId="{E47DC028-1261-48CB-AA04-67DB44C8F3FC}" destId="{F5C5831A-011B-4426-988B-6602E50EE589}" srcOrd="1" destOrd="0" presId="urn:microsoft.com/office/officeart/2005/8/layout/process4"/>
    <dgm:cxn modelId="{30265EB0-3B5C-4E05-BEA8-997DC5F3A863}" type="presOf" srcId="{A180897F-C99D-4569-BD7A-A4AFFE5C45CB}" destId="{6FF66E7A-2DD5-4DC2-A0CA-CF91276024A3}" srcOrd="1" destOrd="0" presId="urn:microsoft.com/office/officeart/2005/8/layout/process4"/>
    <dgm:cxn modelId="{F86939B1-DD0E-4F52-B29E-21A74BCB6CD8}" type="presOf" srcId="{E47DC028-1261-48CB-AA04-67DB44C8F3FC}" destId="{D9D14629-AC39-44C5-984F-D375AD8AD391}" srcOrd="0" destOrd="0" presId="urn:microsoft.com/office/officeart/2005/8/layout/process4"/>
    <dgm:cxn modelId="{FA9B70C1-425C-4D6C-9F20-EA76B1CA74C5}" srcId="{E47DC028-1261-48CB-AA04-67DB44C8F3FC}" destId="{AE95DE3A-30D6-4C49-A758-CE254E549F6E}" srcOrd="0" destOrd="0" parTransId="{EDB06D0B-260E-48E6-B2C3-27EE754AB913}" sibTransId="{3DC23367-90A6-42C1-8681-337B8251C639}"/>
    <dgm:cxn modelId="{F3FD50D0-1DED-471D-A849-6247A079DCA3}" type="presOf" srcId="{45AB35C1-65AA-417D-97B7-B56CB22DA6BA}" destId="{A25BDE74-408A-4429-BA6E-A1B1691F2D16}" srcOrd="0" destOrd="0" presId="urn:microsoft.com/office/officeart/2005/8/layout/process4"/>
    <dgm:cxn modelId="{BD4BECD4-DF76-429C-BD39-75EEC6C3813B}" type="presOf" srcId="{AE95DE3A-30D6-4C49-A758-CE254E549F6E}" destId="{8A018750-B9B4-4DEA-9E78-F9AABEC6266E}" srcOrd="0" destOrd="0" presId="urn:microsoft.com/office/officeart/2005/8/layout/process4"/>
    <dgm:cxn modelId="{05E4D4DE-7291-413C-9C8E-47236F9F7E81}" srcId="{A180897F-C99D-4569-BD7A-A4AFFE5C45CB}" destId="{45AB35C1-65AA-417D-97B7-B56CB22DA6BA}" srcOrd="0" destOrd="0" parTransId="{09E98EB6-6A16-40C6-BEA1-A5744B47F997}" sibTransId="{D8538138-8CB6-42A0-9AC5-20E55FB3C5D4}"/>
    <dgm:cxn modelId="{C250FEEF-4495-4847-9025-68C16BE8AC7F}" type="presOf" srcId="{16E4224F-27A8-4142-A39C-4827720DA496}" destId="{B4FE3563-0DCC-4A6C-A959-1FC131685666}" srcOrd="0" destOrd="0" presId="urn:microsoft.com/office/officeart/2005/8/layout/process4"/>
    <dgm:cxn modelId="{DB33DBFF-A2C6-4007-8FFE-9FF497B03932}" srcId="{08EA706B-92AF-4679-9884-9E16AAA30B0F}" destId="{A180897F-C99D-4569-BD7A-A4AFFE5C45CB}" srcOrd="0" destOrd="0" parTransId="{0EAB249C-A637-4BB4-B51B-4C2A729A7993}" sibTransId="{37C7D6C0-8D05-4E79-ABD7-97FBB4AF5265}"/>
    <dgm:cxn modelId="{1BC093EF-8657-47CB-8548-8B7D6896DD09}" type="presParOf" srcId="{9641030B-BEDF-4006-A513-DE360AB096DA}" destId="{97A27CC2-6C7F-4754-A3C4-5FC94D7C77A5}" srcOrd="0" destOrd="0" presId="urn:microsoft.com/office/officeart/2005/8/layout/process4"/>
    <dgm:cxn modelId="{B808AA7E-9366-4F30-86AF-8944F173F9B4}" type="presParOf" srcId="{97A27CC2-6C7F-4754-A3C4-5FC94D7C77A5}" destId="{B4FE3563-0DCC-4A6C-A959-1FC131685666}" srcOrd="0" destOrd="0" presId="urn:microsoft.com/office/officeart/2005/8/layout/process4"/>
    <dgm:cxn modelId="{31853CCE-08AE-40B2-A91B-89BB97FE5141}" type="presParOf" srcId="{97A27CC2-6C7F-4754-A3C4-5FC94D7C77A5}" destId="{DDD44F81-0396-41D0-8D8C-071BA7C8646D}" srcOrd="1" destOrd="0" presId="urn:microsoft.com/office/officeart/2005/8/layout/process4"/>
    <dgm:cxn modelId="{E69EA536-7EE1-4CE0-96D1-09390D889AD6}" type="presParOf" srcId="{97A27CC2-6C7F-4754-A3C4-5FC94D7C77A5}" destId="{B3EF4472-447F-4A46-AC58-83DC038D2BD0}" srcOrd="2" destOrd="0" presId="urn:microsoft.com/office/officeart/2005/8/layout/process4"/>
    <dgm:cxn modelId="{F7F09970-1B47-4D7C-8CDB-07A8D5457940}" type="presParOf" srcId="{B3EF4472-447F-4A46-AC58-83DC038D2BD0}" destId="{E221CF41-791E-4556-A46A-B2E3D24FF3A5}" srcOrd="0" destOrd="0" presId="urn:microsoft.com/office/officeart/2005/8/layout/process4"/>
    <dgm:cxn modelId="{FAD7D5E4-C9A5-4456-9AFA-1DD618CA9E62}" type="presParOf" srcId="{9641030B-BEDF-4006-A513-DE360AB096DA}" destId="{F0F6F262-AE0C-4ACB-83EA-118CCE7F6B87}" srcOrd="1" destOrd="0" presId="urn:microsoft.com/office/officeart/2005/8/layout/process4"/>
    <dgm:cxn modelId="{BEADFF86-42F8-4688-8CAB-2E2A320594BE}" type="presParOf" srcId="{9641030B-BEDF-4006-A513-DE360AB096DA}" destId="{65CC0350-43D7-4D34-90AF-738DBE212DF0}" srcOrd="2" destOrd="0" presId="urn:microsoft.com/office/officeart/2005/8/layout/process4"/>
    <dgm:cxn modelId="{2C04B93B-040D-4899-8F9A-84E389765C72}" type="presParOf" srcId="{65CC0350-43D7-4D34-90AF-738DBE212DF0}" destId="{D9D14629-AC39-44C5-984F-D375AD8AD391}" srcOrd="0" destOrd="0" presId="urn:microsoft.com/office/officeart/2005/8/layout/process4"/>
    <dgm:cxn modelId="{2934B89E-8D50-4CD0-9B72-9A9B4A140AD1}" type="presParOf" srcId="{65CC0350-43D7-4D34-90AF-738DBE212DF0}" destId="{F5C5831A-011B-4426-988B-6602E50EE589}" srcOrd="1" destOrd="0" presId="urn:microsoft.com/office/officeart/2005/8/layout/process4"/>
    <dgm:cxn modelId="{6876A281-6C72-4858-8102-00E13D7636E0}" type="presParOf" srcId="{65CC0350-43D7-4D34-90AF-738DBE212DF0}" destId="{DA596A74-8302-4976-9C87-4A14DECB5B8D}" srcOrd="2" destOrd="0" presId="urn:microsoft.com/office/officeart/2005/8/layout/process4"/>
    <dgm:cxn modelId="{87706121-ED0F-4262-9773-143FF27DE746}" type="presParOf" srcId="{DA596A74-8302-4976-9C87-4A14DECB5B8D}" destId="{8A018750-B9B4-4DEA-9E78-F9AABEC6266E}" srcOrd="0" destOrd="0" presId="urn:microsoft.com/office/officeart/2005/8/layout/process4"/>
    <dgm:cxn modelId="{F34B7F6C-3CB2-4C32-B336-420A2376B473}" type="presParOf" srcId="{9641030B-BEDF-4006-A513-DE360AB096DA}" destId="{B1BA7B74-8FF6-4697-A5B9-95AABF64BF05}" srcOrd="3" destOrd="0" presId="urn:microsoft.com/office/officeart/2005/8/layout/process4"/>
    <dgm:cxn modelId="{81181169-11BC-4682-89C0-E7C96D94DAEF}" type="presParOf" srcId="{9641030B-BEDF-4006-A513-DE360AB096DA}" destId="{B4F66098-C5DF-4613-9A95-4BFFF4261DF8}" srcOrd="4" destOrd="0" presId="urn:microsoft.com/office/officeart/2005/8/layout/process4"/>
    <dgm:cxn modelId="{C50740AC-23B7-4579-BDEF-136E457BBD03}" type="presParOf" srcId="{B4F66098-C5DF-4613-9A95-4BFFF4261DF8}" destId="{81E98C0E-FA31-40AF-ABC2-632250FE4DD0}" srcOrd="0" destOrd="0" presId="urn:microsoft.com/office/officeart/2005/8/layout/process4"/>
    <dgm:cxn modelId="{967F4B2D-1415-4727-8BD2-EFEAA4179263}" type="presParOf" srcId="{B4F66098-C5DF-4613-9A95-4BFFF4261DF8}" destId="{6FF66E7A-2DD5-4DC2-A0CA-CF91276024A3}" srcOrd="1" destOrd="0" presId="urn:microsoft.com/office/officeart/2005/8/layout/process4"/>
    <dgm:cxn modelId="{4D68687A-0372-41CE-AD9C-4C8BBBCEF281}" type="presParOf" srcId="{B4F66098-C5DF-4613-9A95-4BFFF4261DF8}" destId="{A2F20B80-A904-48E3-B2D1-5B7BD9BE635C}" srcOrd="2" destOrd="0" presId="urn:microsoft.com/office/officeart/2005/8/layout/process4"/>
    <dgm:cxn modelId="{938F9B0B-778B-40B8-ACE6-0CB3B099A659}" type="presParOf" srcId="{A2F20B80-A904-48E3-B2D1-5B7BD9BE635C}" destId="{A25BDE74-408A-4429-BA6E-A1B1691F2D16}"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DDA2CA-2B8F-43DF-87A9-A4A493E003F7}"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n-US"/>
        </a:p>
      </dgm:t>
    </dgm:pt>
    <dgm:pt modelId="{F04FFED7-EDF3-477B-A591-49C64C6A57D4}">
      <dgm:prSet/>
      <dgm:spPr/>
      <dgm:t>
        <a:bodyPr/>
        <a:lstStyle/>
        <a:p>
          <a:r>
            <a:rPr lang="en-US" dirty="0"/>
            <a:t>Census tracking system savings verification with additional activities prioritized by program</a:t>
          </a:r>
        </a:p>
      </dgm:t>
    </dgm:pt>
    <dgm:pt modelId="{E5B9CC33-2125-4B2E-A009-F2D62E95FFDF}" type="parTrans" cxnId="{FCC18FFD-D92C-4D35-94FC-78FF13EA8B3B}">
      <dgm:prSet/>
      <dgm:spPr/>
      <dgm:t>
        <a:bodyPr/>
        <a:lstStyle/>
        <a:p>
          <a:endParaRPr lang="en-US"/>
        </a:p>
      </dgm:t>
    </dgm:pt>
    <dgm:pt modelId="{98CDE70C-110B-42CD-B5A0-5D53B9017D9F}" type="sibTrans" cxnId="{FCC18FFD-D92C-4D35-94FC-78FF13EA8B3B}">
      <dgm:prSet/>
      <dgm:spPr/>
      <dgm:t>
        <a:bodyPr/>
        <a:lstStyle/>
        <a:p>
          <a:endParaRPr lang="en-US"/>
        </a:p>
      </dgm:t>
    </dgm:pt>
    <dgm:pt modelId="{2E8EDE27-2C65-4344-8AA9-7950DE775A0B}">
      <dgm:prSet/>
      <dgm:spPr/>
      <dgm:t>
        <a:bodyPr/>
        <a:lstStyle/>
        <a:p>
          <a:r>
            <a:rPr lang="en-US" dirty="0"/>
            <a:t>Verify gross energy and demand savings for all energy efficiency and load management programs</a:t>
          </a:r>
        </a:p>
      </dgm:t>
    </dgm:pt>
    <dgm:pt modelId="{6F981D83-66DF-4C3E-83FF-3E9441DC923F}" type="parTrans" cxnId="{1680435D-1EA7-4FD7-8584-63C56C568127}">
      <dgm:prSet/>
      <dgm:spPr/>
      <dgm:t>
        <a:bodyPr/>
        <a:lstStyle/>
        <a:p>
          <a:endParaRPr lang="en-US"/>
        </a:p>
      </dgm:t>
    </dgm:pt>
    <dgm:pt modelId="{B8FB609F-CCA2-4395-8865-ECAE554A09D7}" type="sibTrans" cxnId="{1680435D-1EA7-4FD7-8584-63C56C568127}">
      <dgm:prSet/>
      <dgm:spPr/>
      <dgm:t>
        <a:bodyPr/>
        <a:lstStyle/>
        <a:p>
          <a:endParaRPr lang="en-US"/>
        </a:p>
      </dgm:t>
    </dgm:pt>
    <dgm:pt modelId="{7E2403DE-DBF5-4D5C-81E9-31AA6EBAC2AF}">
      <dgm:prSet/>
      <dgm:spPr/>
      <dgm:t>
        <a:bodyPr/>
        <a:lstStyle/>
        <a:p>
          <a:r>
            <a:rPr lang="en-US" dirty="0"/>
            <a:t>Determine program and portfolio cost-effectiveness</a:t>
          </a:r>
        </a:p>
      </dgm:t>
    </dgm:pt>
    <dgm:pt modelId="{815375A3-B10D-424F-8AF3-D21586B7D4D8}" type="parTrans" cxnId="{7F925E0D-5B2E-4BC1-9ACF-5C1A7D474916}">
      <dgm:prSet/>
      <dgm:spPr/>
      <dgm:t>
        <a:bodyPr/>
        <a:lstStyle/>
        <a:p>
          <a:endParaRPr lang="en-US"/>
        </a:p>
      </dgm:t>
    </dgm:pt>
    <dgm:pt modelId="{E52D7F88-395D-41E1-9FAD-BFC129C03E93}" type="sibTrans" cxnId="{7F925E0D-5B2E-4BC1-9ACF-5C1A7D474916}">
      <dgm:prSet/>
      <dgm:spPr/>
      <dgm:t>
        <a:bodyPr/>
        <a:lstStyle/>
        <a:p>
          <a:endParaRPr lang="en-US"/>
        </a:p>
      </dgm:t>
    </dgm:pt>
    <dgm:pt modelId="{4D7B5410-6809-46AA-8F80-C2583B645F51}">
      <dgm:prSet/>
      <dgm:spPr/>
      <dgm:t>
        <a:bodyPr/>
        <a:lstStyle/>
        <a:p>
          <a:r>
            <a:rPr lang="en-US" dirty="0"/>
            <a:t>Prepare and maintain a statewide Technical Reference Manual (TRM)</a:t>
          </a:r>
        </a:p>
      </dgm:t>
    </dgm:pt>
    <dgm:pt modelId="{70BF3652-C49F-447F-8323-6B6D47FAAB34}" type="parTrans" cxnId="{B403FB33-658C-4229-BEC4-FE020BF57897}">
      <dgm:prSet/>
      <dgm:spPr/>
      <dgm:t>
        <a:bodyPr/>
        <a:lstStyle/>
        <a:p>
          <a:endParaRPr lang="en-US"/>
        </a:p>
      </dgm:t>
    </dgm:pt>
    <dgm:pt modelId="{AF5047B0-6AF6-4EEC-AB83-7ADDFA6C01AB}" type="sibTrans" cxnId="{B403FB33-658C-4229-BEC4-FE020BF57897}">
      <dgm:prSet/>
      <dgm:spPr/>
      <dgm:t>
        <a:bodyPr/>
        <a:lstStyle/>
        <a:p>
          <a:endParaRPr lang="en-US"/>
        </a:p>
      </dgm:t>
    </dgm:pt>
    <dgm:pt modelId="{AE7AB48B-7FAF-4E5E-A863-3DD42CF08F64}">
      <dgm:prSet/>
      <dgm:spPr/>
      <dgm:t>
        <a:bodyPr/>
        <a:lstStyle/>
        <a:p>
          <a:r>
            <a:rPr lang="en-US" dirty="0"/>
            <a:t>Estimate net savings</a:t>
          </a:r>
        </a:p>
      </dgm:t>
    </dgm:pt>
    <dgm:pt modelId="{E79859C0-29E8-487E-B07E-6150CC58F91F}" type="parTrans" cxnId="{24000686-F15E-49BC-8AA1-98400CD2747A}">
      <dgm:prSet/>
      <dgm:spPr/>
      <dgm:t>
        <a:bodyPr/>
        <a:lstStyle/>
        <a:p>
          <a:endParaRPr lang="en-US"/>
        </a:p>
      </dgm:t>
    </dgm:pt>
    <dgm:pt modelId="{3497B6FC-2C0B-42EF-982B-C12580142333}" type="sibTrans" cxnId="{24000686-F15E-49BC-8AA1-98400CD2747A}">
      <dgm:prSet/>
      <dgm:spPr/>
      <dgm:t>
        <a:bodyPr/>
        <a:lstStyle/>
        <a:p>
          <a:endParaRPr lang="en-US"/>
        </a:p>
      </dgm:t>
    </dgm:pt>
    <dgm:pt modelId="{10E90016-0D53-4CF8-BDC9-D2841C30EB5C}">
      <dgm:prSet/>
      <dgm:spPr/>
      <dgm:t>
        <a:bodyPr/>
        <a:lstStyle/>
        <a:p>
          <a:r>
            <a:rPr lang="en-US" dirty="0"/>
            <a:t>Provide information to improve program performance</a:t>
          </a:r>
        </a:p>
      </dgm:t>
    </dgm:pt>
    <dgm:pt modelId="{88F7D33F-1C0B-4E3C-A76A-604DCFEBEA9B}" type="parTrans" cxnId="{905A0E30-76FA-430F-B55C-5AA724BC4192}">
      <dgm:prSet/>
      <dgm:spPr/>
      <dgm:t>
        <a:bodyPr/>
        <a:lstStyle/>
        <a:p>
          <a:endParaRPr lang="en-US"/>
        </a:p>
      </dgm:t>
    </dgm:pt>
    <dgm:pt modelId="{9BE3ACD6-9283-4E24-8D70-5DAB80CA0CDF}" type="sibTrans" cxnId="{905A0E30-76FA-430F-B55C-5AA724BC4192}">
      <dgm:prSet/>
      <dgm:spPr/>
      <dgm:t>
        <a:bodyPr/>
        <a:lstStyle/>
        <a:p>
          <a:endParaRPr lang="en-US"/>
        </a:p>
      </dgm:t>
    </dgm:pt>
    <dgm:pt modelId="{FECAB878-1049-488A-A60A-FC4668BFEDCD}">
      <dgm:prSet/>
      <dgm:spPr/>
      <dgm:t>
        <a:bodyPr/>
        <a:lstStyle/>
        <a:p>
          <a:r>
            <a:rPr lang="en-US" dirty="0"/>
            <a:t>Provide ongoing support for M&amp;V plans, savings calculation tools,  deemed savings petitions, and implementation guidance </a:t>
          </a:r>
        </a:p>
      </dgm:t>
    </dgm:pt>
    <dgm:pt modelId="{08B193B3-3CFB-4CC9-A8C1-30E4273B1482}" type="parTrans" cxnId="{554A4EAA-8D4A-4C74-9A74-DE2C395DD125}">
      <dgm:prSet/>
      <dgm:spPr/>
      <dgm:t>
        <a:bodyPr/>
        <a:lstStyle/>
        <a:p>
          <a:endParaRPr lang="en-US"/>
        </a:p>
      </dgm:t>
    </dgm:pt>
    <dgm:pt modelId="{2DA51E2A-8E6C-4965-8ABD-8992DBDAB6D7}" type="sibTrans" cxnId="{554A4EAA-8D4A-4C74-9A74-DE2C395DD125}">
      <dgm:prSet/>
      <dgm:spPr/>
      <dgm:t>
        <a:bodyPr/>
        <a:lstStyle/>
        <a:p>
          <a:endParaRPr lang="en-US"/>
        </a:p>
      </dgm:t>
    </dgm:pt>
    <dgm:pt modelId="{F2A1FA4A-BEE9-47CD-9EF6-0934B4EDBA2C}">
      <dgm:prSet/>
      <dgm:spPr/>
      <dgm:t>
        <a:bodyPr/>
        <a:lstStyle/>
        <a:p>
          <a:r>
            <a:rPr lang="en-US" dirty="0"/>
            <a:t>Engineering desk reviews, interval meter data analysis, in-depth interviews</a:t>
          </a:r>
        </a:p>
      </dgm:t>
    </dgm:pt>
    <dgm:pt modelId="{8E506067-D15C-4F65-A8FB-14800E44865C}" type="parTrans" cxnId="{FA5FA31E-563C-4D85-B051-FA624BE66F83}">
      <dgm:prSet/>
      <dgm:spPr/>
      <dgm:t>
        <a:bodyPr/>
        <a:lstStyle/>
        <a:p>
          <a:endParaRPr lang="en-US"/>
        </a:p>
      </dgm:t>
    </dgm:pt>
    <dgm:pt modelId="{9DE38BFD-B1F3-467D-9DF8-CB8484F668FD}" type="sibTrans" cxnId="{FA5FA31E-563C-4D85-B051-FA624BE66F83}">
      <dgm:prSet/>
      <dgm:spPr/>
      <dgm:t>
        <a:bodyPr/>
        <a:lstStyle/>
        <a:p>
          <a:endParaRPr lang="en-US"/>
        </a:p>
      </dgm:t>
    </dgm:pt>
    <dgm:pt modelId="{2E25F93A-FA36-4632-BAF9-4F9101F80083}" type="pres">
      <dgm:prSet presAssocID="{6FDDA2CA-2B8F-43DF-87A9-A4A493E003F7}" presName="linear" presStyleCnt="0">
        <dgm:presLayoutVars>
          <dgm:animLvl val="lvl"/>
          <dgm:resizeHandles val="exact"/>
        </dgm:presLayoutVars>
      </dgm:prSet>
      <dgm:spPr/>
    </dgm:pt>
    <dgm:pt modelId="{1D9AB4E0-3264-48DE-A980-655850144018}" type="pres">
      <dgm:prSet presAssocID="{F04FFED7-EDF3-477B-A591-49C64C6A57D4}" presName="parentText" presStyleLbl="node1" presStyleIdx="0" presStyleCnt="2">
        <dgm:presLayoutVars>
          <dgm:chMax val="0"/>
          <dgm:bulletEnabled val="1"/>
        </dgm:presLayoutVars>
      </dgm:prSet>
      <dgm:spPr/>
    </dgm:pt>
    <dgm:pt modelId="{89CD0DD1-C8D9-474A-9DAB-F8DB4C82AF8B}" type="pres">
      <dgm:prSet presAssocID="{F04FFED7-EDF3-477B-A591-49C64C6A57D4}" presName="childText" presStyleLbl="revTx" presStyleIdx="0" presStyleCnt="1">
        <dgm:presLayoutVars>
          <dgm:bulletEnabled val="1"/>
        </dgm:presLayoutVars>
      </dgm:prSet>
      <dgm:spPr/>
    </dgm:pt>
    <dgm:pt modelId="{7EE3F498-20A3-45AB-882A-40C52731D3B4}" type="pres">
      <dgm:prSet presAssocID="{F2A1FA4A-BEE9-47CD-9EF6-0934B4EDBA2C}" presName="parentText" presStyleLbl="node1" presStyleIdx="1" presStyleCnt="2">
        <dgm:presLayoutVars>
          <dgm:chMax val="0"/>
          <dgm:bulletEnabled val="1"/>
        </dgm:presLayoutVars>
      </dgm:prSet>
      <dgm:spPr/>
    </dgm:pt>
  </dgm:ptLst>
  <dgm:cxnLst>
    <dgm:cxn modelId="{5147CF0C-9AB9-45A6-8723-81453CFB60FB}" type="presOf" srcId="{F2A1FA4A-BEE9-47CD-9EF6-0934B4EDBA2C}" destId="{7EE3F498-20A3-45AB-882A-40C52731D3B4}" srcOrd="0" destOrd="0" presId="urn:microsoft.com/office/officeart/2005/8/layout/vList2"/>
    <dgm:cxn modelId="{7F925E0D-5B2E-4BC1-9ACF-5C1A7D474916}" srcId="{F04FFED7-EDF3-477B-A591-49C64C6A57D4}" destId="{7E2403DE-DBF5-4D5C-81E9-31AA6EBAC2AF}" srcOrd="2" destOrd="0" parTransId="{815375A3-B10D-424F-8AF3-D21586B7D4D8}" sibTransId="{E52D7F88-395D-41E1-9FAD-BFC129C03E93}"/>
    <dgm:cxn modelId="{7DEC2918-0299-408A-8095-CD4E391B08CC}" type="presOf" srcId="{4D7B5410-6809-46AA-8F80-C2583B645F51}" destId="{89CD0DD1-C8D9-474A-9DAB-F8DB4C82AF8B}" srcOrd="0" destOrd="3" presId="urn:microsoft.com/office/officeart/2005/8/layout/vList2"/>
    <dgm:cxn modelId="{FA5FA31E-563C-4D85-B051-FA624BE66F83}" srcId="{6FDDA2CA-2B8F-43DF-87A9-A4A493E003F7}" destId="{F2A1FA4A-BEE9-47CD-9EF6-0934B4EDBA2C}" srcOrd="1" destOrd="0" parTransId="{8E506067-D15C-4F65-A8FB-14800E44865C}" sibTransId="{9DE38BFD-B1F3-467D-9DF8-CB8484F668FD}"/>
    <dgm:cxn modelId="{DE85292A-9E88-4928-8501-44E64781B1E2}" type="presOf" srcId="{10E90016-0D53-4CF8-BDC9-D2841C30EB5C}" destId="{89CD0DD1-C8D9-474A-9DAB-F8DB4C82AF8B}" srcOrd="0" destOrd="4" presId="urn:microsoft.com/office/officeart/2005/8/layout/vList2"/>
    <dgm:cxn modelId="{F99C712F-67DC-4C45-879C-137197AA8589}" type="presOf" srcId="{6FDDA2CA-2B8F-43DF-87A9-A4A493E003F7}" destId="{2E25F93A-FA36-4632-BAF9-4F9101F80083}" srcOrd="0" destOrd="0" presId="urn:microsoft.com/office/officeart/2005/8/layout/vList2"/>
    <dgm:cxn modelId="{905A0E30-76FA-430F-B55C-5AA724BC4192}" srcId="{F04FFED7-EDF3-477B-A591-49C64C6A57D4}" destId="{10E90016-0D53-4CF8-BDC9-D2841C30EB5C}" srcOrd="4" destOrd="0" parTransId="{88F7D33F-1C0B-4E3C-A76A-604DCFEBEA9B}" sibTransId="{9BE3ACD6-9283-4E24-8D70-5DAB80CA0CDF}"/>
    <dgm:cxn modelId="{B403FB33-658C-4229-BEC4-FE020BF57897}" srcId="{F04FFED7-EDF3-477B-A591-49C64C6A57D4}" destId="{4D7B5410-6809-46AA-8F80-C2583B645F51}" srcOrd="3" destOrd="0" parTransId="{70BF3652-C49F-447F-8323-6B6D47FAAB34}" sibTransId="{AF5047B0-6AF6-4EEC-AB83-7ADDFA6C01AB}"/>
    <dgm:cxn modelId="{1680435D-1EA7-4FD7-8584-63C56C568127}" srcId="{F04FFED7-EDF3-477B-A591-49C64C6A57D4}" destId="{2E8EDE27-2C65-4344-8AA9-7950DE775A0B}" srcOrd="0" destOrd="0" parTransId="{6F981D83-66DF-4C3E-83FF-3E9441DC923F}" sibTransId="{B8FB609F-CCA2-4395-8865-ECAE554A09D7}"/>
    <dgm:cxn modelId="{C3B77C45-0E52-4BB4-9E52-3565C0F10057}" type="presOf" srcId="{7E2403DE-DBF5-4D5C-81E9-31AA6EBAC2AF}" destId="{89CD0DD1-C8D9-474A-9DAB-F8DB4C82AF8B}" srcOrd="0" destOrd="2" presId="urn:microsoft.com/office/officeart/2005/8/layout/vList2"/>
    <dgm:cxn modelId="{F140BB57-246F-410E-BAFA-8DB01920DA10}" type="presOf" srcId="{F04FFED7-EDF3-477B-A591-49C64C6A57D4}" destId="{1D9AB4E0-3264-48DE-A980-655850144018}" srcOrd="0" destOrd="0" presId="urn:microsoft.com/office/officeart/2005/8/layout/vList2"/>
    <dgm:cxn modelId="{B3CF257B-83F3-47A2-8891-BD24C4FB963A}" type="presOf" srcId="{AE7AB48B-7FAF-4E5E-A863-3DD42CF08F64}" destId="{89CD0DD1-C8D9-474A-9DAB-F8DB4C82AF8B}" srcOrd="0" destOrd="1" presId="urn:microsoft.com/office/officeart/2005/8/layout/vList2"/>
    <dgm:cxn modelId="{24000686-F15E-49BC-8AA1-98400CD2747A}" srcId="{F04FFED7-EDF3-477B-A591-49C64C6A57D4}" destId="{AE7AB48B-7FAF-4E5E-A863-3DD42CF08F64}" srcOrd="1" destOrd="0" parTransId="{E79859C0-29E8-487E-B07E-6150CC58F91F}" sibTransId="{3497B6FC-2C0B-42EF-982B-C12580142333}"/>
    <dgm:cxn modelId="{AA7E278F-9955-4E80-8C77-2F19A960108F}" type="presOf" srcId="{2E8EDE27-2C65-4344-8AA9-7950DE775A0B}" destId="{89CD0DD1-C8D9-474A-9DAB-F8DB4C82AF8B}" srcOrd="0" destOrd="0" presId="urn:microsoft.com/office/officeart/2005/8/layout/vList2"/>
    <dgm:cxn modelId="{B6AD95A6-F91B-4F5B-A0AE-09747B70B30F}" type="presOf" srcId="{FECAB878-1049-488A-A60A-FC4668BFEDCD}" destId="{89CD0DD1-C8D9-474A-9DAB-F8DB4C82AF8B}" srcOrd="0" destOrd="5" presId="urn:microsoft.com/office/officeart/2005/8/layout/vList2"/>
    <dgm:cxn modelId="{554A4EAA-8D4A-4C74-9A74-DE2C395DD125}" srcId="{F04FFED7-EDF3-477B-A591-49C64C6A57D4}" destId="{FECAB878-1049-488A-A60A-FC4668BFEDCD}" srcOrd="5" destOrd="0" parTransId="{08B193B3-3CFB-4CC9-A8C1-30E4273B1482}" sibTransId="{2DA51E2A-8E6C-4965-8ABD-8992DBDAB6D7}"/>
    <dgm:cxn modelId="{FCC18FFD-D92C-4D35-94FC-78FF13EA8B3B}" srcId="{6FDDA2CA-2B8F-43DF-87A9-A4A493E003F7}" destId="{F04FFED7-EDF3-477B-A591-49C64C6A57D4}" srcOrd="0" destOrd="0" parTransId="{E5B9CC33-2125-4B2E-A009-F2D62E95FFDF}" sibTransId="{98CDE70C-110B-42CD-B5A0-5D53B9017D9F}"/>
    <dgm:cxn modelId="{5733D806-7679-451C-800D-BD7CAD7323BE}" type="presParOf" srcId="{2E25F93A-FA36-4632-BAF9-4F9101F80083}" destId="{1D9AB4E0-3264-48DE-A980-655850144018}" srcOrd="0" destOrd="0" presId="urn:microsoft.com/office/officeart/2005/8/layout/vList2"/>
    <dgm:cxn modelId="{047D59E8-1FE8-4594-B006-9208EA30DB9B}" type="presParOf" srcId="{2E25F93A-FA36-4632-BAF9-4F9101F80083}" destId="{89CD0DD1-C8D9-474A-9DAB-F8DB4C82AF8B}" srcOrd="1" destOrd="0" presId="urn:microsoft.com/office/officeart/2005/8/layout/vList2"/>
    <dgm:cxn modelId="{9BC553B9-795D-4C64-A3BD-98FDFD8A9BFD}" type="presParOf" srcId="{2E25F93A-FA36-4632-BAF9-4F9101F80083}" destId="{7EE3F498-20A3-45AB-882A-40C52731D3B4}"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DDA2CA-2B8F-43DF-87A9-A4A493E003F7}"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US"/>
        </a:p>
      </dgm:t>
    </dgm:pt>
    <dgm:pt modelId="{F04FFED7-EDF3-477B-A591-49C64C6A57D4}">
      <dgm:prSet/>
      <dgm:spPr/>
      <dgm:t>
        <a:bodyPr/>
        <a:lstStyle/>
        <a:p>
          <a:r>
            <a:rPr lang="en-US" dirty="0"/>
            <a:t>Commercial Program Recommendations</a:t>
          </a:r>
        </a:p>
      </dgm:t>
    </dgm:pt>
    <dgm:pt modelId="{E5B9CC33-2125-4B2E-A009-F2D62E95FFDF}" type="parTrans" cxnId="{FCC18FFD-D92C-4D35-94FC-78FF13EA8B3B}">
      <dgm:prSet/>
      <dgm:spPr/>
      <dgm:t>
        <a:bodyPr/>
        <a:lstStyle/>
        <a:p>
          <a:endParaRPr lang="en-US"/>
        </a:p>
      </dgm:t>
    </dgm:pt>
    <dgm:pt modelId="{98CDE70C-110B-42CD-B5A0-5D53B9017D9F}" type="sibTrans" cxnId="{FCC18FFD-D92C-4D35-94FC-78FF13EA8B3B}">
      <dgm:prSet/>
      <dgm:spPr/>
      <dgm:t>
        <a:bodyPr/>
        <a:lstStyle/>
        <a:p>
          <a:endParaRPr lang="en-US"/>
        </a:p>
      </dgm:t>
    </dgm:pt>
    <dgm:pt modelId="{2E8EDE27-2C65-4344-8AA9-7950DE775A0B}">
      <dgm:prSet/>
      <dgm:spPr/>
      <dgm:t>
        <a:bodyPr/>
        <a:lstStyle/>
        <a:p>
          <a:pPr>
            <a:buFont typeface="Arial" panose="020B0604020202020204" pitchFamily="34" charset="0"/>
            <a:buChar char="•"/>
          </a:pPr>
          <a:r>
            <a:rPr lang="en-US" dirty="0"/>
            <a:t>custom projects,</a:t>
          </a:r>
        </a:p>
      </dgm:t>
    </dgm:pt>
    <dgm:pt modelId="{6F981D83-66DF-4C3E-83FF-3E9441DC923F}" type="parTrans" cxnId="{1680435D-1EA7-4FD7-8584-63C56C568127}">
      <dgm:prSet/>
      <dgm:spPr/>
      <dgm:t>
        <a:bodyPr/>
        <a:lstStyle/>
        <a:p>
          <a:endParaRPr lang="en-US"/>
        </a:p>
      </dgm:t>
    </dgm:pt>
    <dgm:pt modelId="{B8FB609F-CCA2-4395-8865-ECAE554A09D7}" type="sibTrans" cxnId="{1680435D-1EA7-4FD7-8584-63C56C568127}">
      <dgm:prSet/>
      <dgm:spPr/>
      <dgm:t>
        <a:bodyPr/>
        <a:lstStyle/>
        <a:p>
          <a:endParaRPr lang="en-US"/>
        </a:p>
      </dgm:t>
    </dgm:pt>
    <dgm:pt modelId="{8F256E28-AD6B-4D41-8F9C-AC37BDB2E7AC}">
      <dgm:prSet/>
      <dgm:spPr/>
      <dgm:t>
        <a:bodyPr/>
        <a:lstStyle/>
        <a:p>
          <a:pPr>
            <a:buFont typeface="Arial" panose="020B0604020202020204" pitchFamily="34" charset="0"/>
            <a:buChar char="•"/>
          </a:pPr>
          <a:r>
            <a:rPr lang="en-US" dirty="0"/>
            <a:t>measurement and verification (M&amp;V) projects,</a:t>
          </a:r>
        </a:p>
      </dgm:t>
    </dgm:pt>
    <dgm:pt modelId="{C8634D55-3056-4C82-8D3C-E4405538EF8D}" type="parTrans" cxnId="{9E89D551-C5F5-4064-A422-0868CEF11419}">
      <dgm:prSet/>
      <dgm:spPr/>
      <dgm:t>
        <a:bodyPr/>
        <a:lstStyle/>
        <a:p>
          <a:endParaRPr lang="en-US"/>
        </a:p>
      </dgm:t>
    </dgm:pt>
    <dgm:pt modelId="{6F24E051-4D78-45B1-A183-0B3D95BDE02A}" type="sibTrans" cxnId="{9E89D551-C5F5-4064-A422-0868CEF11419}">
      <dgm:prSet/>
      <dgm:spPr/>
      <dgm:t>
        <a:bodyPr/>
        <a:lstStyle/>
        <a:p>
          <a:endParaRPr lang="en-US"/>
        </a:p>
      </dgm:t>
    </dgm:pt>
    <dgm:pt modelId="{4781076C-9460-49D4-AE1D-B4A549CE1432}">
      <dgm:prSet/>
      <dgm:spPr/>
      <dgm:t>
        <a:bodyPr/>
        <a:lstStyle/>
        <a:p>
          <a:pPr>
            <a:buFont typeface="Arial" panose="020B0604020202020204" pitchFamily="34" charset="0"/>
            <a:buChar char="•"/>
          </a:pPr>
          <a:r>
            <a:rPr lang="en-US" dirty="0"/>
            <a:t>Recommissioning (RCx) projects,</a:t>
          </a:r>
        </a:p>
      </dgm:t>
    </dgm:pt>
    <dgm:pt modelId="{F77ED934-BC31-498D-88DD-481E7D489C9A}" type="parTrans" cxnId="{2F2BC1FC-82CE-4224-BA17-97C6B40946F9}">
      <dgm:prSet/>
      <dgm:spPr/>
      <dgm:t>
        <a:bodyPr/>
        <a:lstStyle/>
        <a:p>
          <a:endParaRPr lang="en-US"/>
        </a:p>
      </dgm:t>
    </dgm:pt>
    <dgm:pt modelId="{E066BB73-2683-48E1-A81F-AFEF8DDEDB66}" type="sibTrans" cxnId="{2F2BC1FC-82CE-4224-BA17-97C6B40946F9}">
      <dgm:prSet/>
      <dgm:spPr/>
      <dgm:t>
        <a:bodyPr/>
        <a:lstStyle/>
        <a:p>
          <a:endParaRPr lang="en-US"/>
        </a:p>
      </dgm:t>
    </dgm:pt>
    <dgm:pt modelId="{6EF77022-CC07-4E3F-9678-824CDEC35BCD}">
      <dgm:prSet/>
      <dgm:spPr/>
      <dgm:t>
        <a:bodyPr/>
        <a:lstStyle/>
        <a:p>
          <a:pPr>
            <a:buFont typeface="Arial" panose="020B0604020202020204" pitchFamily="34" charset="0"/>
            <a:buChar char="•"/>
          </a:pPr>
          <a:r>
            <a:rPr lang="en-US" dirty="0"/>
            <a:t>lighting projects, and</a:t>
          </a:r>
        </a:p>
      </dgm:t>
    </dgm:pt>
    <dgm:pt modelId="{C536713E-E593-4767-9B7D-2BC0217B2D49}" type="parTrans" cxnId="{37215006-991A-49C6-BFB3-778181E46D54}">
      <dgm:prSet/>
      <dgm:spPr/>
      <dgm:t>
        <a:bodyPr/>
        <a:lstStyle/>
        <a:p>
          <a:endParaRPr lang="en-US"/>
        </a:p>
      </dgm:t>
    </dgm:pt>
    <dgm:pt modelId="{4BF91674-4869-4CF9-A947-9E151E3544C2}" type="sibTrans" cxnId="{37215006-991A-49C6-BFB3-778181E46D54}">
      <dgm:prSet/>
      <dgm:spPr/>
      <dgm:t>
        <a:bodyPr/>
        <a:lstStyle/>
        <a:p>
          <a:endParaRPr lang="en-US"/>
        </a:p>
      </dgm:t>
    </dgm:pt>
    <dgm:pt modelId="{2C74838B-11E8-4D80-A156-02736F2D8914}">
      <dgm:prSet/>
      <dgm:spPr/>
      <dgm:t>
        <a:bodyPr/>
        <a:lstStyle/>
        <a:p>
          <a:pPr>
            <a:buFont typeface="Arial" panose="020B0604020202020204" pitchFamily="34" charset="0"/>
            <a:buChar char="•"/>
          </a:pPr>
          <a:r>
            <a:rPr lang="en-US" dirty="0"/>
            <a:t>consumption analysis</a:t>
          </a:r>
        </a:p>
      </dgm:t>
    </dgm:pt>
    <dgm:pt modelId="{BB54F3AA-14D3-41E2-B27F-F1EB39758E82}" type="parTrans" cxnId="{6923F99D-2B86-4F8D-A9C2-7FBF4AFAD2E1}">
      <dgm:prSet/>
      <dgm:spPr/>
      <dgm:t>
        <a:bodyPr/>
        <a:lstStyle/>
        <a:p>
          <a:endParaRPr lang="en-US"/>
        </a:p>
      </dgm:t>
    </dgm:pt>
    <dgm:pt modelId="{7003F5D6-C31F-42B3-91E4-46A2F95063DA}" type="sibTrans" cxnId="{6923F99D-2B86-4F8D-A9C2-7FBF4AFAD2E1}">
      <dgm:prSet/>
      <dgm:spPr/>
      <dgm:t>
        <a:bodyPr/>
        <a:lstStyle/>
        <a:p>
          <a:endParaRPr lang="en-US"/>
        </a:p>
      </dgm:t>
    </dgm:pt>
    <dgm:pt modelId="{10942AFA-0FF0-491F-B6C5-6FFA9C1CC75B}" type="pres">
      <dgm:prSet presAssocID="{6FDDA2CA-2B8F-43DF-87A9-A4A493E003F7}" presName="linear" presStyleCnt="0">
        <dgm:presLayoutVars>
          <dgm:animLvl val="lvl"/>
          <dgm:resizeHandles val="exact"/>
        </dgm:presLayoutVars>
      </dgm:prSet>
      <dgm:spPr/>
    </dgm:pt>
    <dgm:pt modelId="{3E5386D3-EA85-411F-8807-27C132F7F904}" type="pres">
      <dgm:prSet presAssocID="{F04FFED7-EDF3-477B-A591-49C64C6A57D4}" presName="parentText" presStyleLbl="node1" presStyleIdx="0" presStyleCnt="1">
        <dgm:presLayoutVars>
          <dgm:chMax val="0"/>
          <dgm:bulletEnabled val="1"/>
        </dgm:presLayoutVars>
      </dgm:prSet>
      <dgm:spPr/>
    </dgm:pt>
    <dgm:pt modelId="{46FC4E3A-51C9-4834-BE6E-43586100CFD2}" type="pres">
      <dgm:prSet presAssocID="{F04FFED7-EDF3-477B-A591-49C64C6A57D4}" presName="childText" presStyleLbl="revTx" presStyleIdx="0" presStyleCnt="1">
        <dgm:presLayoutVars>
          <dgm:bulletEnabled val="1"/>
        </dgm:presLayoutVars>
      </dgm:prSet>
      <dgm:spPr/>
    </dgm:pt>
  </dgm:ptLst>
  <dgm:cxnLst>
    <dgm:cxn modelId="{37215006-991A-49C6-BFB3-778181E46D54}" srcId="{F04FFED7-EDF3-477B-A591-49C64C6A57D4}" destId="{6EF77022-CC07-4E3F-9678-824CDEC35BCD}" srcOrd="3" destOrd="0" parTransId="{C536713E-E593-4767-9B7D-2BC0217B2D49}" sibTransId="{4BF91674-4869-4CF9-A947-9E151E3544C2}"/>
    <dgm:cxn modelId="{315BD41D-0E3D-4AF1-92E5-DC5A2563182E}" type="presOf" srcId="{2E8EDE27-2C65-4344-8AA9-7950DE775A0B}" destId="{46FC4E3A-51C9-4834-BE6E-43586100CFD2}" srcOrd="0" destOrd="0" presId="urn:microsoft.com/office/officeart/2005/8/layout/vList2"/>
    <dgm:cxn modelId="{F7EBF63B-BBD4-4FE4-9A40-F3D20282C6BF}" type="presOf" srcId="{6FDDA2CA-2B8F-43DF-87A9-A4A493E003F7}" destId="{10942AFA-0FF0-491F-B6C5-6FFA9C1CC75B}" srcOrd="0" destOrd="0" presId="urn:microsoft.com/office/officeart/2005/8/layout/vList2"/>
    <dgm:cxn modelId="{AE85CD3D-F52E-4C17-A630-A3BDC317223C}" type="presOf" srcId="{F04FFED7-EDF3-477B-A591-49C64C6A57D4}" destId="{3E5386D3-EA85-411F-8807-27C132F7F904}" srcOrd="0" destOrd="0" presId="urn:microsoft.com/office/officeart/2005/8/layout/vList2"/>
    <dgm:cxn modelId="{9C523740-D6FE-40E9-B845-569195AC4876}" type="presOf" srcId="{8F256E28-AD6B-4D41-8F9C-AC37BDB2E7AC}" destId="{46FC4E3A-51C9-4834-BE6E-43586100CFD2}" srcOrd="0" destOrd="1" presId="urn:microsoft.com/office/officeart/2005/8/layout/vList2"/>
    <dgm:cxn modelId="{1680435D-1EA7-4FD7-8584-63C56C568127}" srcId="{F04FFED7-EDF3-477B-A591-49C64C6A57D4}" destId="{2E8EDE27-2C65-4344-8AA9-7950DE775A0B}" srcOrd="0" destOrd="0" parTransId="{6F981D83-66DF-4C3E-83FF-3E9441DC923F}" sibTransId="{B8FB609F-CCA2-4395-8865-ECAE554A09D7}"/>
    <dgm:cxn modelId="{7189675F-1A7A-421F-9336-B60381A21E03}" type="presOf" srcId="{6EF77022-CC07-4E3F-9678-824CDEC35BCD}" destId="{46FC4E3A-51C9-4834-BE6E-43586100CFD2}" srcOrd="0" destOrd="3" presId="urn:microsoft.com/office/officeart/2005/8/layout/vList2"/>
    <dgm:cxn modelId="{5E17744D-A9FB-4F82-936E-B14B8C60358F}" type="presOf" srcId="{2C74838B-11E8-4D80-A156-02736F2D8914}" destId="{46FC4E3A-51C9-4834-BE6E-43586100CFD2}" srcOrd="0" destOrd="4" presId="urn:microsoft.com/office/officeart/2005/8/layout/vList2"/>
    <dgm:cxn modelId="{9E89D551-C5F5-4064-A422-0868CEF11419}" srcId="{F04FFED7-EDF3-477B-A591-49C64C6A57D4}" destId="{8F256E28-AD6B-4D41-8F9C-AC37BDB2E7AC}" srcOrd="1" destOrd="0" parTransId="{C8634D55-3056-4C82-8D3C-E4405538EF8D}" sibTransId="{6F24E051-4D78-45B1-A183-0B3D95BDE02A}"/>
    <dgm:cxn modelId="{6923F99D-2B86-4F8D-A9C2-7FBF4AFAD2E1}" srcId="{F04FFED7-EDF3-477B-A591-49C64C6A57D4}" destId="{2C74838B-11E8-4D80-A156-02736F2D8914}" srcOrd="4" destOrd="0" parTransId="{BB54F3AA-14D3-41E2-B27F-F1EB39758E82}" sibTransId="{7003F5D6-C31F-42B3-91E4-46A2F95063DA}"/>
    <dgm:cxn modelId="{919843FB-36ED-496C-9CA5-354820450082}" type="presOf" srcId="{4781076C-9460-49D4-AE1D-B4A549CE1432}" destId="{46FC4E3A-51C9-4834-BE6E-43586100CFD2}" srcOrd="0" destOrd="2" presId="urn:microsoft.com/office/officeart/2005/8/layout/vList2"/>
    <dgm:cxn modelId="{2F2BC1FC-82CE-4224-BA17-97C6B40946F9}" srcId="{F04FFED7-EDF3-477B-A591-49C64C6A57D4}" destId="{4781076C-9460-49D4-AE1D-B4A549CE1432}" srcOrd="2" destOrd="0" parTransId="{F77ED934-BC31-498D-88DD-481E7D489C9A}" sibTransId="{E066BB73-2683-48E1-A81F-AFEF8DDEDB66}"/>
    <dgm:cxn modelId="{FCC18FFD-D92C-4D35-94FC-78FF13EA8B3B}" srcId="{6FDDA2CA-2B8F-43DF-87A9-A4A493E003F7}" destId="{F04FFED7-EDF3-477B-A591-49C64C6A57D4}" srcOrd="0" destOrd="0" parTransId="{E5B9CC33-2125-4B2E-A009-F2D62E95FFDF}" sibTransId="{98CDE70C-110B-42CD-B5A0-5D53B9017D9F}"/>
    <dgm:cxn modelId="{45744330-ED11-4245-B47B-8260619B3F3E}" type="presParOf" srcId="{10942AFA-0FF0-491F-B6C5-6FFA9C1CC75B}" destId="{3E5386D3-EA85-411F-8807-27C132F7F904}" srcOrd="0" destOrd="0" presId="urn:microsoft.com/office/officeart/2005/8/layout/vList2"/>
    <dgm:cxn modelId="{47394A2F-F2FF-42BF-928E-26ABA3B9CCCB}" type="presParOf" srcId="{10942AFA-0FF0-491F-B6C5-6FFA9C1CC75B}" destId="{46FC4E3A-51C9-4834-BE6E-43586100CFD2}"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FDDA2CA-2B8F-43DF-87A9-A4A493E003F7}"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US"/>
        </a:p>
      </dgm:t>
    </dgm:pt>
    <dgm:pt modelId="{F04FFED7-EDF3-477B-A591-49C64C6A57D4}">
      <dgm:prSet/>
      <dgm:spPr/>
      <dgm:t>
        <a:bodyPr/>
        <a:lstStyle/>
        <a:p>
          <a:r>
            <a:rPr lang="en-US" dirty="0"/>
            <a:t>Residential Program Recommendations</a:t>
          </a:r>
        </a:p>
      </dgm:t>
    </dgm:pt>
    <dgm:pt modelId="{E5B9CC33-2125-4B2E-A009-F2D62E95FFDF}" type="parTrans" cxnId="{FCC18FFD-D92C-4D35-94FC-78FF13EA8B3B}">
      <dgm:prSet/>
      <dgm:spPr/>
      <dgm:t>
        <a:bodyPr/>
        <a:lstStyle/>
        <a:p>
          <a:endParaRPr lang="en-US"/>
        </a:p>
      </dgm:t>
    </dgm:pt>
    <dgm:pt modelId="{98CDE70C-110B-42CD-B5A0-5D53B9017D9F}" type="sibTrans" cxnId="{FCC18FFD-D92C-4D35-94FC-78FF13EA8B3B}">
      <dgm:prSet/>
      <dgm:spPr/>
      <dgm:t>
        <a:bodyPr/>
        <a:lstStyle/>
        <a:p>
          <a:endParaRPr lang="en-US"/>
        </a:p>
      </dgm:t>
    </dgm:pt>
    <dgm:pt modelId="{2E8EDE27-2C65-4344-8AA9-7950DE775A0B}">
      <dgm:prSet/>
      <dgm:spPr/>
      <dgm:t>
        <a:bodyPr/>
        <a:lstStyle/>
        <a:p>
          <a:pPr>
            <a:buFont typeface="Arial" panose="020B0604020202020204" pitchFamily="34" charset="0"/>
            <a:buChar char="•"/>
          </a:pPr>
          <a:r>
            <a:rPr lang="en-US" dirty="0"/>
            <a:t>residential deemed savings</a:t>
          </a:r>
        </a:p>
      </dgm:t>
    </dgm:pt>
    <dgm:pt modelId="{6F981D83-66DF-4C3E-83FF-3E9441DC923F}" type="parTrans" cxnId="{1680435D-1EA7-4FD7-8584-63C56C568127}">
      <dgm:prSet/>
      <dgm:spPr/>
      <dgm:t>
        <a:bodyPr/>
        <a:lstStyle/>
        <a:p>
          <a:endParaRPr lang="en-US"/>
        </a:p>
      </dgm:t>
    </dgm:pt>
    <dgm:pt modelId="{B8FB609F-CCA2-4395-8865-ECAE554A09D7}" type="sibTrans" cxnId="{1680435D-1EA7-4FD7-8584-63C56C568127}">
      <dgm:prSet/>
      <dgm:spPr/>
      <dgm:t>
        <a:bodyPr/>
        <a:lstStyle/>
        <a:p>
          <a:endParaRPr lang="en-US"/>
        </a:p>
      </dgm:t>
    </dgm:pt>
    <dgm:pt modelId="{6D9C0F93-EDCD-448E-937B-4BB3DE618BF0}">
      <dgm:prSet/>
      <dgm:spPr/>
      <dgm:t>
        <a:bodyPr/>
        <a:lstStyle/>
        <a:p>
          <a:endParaRPr lang="en-US" dirty="0">
            <a:latin typeface="Arial" panose="020B0604020202020204" pitchFamily="34" charset="0"/>
            <a:ea typeface="MS Mincho" panose="02020609040205080304" pitchFamily="49" charset="-128"/>
            <a:cs typeface="Times New Roman" panose="02020603050405020304" pitchFamily="18" charset="0"/>
          </a:endParaRPr>
        </a:p>
      </dgm:t>
    </dgm:pt>
    <dgm:pt modelId="{65399772-F2DA-4B50-910D-B0F06B62999F}" type="parTrans" cxnId="{67A6AA17-4996-49AC-A792-F35E0287CA41}">
      <dgm:prSet/>
      <dgm:spPr/>
      <dgm:t>
        <a:bodyPr/>
        <a:lstStyle/>
        <a:p>
          <a:endParaRPr lang="en-US"/>
        </a:p>
      </dgm:t>
    </dgm:pt>
    <dgm:pt modelId="{6F7F5063-91FB-4363-AD6F-1B711439BF76}" type="sibTrans" cxnId="{67A6AA17-4996-49AC-A792-F35E0287CA41}">
      <dgm:prSet/>
      <dgm:spPr/>
      <dgm:t>
        <a:bodyPr/>
        <a:lstStyle/>
        <a:p>
          <a:endParaRPr lang="en-US"/>
        </a:p>
      </dgm:t>
    </dgm:pt>
    <dgm:pt modelId="{74EF92B9-B2D9-4167-951E-DEA39922CB18}">
      <dgm:prSet/>
      <dgm:spPr/>
      <dgm:t>
        <a:bodyPr/>
        <a:lstStyle/>
        <a:p>
          <a:pPr>
            <a:buFont typeface="Arial" panose="020B0604020202020204" pitchFamily="34" charset="0"/>
            <a:buChar char="•"/>
          </a:pPr>
          <a:r>
            <a:rPr lang="en-US" dirty="0"/>
            <a:t>HTR/low-income program process assessment</a:t>
          </a:r>
          <a:br>
            <a:rPr lang="en-US" dirty="0"/>
          </a:br>
          <a:endParaRPr lang="en-US" dirty="0"/>
        </a:p>
      </dgm:t>
    </dgm:pt>
    <dgm:pt modelId="{D93AB8C6-3CA3-4D16-A439-8C64B41374BA}" type="parTrans" cxnId="{2F74038E-1A51-4BDD-A9C9-CF3E27DE499A}">
      <dgm:prSet/>
      <dgm:spPr/>
      <dgm:t>
        <a:bodyPr/>
        <a:lstStyle/>
        <a:p>
          <a:endParaRPr lang="en-US"/>
        </a:p>
      </dgm:t>
    </dgm:pt>
    <dgm:pt modelId="{405AB8D0-9350-4C33-B181-2DE3A99FD786}" type="sibTrans" cxnId="{2F74038E-1A51-4BDD-A9C9-CF3E27DE499A}">
      <dgm:prSet/>
      <dgm:spPr/>
      <dgm:t>
        <a:bodyPr/>
        <a:lstStyle/>
        <a:p>
          <a:endParaRPr lang="en-US"/>
        </a:p>
      </dgm:t>
    </dgm:pt>
    <dgm:pt modelId="{6A8D3991-20F8-4843-B7A3-03CF5C3AE419}">
      <dgm:prSet/>
      <dgm:spPr/>
      <dgm:t>
        <a:bodyPr/>
        <a:lstStyle/>
        <a:p>
          <a:r>
            <a:rPr lang="en-US" dirty="0"/>
            <a:t>smart thermostats</a:t>
          </a:r>
        </a:p>
      </dgm:t>
    </dgm:pt>
    <dgm:pt modelId="{25FCC22C-4B97-4CC9-91E3-02A6C6BA767C}" type="parTrans" cxnId="{0F957726-049C-45E1-B3A4-A7629261345D}">
      <dgm:prSet/>
      <dgm:spPr/>
      <dgm:t>
        <a:bodyPr/>
        <a:lstStyle/>
        <a:p>
          <a:endParaRPr lang="en-US"/>
        </a:p>
      </dgm:t>
    </dgm:pt>
    <dgm:pt modelId="{64A53E32-80A1-4E09-A9EC-61FCE81DC7CC}" type="sibTrans" cxnId="{0F957726-049C-45E1-B3A4-A7629261345D}">
      <dgm:prSet/>
      <dgm:spPr/>
      <dgm:t>
        <a:bodyPr/>
        <a:lstStyle/>
        <a:p>
          <a:endParaRPr lang="en-US"/>
        </a:p>
      </dgm:t>
    </dgm:pt>
    <dgm:pt modelId="{8D3F4EB2-5367-4AEC-BA24-A978787E57A6}" type="pres">
      <dgm:prSet presAssocID="{6FDDA2CA-2B8F-43DF-87A9-A4A493E003F7}" presName="linear" presStyleCnt="0">
        <dgm:presLayoutVars>
          <dgm:animLvl val="lvl"/>
          <dgm:resizeHandles val="exact"/>
        </dgm:presLayoutVars>
      </dgm:prSet>
      <dgm:spPr/>
    </dgm:pt>
    <dgm:pt modelId="{E1C08BCB-4216-40A6-9419-B815810CE662}" type="pres">
      <dgm:prSet presAssocID="{F04FFED7-EDF3-477B-A591-49C64C6A57D4}" presName="parentText" presStyleLbl="node1" presStyleIdx="0" presStyleCnt="1">
        <dgm:presLayoutVars>
          <dgm:chMax val="0"/>
          <dgm:bulletEnabled val="1"/>
        </dgm:presLayoutVars>
      </dgm:prSet>
      <dgm:spPr/>
    </dgm:pt>
    <dgm:pt modelId="{35A9E5F4-0C01-4101-A137-B0C53E6A0F50}" type="pres">
      <dgm:prSet presAssocID="{F04FFED7-EDF3-477B-A591-49C64C6A57D4}" presName="childText" presStyleLbl="revTx" presStyleIdx="0" presStyleCnt="1">
        <dgm:presLayoutVars>
          <dgm:bulletEnabled val="1"/>
        </dgm:presLayoutVars>
      </dgm:prSet>
      <dgm:spPr/>
    </dgm:pt>
  </dgm:ptLst>
  <dgm:cxnLst>
    <dgm:cxn modelId="{67A6AA17-4996-49AC-A792-F35E0287CA41}" srcId="{F04FFED7-EDF3-477B-A591-49C64C6A57D4}" destId="{6D9C0F93-EDCD-448E-937B-4BB3DE618BF0}" srcOrd="3" destOrd="0" parTransId="{65399772-F2DA-4B50-910D-B0F06B62999F}" sibTransId="{6F7F5063-91FB-4363-AD6F-1B711439BF76}"/>
    <dgm:cxn modelId="{22226C22-4307-4146-9C58-09A607B88430}" type="presOf" srcId="{6D9C0F93-EDCD-448E-937B-4BB3DE618BF0}" destId="{35A9E5F4-0C01-4101-A137-B0C53E6A0F50}" srcOrd="0" destOrd="3" presId="urn:microsoft.com/office/officeart/2005/8/layout/vList2"/>
    <dgm:cxn modelId="{0F957726-049C-45E1-B3A4-A7629261345D}" srcId="{F04FFED7-EDF3-477B-A591-49C64C6A57D4}" destId="{6A8D3991-20F8-4843-B7A3-03CF5C3AE419}" srcOrd="1" destOrd="0" parTransId="{25FCC22C-4B97-4CC9-91E3-02A6C6BA767C}" sibTransId="{64A53E32-80A1-4E09-A9EC-61FCE81DC7CC}"/>
    <dgm:cxn modelId="{1680435D-1EA7-4FD7-8584-63C56C568127}" srcId="{F04FFED7-EDF3-477B-A591-49C64C6A57D4}" destId="{2E8EDE27-2C65-4344-8AA9-7950DE775A0B}" srcOrd="0" destOrd="0" parTransId="{6F981D83-66DF-4C3E-83FF-3E9441DC923F}" sibTransId="{B8FB609F-CCA2-4395-8865-ECAE554A09D7}"/>
    <dgm:cxn modelId="{F4752F52-6405-4E84-AD40-7E7FD1FE0090}" type="presOf" srcId="{F04FFED7-EDF3-477B-A591-49C64C6A57D4}" destId="{E1C08BCB-4216-40A6-9419-B815810CE662}" srcOrd="0" destOrd="0" presId="urn:microsoft.com/office/officeart/2005/8/layout/vList2"/>
    <dgm:cxn modelId="{2F74038E-1A51-4BDD-A9C9-CF3E27DE499A}" srcId="{F04FFED7-EDF3-477B-A591-49C64C6A57D4}" destId="{74EF92B9-B2D9-4167-951E-DEA39922CB18}" srcOrd="2" destOrd="0" parTransId="{D93AB8C6-3CA3-4D16-A439-8C64B41374BA}" sibTransId="{405AB8D0-9350-4C33-B181-2DE3A99FD786}"/>
    <dgm:cxn modelId="{685C9B9F-9E82-4869-BA47-665F1FB30549}" type="presOf" srcId="{2E8EDE27-2C65-4344-8AA9-7950DE775A0B}" destId="{35A9E5F4-0C01-4101-A137-B0C53E6A0F50}" srcOrd="0" destOrd="0" presId="urn:microsoft.com/office/officeart/2005/8/layout/vList2"/>
    <dgm:cxn modelId="{96D497B8-4390-4E95-8BC4-4468994F6FB4}" type="presOf" srcId="{6A8D3991-20F8-4843-B7A3-03CF5C3AE419}" destId="{35A9E5F4-0C01-4101-A137-B0C53E6A0F50}" srcOrd="0" destOrd="1" presId="urn:microsoft.com/office/officeart/2005/8/layout/vList2"/>
    <dgm:cxn modelId="{A4822BBA-71D2-40BC-86DD-2FC0FC01871D}" type="presOf" srcId="{6FDDA2CA-2B8F-43DF-87A9-A4A493E003F7}" destId="{8D3F4EB2-5367-4AEC-BA24-A978787E57A6}" srcOrd="0" destOrd="0" presId="urn:microsoft.com/office/officeart/2005/8/layout/vList2"/>
    <dgm:cxn modelId="{63E1D4F2-A660-4094-909D-6C0D17FFD734}" type="presOf" srcId="{74EF92B9-B2D9-4167-951E-DEA39922CB18}" destId="{35A9E5F4-0C01-4101-A137-B0C53E6A0F50}" srcOrd="0" destOrd="2" presId="urn:microsoft.com/office/officeart/2005/8/layout/vList2"/>
    <dgm:cxn modelId="{FCC18FFD-D92C-4D35-94FC-78FF13EA8B3B}" srcId="{6FDDA2CA-2B8F-43DF-87A9-A4A493E003F7}" destId="{F04FFED7-EDF3-477B-A591-49C64C6A57D4}" srcOrd="0" destOrd="0" parTransId="{E5B9CC33-2125-4B2E-A009-F2D62E95FFDF}" sibTransId="{98CDE70C-110B-42CD-B5A0-5D53B9017D9F}"/>
    <dgm:cxn modelId="{DA059801-568C-4FC2-B2B0-85CF6BD05693}" type="presParOf" srcId="{8D3F4EB2-5367-4AEC-BA24-A978787E57A6}" destId="{E1C08BCB-4216-40A6-9419-B815810CE662}" srcOrd="0" destOrd="0" presId="urn:microsoft.com/office/officeart/2005/8/layout/vList2"/>
    <dgm:cxn modelId="{99FD5F5E-82B8-4919-A144-C64D6EA36DB7}" type="presParOf" srcId="{8D3F4EB2-5367-4AEC-BA24-A978787E57A6}" destId="{35A9E5F4-0C01-4101-A137-B0C53E6A0F5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FDDA2CA-2B8F-43DF-87A9-A4A493E003F7}" type="doc">
      <dgm:prSet loTypeId="urn:microsoft.com/office/officeart/2005/8/layout/vList2" loCatId="list" qsTypeId="urn:microsoft.com/office/officeart/2005/8/quickstyle/simple2" qsCatId="simple" csTypeId="urn:microsoft.com/office/officeart/2005/8/colors/accent0_3" csCatId="mainScheme" phldr="1"/>
      <dgm:spPr/>
      <dgm:t>
        <a:bodyPr/>
        <a:lstStyle/>
        <a:p>
          <a:endParaRPr lang="en-US"/>
        </a:p>
      </dgm:t>
    </dgm:pt>
    <dgm:pt modelId="{F04FFED7-EDF3-477B-A591-49C64C6A57D4}">
      <dgm:prSet/>
      <dgm:spPr/>
      <dgm:t>
        <a:bodyPr/>
        <a:lstStyle/>
        <a:p>
          <a:r>
            <a:rPr lang="en-US" dirty="0"/>
            <a:t>Load Management Program Recommendations</a:t>
          </a:r>
        </a:p>
      </dgm:t>
    </dgm:pt>
    <dgm:pt modelId="{E5B9CC33-2125-4B2E-A009-F2D62E95FFDF}" type="parTrans" cxnId="{FCC18FFD-D92C-4D35-94FC-78FF13EA8B3B}">
      <dgm:prSet/>
      <dgm:spPr/>
      <dgm:t>
        <a:bodyPr/>
        <a:lstStyle/>
        <a:p>
          <a:endParaRPr lang="en-US"/>
        </a:p>
      </dgm:t>
    </dgm:pt>
    <dgm:pt modelId="{98CDE70C-110B-42CD-B5A0-5D53B9017D9F}" type="sibTrans" cxnId="{FCC18FFD-D92C-4D35-94FC-78FF13EA8B3B}">
      <dgm:prSet/>
      <dgm:spPr/>
      <dgm:t>
        <a:bodyPr/>
        <a:lstStyle/>
        <a:p>
          <a:endParaRPr lang="en-US"/>
        </a:p>
      </dgm:t>
    </dgm:pt>
    <dgm:pt modelId="{2E8EDE27-2C65-4344-8AA9-7950DE775A0B}">
      <dgm:prSet/>
      <dgm:spPr/>
      <dgm:t>
        <a:bodyPr/>
        <a:lstStyle/>
        <a:p>
          <a:r>
            <a:rPr lang="en-US" dirty="0"/>
            <a:t>Overall</a:t>
          </a:r>
        </a:p>
      </dgm:t>
    </dgm:pt>
    <dgm:pt modelId="{6F981D83-66DF-4C3E-83FF-3E9441DC923F}" type="parTrans" cxnId="{1680435D-1EA7-4FD7-8584-63C56C568127}">
      <dgm:prSet/>
      <dgm:spPr/>
      <dgm:t>
        <a:bodyPr/>
        <a:lstStyle/>
        <a:p>
          <a:endParaRPr lang="en-US"/>
        </a:p>
      </dgm:t>
    </dgm:pt>
    <dgm:pt modelId="{B8FB609F-CCA2-4395-8865-ECAE554A09D7}" type="sibTrans" cxnId="{1680435D-1EA7-4FD7-8584-63C56C568127}">
      <dgm:prSet/>
      <dgm:spPr/>
      <dgm:t>
        <a:bodyPr/>
        <a:lstStyle/>
        <a:p>
          <a:endParaRPr lang="en-US"/>
        </a:p>
      </dgm:t>
    </dgm:pt>
    <dgm:pt modelId="{981BE9D3-8EFD-4E3C-BCE7-79DF328C3630}">
      <dgm:prSet phldrT="[Text]"/>
      <dgm:spPr/>
      <dgm:t>
        <a:bodyPr/>
        <a:lstStyle/>
        <a:p>
          <a:r>
            <a:rPr lang="en-US" dirty="0"/>
            <a:t>Commercial programs</a:t>
          </a:r>
        </a:p>
      </dgm:t>
    </dgm:pt>
    <dgm:pt modelId="{FCE66E6F-0A49-46CC-A0FF-E0FECD2F5CD0}" type="parTrans" cxnId="{9CFC4AFB-EE0B-4E75-B15B-0A097D6CFB8B}">
      <dgm:prSet/>
      <dgm:spPr/>
      <dgm:t>
        <a:bodyPr/>
        <a:lstStyle/>
        <a:p>
          <a:endParaRPr lang="en-US"/>
        </a:p>
      </dgm:t>
    </dgm:pt>
    <dgm:pt modelId="{4B73B682-45C5-48B0-93C8-9010ED4B4338}" type="sibTrans" cxnId="{9CFC4AFB-EE0B-4E75-B15B-0A097D6CFB8B}">
      <dgm:prSet/>
      <dgm:spPr/>
      <dgm:t>
        <a:bodyPr/>
        <a:lstStyle/>
        <a:p>
          <a:endParaRPr lang="en-US"/>
        </a:p>
      </dgm:t>
    </dgm:pt>
    <dgm:pt modelId="{0D174D1D-8AF5-41F0-9265-EBD9A8EAE804}">
      <dgm:prSet phldrT="[Text]"/>
      <dgm:spPr/>
      <dgm:t>
        <a:bodyPr/>
        <a:lstStyle/>
        <a:p>
          <a:r>
            <a:rPr lang="en-US" dirty="0"/>
            <a:t>Residential programs</a:t>
          </a:r>
        </a:p>
      </dgm:t>
    </dgm:pt>
    <dgm:pt modelId="{E4E01790-FD51-480E-B70B-F6624873167A}" type="parTrans" cxnId="{4966C34B-03DF-441E-BEDB-7E0D845DC97C}">
      <dgm:prSet/>
      <dgm:spPr/>
      <dgm:t>
        <a:bodyPr/>
        <a:lstStyle/>
        <a:p>
          <a:endParaRPr lang="en-US"/>
        </a:p>
      </dgm:t>
    </dgm:pt>
    <dgm:pt modelId="{17D7F793-3CA9-4C49-9805-962745334E3E}" type="sibTrans" cxnId="{4966C34B-03DF-441E-BEDB-7E0D845DC97C}">
      <dgm:prSet/>
      <dgm:spPr/>
      <dgm:t>
        <a:bodyPr/>
        <a:lstStyle/>
        <a:p>
          <a:endParaRPr lang="en-US"/>
        </a:p>
      </dgm:t>
    </dgm:pt>
    <dgm:pt modelId="{1F086452-C6C0-452A-A037-95FE74155A1C}" type="pres">
      <dgm:prSet presAssocID="{6FDDA2CA-2B8F-43DF-87A9-A4A493E003F7}" presName="linear" presStyleCnt="0">
        <dgm:presLayoutVars>
          <dgm:animLvl val="lvl"/>
          <dgm:resizeHandles val="exact"/>
        </dgm:presLayoutVars>
      </dgm:prSet>
      <dgm:spPr/>
    </dgm:pt>
    <dgm:pt modelId="{C206E6C4-66FE-4AC1-9B37-38D696AEAA0B}" type="pres">
      <dgm:prSet presAssocID="{F04FFED7-EDF3-477B-A591-49C64C6A57D4}" presName="parentText" presStyleLbl="node1" presStyleIdx="0" presStyleCnt="1">
        <dgm:presLayoutVars>
          <dgm:chMax val="0"/>
          <dgm:bulletEnabled val="1"/>
        </dgm:presLayoutVars>
      </dgm:prSet>
      <dgm:spPr/>
    </dgm:pt>
    <dgm:pt modelId="{10D47F03-10A4-4385-BF0C-D042DCD71FD4}" type="pres">
      <dgm:prSet presAssocID="{F04FFED7-EDF3-477B-A591-49C64C6A57D4}" presName="childText" presStyleLbl="revTx" presStyleIdx="0" presStyleCnt="1">
        <dgm:presLayoutVars>
          <dgm:bulletEnabled val="1"/>
        </dgm:presLayoutVars>
      </dgm:prSet>
      <dgm:spPr/>
    </dgm:pt>
  </dgm:ptLst>
  <dgm:cxnLst>
    <dgm:cxn modelId="{1680435D-1EA7-4FD7-8584-63C56C568127}" srcId="{F04FFED7-EDF3-477B-A591-49C64C6A57D4}" destId="{2E8EDE27-2C65-4344-8AA9-7950DE775A0B}" srcOrd="0" destOrd="0" parTransId="{6F981D83-66DF-4C3E-83FF-3E9441DC923F}" sibTransId="{B8FB609F-CCA2-4395-8865-ECAE554A09D7}"/>
    <dgm:cxn modelId="{4966C34B-03DF-441E-BEDB-7E0D845DC97C}" srcId="{F04FFED7-EDF3-477B-A591-49C64C6A57D4}" destId="{0D174D1D-8AF5-41F0-9265-EBD9A8EAE804}" srcOrd="2" destOrd="0" parTransId="{E4E01790-FD51-480E-B70B-F6624873167A}" sibTransId="{17D7F793-3CA9-4C49-9805-962745334E3E}"/>
    <dgm:cxn modelId="{740AF980-E24E-44A1-973D-C31812933C75}" type="presOf" srcId="{981BE9D3-8EFD-4E3C-BCE7-79DF328C3630}" destId="{10D47F03-10A4-4385-BF0C-D042DCD71FD4}" srcOrd="0" destOrd="1" presId="urn:microsoft.com/office/officeart/2005/8/layout/vList2"/>
    <dgm:cxn modelId="{D7063A8B-B516-40C6-AF00-8EAF2ECEE577}" type="presOf" srcId="{6FDDA2CA-2B8F-43DF-87A9-A4A493E003F7}" destId="{1F086452-C6C0-452A-A037-95FE74155A1C}" srcOrd="0" destOrd="0" presId="urn:microsoft.com/office/officeart/2005/8/layout/vList2"/>
    <dgm:cxn modelId="{6B62C0DA-D9D5-4F51-AC79-E88A789505D5}" type="presOf" srcId="{2E8EDE27-2C65-4344-8AA9-7950DE775A0B}" destId="{10D47F03-10A4-4385-BF0C-D042DCD71FD4}" srcOrd="0" destOrd="0" presId="urn:microsoft.com/office/officeart/2005/8/layout/vList2"/>
    <dgm:cxn modelId="{472B59E1-1712-4FED-A5C0-868D5886C217}" type="presOf" srcId="{F04FFED7-EDF3-477B-A591-49C64C6A57D4}" destId="{C206E6C4-66FE-4AC1-9B37-38D696AEAA0B}" srcOrd="0" destOrd="0" presId="urn:microsoft.com/office/officeart/2005/8/layout/vList2"/>
    <dgm:cxn modelId="{9CFC4AFB-EE0B-4E75-B15B-0A097D6CFB8B}" srcId="{F04FFED7-EDF3-477B-A591-49C64C6A57D4}" destId="{981BE9D3-8EFD-4E3C-BCE7-79DF328C3630}" srcOrd="1" destOrd="0" parTransId="{FCE66E6F-0A49-46CC-A0FF-E0FECD2F5CD0}" sibTransId="{4B73B682-45C5-48B0-93C8-9010ED4B4338}"/>
    <dgm:cxn modelId="{FCC18FFD-D92C-4D35-94FC-78FF13EA8B3B}" srcId="{6FDDA2CA-2B8F-43DF-87A9-A4A493E003F7}" destId="{F04FFED7-EDF3-477B-A591-49C64C6A57D4}" srcOrd="0" destOrd="0" parTransId="{E5B9CC33-2125-4B2E-A009-F2D62E95FFDF}" sibTransId="{98CDE70C-110B-42CD-B5A0-5D53B9017D9F}"/>
    <dgm:cxn modelId="{2B8980FF-4BAA-439E-B3CF-85A2F1A80842}" type="presOf" srcId="{0D174D1D-8AF5-41F0-9265-EBD9A8EAE804}" destId="{10D47F03-10A4-4385-BF0C-D042DCD71FD4}" srcOrd="0" destOrd="2" presId="urn:microsoft.com/office/officeart/2005/8/layout/vList2"/>
    <dgm:cxn modelId="{C97B6264-E946-46E0-9FAD-CF37B11A7034}" type="presParOf" srcId="{1F086452-C6C0-452A-A037-95FE74155A1C}" destId="{C206E6C4-66FE-4AC1-9B37-38D696AEAA0B}" srcOrd="0" destOrd="0" presId="urn:microsoft.com/office/officeart/2005/8/layout/vList2"/>
    <dgm:cxn modelId="{CE3DC76A-3568-4CF9-B8D3-10DDDB4015D7}" type="presParOf" srcId="{1F086452-C6C0-452A-A037-95FE74155A1C}" destId="{10D47F03-10A4-4385-BF0C-D042DCD71FD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FDDA2CA-2B8F-43DF-87A9-A4A493E003F7}" type="doc">
      <dgm:prSet loTypeId="urn:microsoft.com/office/officeart/2005/8/layout/vList2" loCatId="list" qsTypeId="urn:microsoft.com/office/officeart/2005/8/quickstyle/simple2" qsCatId="simple" csTypeId="urn:microsoft.com/office/officeart/2005/8/colors/accent0_3" csCatId="mainScheme" phldr="1"/>
      <dgm:spPr/>
      <dgm:t>
        <a:bodyPr/>
        <a:lstStyle/>
        <a:p>
          <a:endParaRPr lang="en-US"/>
        </a:p>
      </dgm:t>
    </dgm:pt>
    <dgm:pt modelId="{F04FFED7-EDF3-477B-A591-49C64C6A57D4}">
      <dgm:prSet/>
      <dgm:spPr/>
      <dgm:t>
        <a:bodyPr/>
        <a:lstStyle/>
        <a:p>
          <a:r>
            <a:rPr lang="en-US" dirty="0"/>
            <a:t>Portfolio Recommendations</a:t>
          </a:r>
        </a:p>
      </dgm:t>
    </dgm:pt>
    <dgm:pt modelId="{E5B9CC33-2125-4B2E-A009-F2D62E95FFDF}" type="parTrans" cxnId="{FCC18FFD-D92C-4D35-94FC-78FF13EA8B3B}">
      <dgm:prSet/>
      <dgm:spPr/>
      <dgm:t>
        <a:bodyPr/>
        <a:lstStyle/>
        <a:p>
          <a:endParaRPr lang="en-US"/>
        </a:p>
      </dgm:t>
    </dgm:pt>
    <dgm:pt modelId="{98CDE70C-110B-42CD-B5A0-5D53B9017D9F}" type="sibTrans" cxnId="{FCC18FFD-D92C-4D35-94FC-78FF13EA8B3B}">
      <dgm:prSet/>
      <dgm:spPr/>
      <dgm:t>
        <a:bodyPr/>
        <a:lstStyle/>
        <a:p>
          <a:endParaRPr lang="en-US"/>
        </a:p>
      </dgm:t>
    </dgm:pt>
    <dgm:pt modelId="{2E8EDE27-2C65-4344-8AA9-7950DE775A0B}">
      <dgm:prSet/>
      <dgm:spPr/>
      <dgm:t>
        <a:bodyPr/>
        <a:lstStyle/>
        <a:p>
          <a:pPr>
            <a:buFont typeface="Arial" panose="020B0604020202020204" pitchFamily="34" charset="0"/>
            <a:buChar char="•"/>
          </a:pPr>
          <a:r>
            <a:rPr lang="en-US" dirty="0"/>
            <a:t>program tracking data</a:t>
          </a:r>
        </a:p>
      </dgm:t>
    </dgm:pt>
    <dgm:pt modelId="{6F981D83-66DF-4C3E-83FF-3E9441DC923F}" type="parTrans" cxnId="{1680435D-1EA7-4FD7-8584-63C56C568127}">
      <dgm:prSet/>
      <dgm:spPr/>
      <dgm:t>
        <a:bodyPr/>
        <a:lstStyle/>
        <a:p>
          <a:endParaRPr lang="en-US"/>
        </a:p>
      </dgm:t>
    </dgm:pt>
    <dgm:pt modelId="{B8FB609F-CCA2-4395-8865-ECAE554A09D7}" type="sibTrans" cxnId="{1680435D-1EA7-4FD7-8584-63C56C568127}">
      <dgm:prSet/>
      <dgm:spPr/>
      <dgm:t>
        <a:bodyPr/>
        <a:lstStyle/>
        <a:p>
          <a:endParaRPr lang="en-US"/>
        </a:p>
      </dgm:t>
    </dgm:pt>
    <dgm:pt modelId="{419347B8-0C6C-46C0-8194-D09AEB2FA346}">
      <dgm:prSet/>
      <dgm:spPr/>
      <dgm:t>
        <a:bodyPr/>
        <a:lstStyle/>
        <a:p>
          <a:pPr>
            <a:buFont typeface="Arial" panose="020B0604020202020204" pitchFamily="34" charset="0"/>
            <a:buChar char="•"/>
          </a:pPr>
          <a:r>
            <a:rPr lang="en-US" dirty="0"/>
            <a:t>meter data</a:t>
          </a:r>
        </a:p>
      </dgm:t>
    </dgm:pt>
    <dgm:pt modelId="{26B6D3CF-2F2D-4A7D-81B7-BBFA974C6BAB}" type="parTrans" cxnId="{C4275B08-9131-459B-BB4F-9B7DD28CDB2A}">
      <dgm:prSet/>
      <dgm:spPr/>
      <dgm:t>
        <a:bodyPr/>
        <a:lstStyle/>
        <a:p>
          <a:endParaRPr lang="en-US"/>
        </a:p>
      </dgm:t>
    </dgm:pt>
    <dgm:pt modelId="{9D73C08A-B4C4-4A27-8157-99213001A909}" type="sibTrans" cxnId="{C4275B08-9131-459B-BB4F-9B7DD28CDB2A}">
      <dgm:prSet/>
      <dgm:spPr/>
      <dgm:t>
        <a:bodyPr/>
        <a:lstStyle/>
        <a:p>
          <a:endParaRPr lang="en-US"/>
        </a:p>
      </dgm:t>
    </dgm:pt>
    <dgm:pt modelId="{3D60D83B-CEA0-41AD-B9DD-47F69102A087}">
      <dgm:prSet/>
      <dgm:spPr/>
      <dgm:t>
        <a:bodyPr/>
        <a:lstStyle/>
        <a:p>
          <a:pPr>
            <a:buFont typeface="Arial" panose="020B0604020202020204" pitchFamily="34" charset="0"/>
            <a:buChar char="•"/>
          </a:pPr>
          <a:r>
            <a:rPr lang="en-US" dirty="0"/>
            <a:t>project documentation</a:t>
          </a:r>
        </a:p>
      </dgm:t>
    </dgm:pt>
    <dgm:pt modelId="{155711A5-270F-4A08-85D3-760E44713408}" type="parTrans" cxnId="{6A3515EB-3DDA-447F-9FFC-96F9EF32CD56}">
      <dgm:prSet/>
      <dgm:spPr/>
      <dgm:t>
        <a:bodyPr/>
        <a:lstStyle/>
        <a:p>
          <a:endParaRPr lang="en-US"/>
        </a:p>
      </dgm:t>
    </dgm:pt>
    <dgm:pt modelId="{65BB844A-85D0-4D9D-8BB5-B3C3EBA5A2D7}" type="sibTrans" cxnId="{6A3515EB-3DDA-447F-9FFC-96F9EF32CD56}">
      <dgm:prSet/>
      <dgm:spPr/>
      <dgm:t>
        <a:bodyPr/>
        <a:lstStyle/>
        <a:p>
          <a:endParaRPr lang="en-US"/>
        </a:p>
      </dgm:t>
    </dgm:pt>
    <dgm:pt modelId="{DBB10376-792D-41FC-89AE-EE04F5A3D97F}">
      <dgm:prSet/>
      <dgm:spPr/>
      <dgm:t>
        <a:bodyPr/>
        <a:lstStyle/>
        <a:p>
          <a:pPr>
            <a:buFont typeface="Arial" panose="020B0604020202020204" pitchFamily="34" charset="0"/>
            <a:buChar char="•"/>
          </a:pPr>
          <a:r>
            <a:rPr lang="en-US" dirty="0"/>
            <a:t>solar PV</a:t>
          </a:r>
        </a:p>
      </dgm:t>
    </dgm:pt>
    <dgm:pt modelId="{CA271458-9452-40FD-A8CF-B99EBF099224}" type="parTrans" cxnId="{E042B173-5131-4C31-B184-EA71F4611E6F}">
      <dgm:prSet/>
      <dgm:spPr/>
      <dgm:t>
        <a:bodyPr/>
        <a:lstStyle/>
        <a:p>
          <a:endParaRPr lang="en-US"/>
        </a:p>
      </dgm:t>
    </dgm:pt>
    <dgm:pt modelId="{298ABB47-C725-4C30-B2A6-B4E90943C42F}" type="sibTrans" cxnId="{E042B173-5131-4C31-B184-EA71F4611E6F}">
      <dgm:prSet/>
      <dgm:spPr/>
      <dgm:t>
        <a:bodyPr/>
        <a:lstStyle/>
        <a:p>
          <a:endParaRPr lang="en-US"/>
        </a:p>
      </dgm:t>
    </dgm:pt>
    <dgm:pt modelId="{8A54ACA8-0C0B-4E51-8E60-BA6B8CD59909}">
      <dgm:prSet/>
      <dgm:spPr/>
      <dgm:t>
        <a:bodyPr/>
        <a:lstStyle/>
        <a:p>
          <a:pPr>
            <a:buFont typeface="Arial" panose="020B0604020202020204" pitchFamily="34" charset="0"/>
            <a:buChar char="•"/>
          </a:pPr>
          <a:r>
            <a:rPr lang="en-US" dirty="0"/>
            <a:t>COVID-19 QA/QC response.</a:t>
          </a:r>
        </a:p>
      </dgm:t>
    </dgm:pt>
    <dgm:pt modelId="{5BE3B672-A0EC-4417-9A3A-AFEFE9B88597}" type="parTrans" cxnId="{A2B0AC56-AC1A-47B5-AA13-EE4430F4C637}">
      <dgm:prSet/>
      <dgm:spPr/>
      <dgm:t>
        <a:bodyPr/>
        <a:lstStyle/>
        <a:p>
          <a:endParaRPr lang="en-US"/>
        </a:p>
      </dgm:t>
    </dgm:pt>
    <dgm:pt modelId="{DB352A36-5AF4-48A9-BBFA-112A33502361}" type="sibTrans" cxnId="{A2B0AC56-AC1A-47B5-AA13-EE4430F4C637}">
      <dgm:prSet/>
      <dgm:spPr/>
      <dgm:t>
        <a:bodyPr/>
        <a:lstStyle/>
        <a:p>
          <a:endParaRPr lang="en-US"/>
        </a:p>
      </dgm:t>
    </dgm:pt>
    <dgm:pt modelId="{74F05976-46DD-4454-B0AB-6926129B7F97}" type="pres">
      <dgm:prSet presAssocID="{6FDDA2CA-2B8F-43DF-87A9-A4A493E003F7}" presName="linear" presStyleCnt="0">
        <dgm:presLayoutVars>
          <dgm:animLvl val="lvl"/>
          <dgm:resizeHandles val="exact"/>
        </dgm:presLayoutVars>
      </dgm:prSet>
      <dgm:spPr/>
    </dgm:pt>
    <dgm:pt modelId="{5AA14E9E-975D-4CC8-A627-C1C402DE66AD}" type="pres">
      <dgm:prSet presAssocID="{F04FFED7-EDF3-477B-A591-49C64C6A57D4}" presName="parentText" presStyleLbl="node1" presStyleIdx="0" presStyleCnt="1">
        <dgm:presLayoutVars>
          <dgm:chMax val="0"/>
          <dgm:bulletEnabled val="1"/>
        </dgm:presLayoutVars>
      </dgm:prSet>
      <dgm:spPr/>
    </dgm:pt>
    <dgm:pt modelId="{443FBDA4-AEAA-4887-9414-A32E08D4579C}" type="pres">
      <dgm:prSet presAssocID="{F04FFED7-EDF3-477B-A591-49C64C6A57D4}" presName="childText" presStyleLbl="revTx" presStyleIdx="0" presStyleCnt="1">
        <dgm:presLayoutVars>
          <dgm:bulletEnabled val="1"/>
        </dgm:presLayoutVars>
      </dgm:prSet>
      <dgm:spPr/>
    </dgm:pt>
  </dgm:ptLst>
  <dgm:cxnLst>
    <dgm:cxn modelId="{C4275B08-9131-459B-BB4F-9B7DD28CDB2A}" srcId="{F04FFED7-EDF3-477B-A591-49C64C6A57D4}" destId="{419347B8-0C6C-46C0-8194-D09AEB2FA346}" srcOrd="1" destOrd="0" parTransId="{26B6D3CF-2F2D-4A7D-81B7-BBFA974C6BAB}" sibTransId="{9D73C08A-B4C4-4A27-8157-99213001A909}"/>
    <dgm:cxn modelId="{2DE3F90F-87B9-493B-8996-ECA42DCA8157}" type="presOf" srcId="{6FDDA2CA-2B8F-43DF-87A9-A4A493E003F7}" destId="{74F05976-46DD-4454-B0AB-6926129B7F97}" srcOrd="0" destOrd="0" presId="urn:microsoft.com/office/officeart/2005/8/layout/vList2"/>
    <dgm:cxn modelId="{1680435D-1EA7-4FD7-8584-63C56C568127}" srcId="{F04FFED7-EDF3-477B-A591-49C64C6A57D4}" destId="{2E8EDE27-2C65-4344-8AA9-7950DE775A0B}" srcOrd="0" destOrd="0" parTransId="{6F981D83-66DF-4C3E-83FF-3E9441DC923F}" sibTransId="{B8FB609F-CCA2-4395-8865-ECAE554A09D7}"/>
    <dgm:cxn modelId="{BCB10D68-192F-4888-81F3-59C49983D5B1}" type="presOf" srcId="{8A54ACA8-0C0B-4E51-8E60-BA6B8CD59909}" destId="{443FBDA4-AEAA-4887-9414-A32E08D4579C}" srcOrd="0" destOrd="4" presId="urn:microsoft.com/office/officeart/2005/8/layout/vList2"/>
    <dgm:cxn modelId="{E042B173-5131-4C31-B184-EA71F4611E6F}" srcId="{F04FFED7-EDF3-477B-A591-49C64C6A57D4}" destId="{DBB10376-792D-41FC-89AE-EE04F5A3D97F}" srcOrd="3" destOrd="0" parTransId="{CA271458-9452-40FD-A8CF-B99EBF099224}" sibTransId="{298ABB47-C725-4C30-B2A6-B4E90943C42F}"/>
    <dgm:cxn modelId="{A2B0AC56-AC1A-47B5-AA13-EE4430F4C637}" srcId="{F04FFED7-EDF3-477B-A591-49C64C6A57D4}" destId="{8A54ACA8-0C0B-4E51-8E60-BA6B8CD59909}" srcOrd="4" destOrd="0" parTransId="{5BE3B672-A0EC-4417-9A3A-AFEFE9B88597}" sibTransId="{DB352A36-5AF4-48A9-BBFA-112A33502361}"/>
    <dgm:cxn modelId="{411A6091-D181-47D2-8DE5-5A1579CBCAB4}" type="presOf" srcId="{419347B8-0C6C-46C0-8194-D09AEB2FA346}" destId="{443FBDA4-AEAA-4887-9414-A32E08D4579C}" srcOrd="0" destOrd="1" presId="urn:microsoft.com/office/officeart/2005/8/layout/vList2"/>
    <dgm:cxn modelId="{FD18CA99-F9F2-42A7-89CD-C7AF646A8404}" type="presOf" srcId="{3D60D83B-CEA0-41AD-B9DD-47F69102A087}" destId="{443FBDA4-AEAA-4887-9414-A32E08D4579C}" srcOrd="0" destOrd="2" presId="urn:microsoft.com/office/officeart/2005/8/layout/vList2"/>
    <dgm:cxn modelId="{7EEBC39D-E0C8-44B6-9E25-C76209D31D1D}" type="presOf" srcId="{F04FFED7-EDF3-477B-A591-49C64C6A57D4}" destId="{5AA14E9E-975D-4CC8-A627-C1C402DE66AD}" srcOrd="0" destOrd="0" presId="urn:microsoft.com/office/officeart/2005/8/layout/vList2"/>
    <dgm:cxn modelId="{1325F4CC-9CD1-4911-B801-515D25B6BBB2}" type="presOf" srcId="{2E8EDE27-2C65-4344-8AA9-7950DE775A0B}" destId="{443FBDA4-AEAA-4887-9414-A32E08D4579C}" srcOrd="0" destOrd="0" presId="urn:microsoft.com/office/officeart/2005/8/layout/vList2"/>
    <dgm:cxn modelId="{6A3515EB-3DDA-447F-9FFC-96F9EF32CD56}" srcId="{F04FFED7-EDF3-477B-A591-49C64C6A57D4}" destId="{3D60D83B-CEA0-41AD-B9DD-47F69102A087}" srcOrd="2" destOrd="0" parTransId="{155711A5-270F-4A08-85D3-760E44713408}" sibTransId="{65BB844A-85D0-4D9D-8BB5-B3C3EBA5A2D7}"/>
    <dgm:cxn modelId="{E05B32F0-7DCD-4648-89BA-812D9D1477B5}" type="presOf" srcId="{DBB10376-792D-41FC-89AE-EE04F5A3D97F}" destId="{443FBDA4-AEAA-4887-9414-A32E08D4579C}" srcOrd="0" destOrd="3" presId="urn:microsoft.com/office/officeart/2005/8/layout/vList2"/>
    <dgm:cxn modelId="{FCC18FFD-D92C-4D35-94FC-78FF13EA8B3B}" srcId="{6FDDA2CA-2B8F-43DF-87A9-A4A493E003F7}" destId="{F04FFED7-EDF3-477B-A591-49C64C6A57D4}" srcOrd="0" destOrd="0" parTransId="{E5B9CC33-2125-4B2E-A009-F2D62E95FFDF}" sibTransId="{98CDE70C-110B-42CD-B5A0-5D53B9017D9F}"/>
    <dgm:cxn modelId="{4A30B882-E5F9-4C08-8BF3-AA65E792E5A0}" type="presParOf" srcId="{74F05976-46DD-4454-B0AB-6926129B7F97}" destId="{5AA14E9E-975D-4CC8-A627-C1C402DE66AD}" srcOrd="0" destOrd="0" presId="urn:microsoft.com/office/officeart/2005/8/layout/vList2"/>
    <dgm:cxn modelId="{58FCC739-C02F-49DC-B5FC-506471E55FB3}" type="presParOf" srcId="{74F05976-46DD-4454-B0AB-6926129B7F97}" destId="{443FBDA4-AEAA-4887-9414-A32E08D4579C}"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ACCB1F8-7BDE-4217-A2F7-CBB7626488D2}" type="doc">
      <dgm:prSet loTypeId="urn:microsoft.com/office/officeart/2005/8/layout/vList5" loCatId="list" qsTypeId="urn:microsoft.com/office/officeart/2005/8/quickstyle/simple1" qsCatId="simple" csTypeId="urn:microsoft.com/office/officeart/2005/8/colors/accent4_2" csCatId="accent4" phldr="1"/>
      <dgm:spPr/>
      <dgm:t>
        <a:bodyPr/>
        <a:lstStyle/>
        <a:p>
          <a:endParaRPr lang="en-US"/>
        </a:p>
      </dgm:t>
    </dgm:pt>
    <dgm:pt modelId="{DC744330-443B-4E37-9CC9-D5E48368479D}">
      <dgm:prSet/>
      <dgm:spPr/>
      <dgm:t>
        <a:bodyPr/>
        <a:lstStyle/>
        <a:p>
          <a:pPr rtl="0"/>
          <a:r>
            <a:rPr lang="en-US" dirty="0"/>
            <a:t>Verification across all programs</a:t>
          </a:r>
          <a:br>
            <a:rPr lang="en-US" dirty="0"/>
          </a:br>
          <a:endParaRPr lang="en-US" dirty="0"/>
        </a:p>
      </dgm:t>
    </dgm:pt>
    <dgm:pt modelId="{2874533C-110F-4109-A28B-8B2F409CD605}" type="parTrans" cxnId="{C3C32ECA-08DF-4E07-974B-E567FD8FA6EB}">
      <dgm:prSet/>
      <dgm:spPr/>
      <dgm:t>
        <a:bodyPr/>
        <a:lstStyle/>
        <a:p>
          <a:endParaRPr lang="en-US"/>
        </a:p>
      </dgm:t>
    </dgm:pt>
    <dgm:pt modelId="{1FF0BC22-734E-4950-BF64-5AFCF615B38D}" type="sibTrans" cxnId="{C3C32ECA-08DF-4E07-974B-E567FD8FA6EB}">
      <dgm:prSet/>
      <dgm:spPr/>
      <dgm:t>
        <a:bodyPr/>
        <a:lstStyle/>
        <a:p>
          <a:endParaRPr lang="en-US"/>
        </a:p>
      </dgm:t>
    </dgm:pt>
    <dgm:pt modelId="{5D72071F-F005-42EC-A95D-82771262D193}">
      <dgm:prSet/>
      <dgm:spPr/>
      <dgm:t>
        <a:bodyPr/>
        <a:lstStyle/>
        <a:p>
          <a:pPr rtl="0"/>
          <a:r>
            <a:rPr lang="en-US" dirty="0"/>
            <a:t>Program tracking data verification of claimed savings across all programs</a:t>
          </a:r>
        </a:p>
      </dgm:t>
    </dgm:pt>
    <dgm:pt modelId="{95527ACA-832B-4EA3-9A7E-ECC2F94B2F3B}" type="parTrans" cxnId="{4E9AA528-C498-4905-90E0-CAA07C3608AF}">
      <dgm:prSet/>
      <dgm:spPr/>
      <dgm:t>
        <a:bodyPr/>
        <a:lstStyle/>
        <a:p>
          <a:endParaRPr lang="en-US"/>
        </a:p>
      </dgm:t>
    </dgm:pt>
    <dgm:pt modelId="{7CF6A385-0D0B-4714-9BF6-FD9D9D57A803}" type="sibTrans" cxnId="{4E9AA528-C498-4905-90E0-CAA07C3608AF}">
      <dgm:prSet/>
      <dgm:spPr/>
      <dgm:t>
        <a:bodyPr/>
        <a:lstStyle/>
        <a:p>
          <a:endParaRPr lang="en-US"/>
        </a:p>
      </dgm:t>
    </dgm:pt>
    <dgm:pt modelId="{126D4F2D-1980-492E-BDAD-F854074369A4}">
      <dgm:prSet/>
      <dgm:spPr/>
      <dgm:t>
        <a:bodyPr/>
        <a:lstStyle/>
        <a:p>
          <a:pPr rtl="0"/>
          <a:r>
            <a:rPr lang="en-US" dirty="0"/>
            <a:t>Census review of residential deemed savings calculations and load management programs</a:t>
          </a:r>
        </a:p>
      </dgm:t>
    </dgm:pt>
    <dgm:pt modelId="{F28B31EB-5904-4AFF-824F-FF805664A841}" type="parTrans" cxnId="{6DB563F1-4C9E-4A80-9616-4F29FD80D675}">
      <dgm:prSet/>
      <dgm:spPr/>
      <dgm:t>
        <a:bodyPr/>
        <a:lstStyle/>
        <a:p>
          <a:endParaRPr lang="en-US"/>
        </a:p>
      </dgm:t>
    </dgm:pt>
    <dgm:pt modelId="{2CD421C1-4F90-42E3-926C-DDCA014CA1B5}" type="sibTrans" cxnId="{6DB563F1-4C9E-4A80-9616-4F29FD80D675}">
      <dgm:prSet/>
      <dgm:spPr/>
      <dgm:t>
        <a:bodyPr/>
        <a:lstStyle/>
        <a:p>
          <a:endParaRPr lang="en-US"/>
        </a:p>
      </dgm:t>
    </dgm:pt>
    <dgm:pt modelId="{D0CAE8C4-4AC1-4083-A82E-F65578B1E156}">
      <dgm:prSet/>
      <dgm:spPr/>
      <dgm:t>
        <a:bodyPr/>
        <a:lstStyle/>
        <a:p>
          <a:pPr rtl="0"/>
          <a:r>
            <a:rPr lang="en-US" dirty="0"/>
            <a:t>Increased rigor for medium and high priority programs</a:t>
          </a:r>
          <a:br>
            <a:rPr lang="en-US" dirty="0"/>
          </a:br>
          <a:endParaRPr lang="en-US" dirty="0"/>
        </a:p>
      </dgm:t>
    </dgm:pt>
    <dgm:pt modelId="{6E0B0DF3-3ACB-4F68-8ED0-C5312DA8879E}" type="parTrans" cxnId="{BB0296CF-A404-4800-A53C-F006299E72D1}">
      <dgm:prSet/>
      <dgm:spPr/>
      <dgm:t>
        <a:bodyPr/>
        <a:lstStyle/>
        <a:p>
          <a:endParaRPr lang="en-US"/>
        </a:p>
      </dgm:t>
    </dgm:pt>
    <dgm:pt modelId="{5D775DBC-23BE-4FC9-BFBA-06916AFC99D0}" type="sibTrans" cxnId="{BB0296CF-A404-4800-A53C-F006299E72D1}">
      <dgm:prSet/>
      <dgm:spPr/>
      <dgm:t>
        <a:bodyPr/>
        <a:lstStyle/>
        <a:p>
          <a:endParaRPr lang="en-US"/>
        </a:p>
      </dgm:t>
    </dgm:pt>
    <dgm:pt modelId="{1F97FFF8-51E9-4EC5-AAF6-6C0CCDE1E437}">
      <dgm:prSet/>
      <dgm:spPr/>
      <dgm:t>
        <a:bodyPr/>
        <a:lstStyle/>
        <a:p>
          <a:pPr rtl="0"/>
          <a:r>
            <a:rPr lang="en-US" dirty="0"/>
            <a:t>Residential and commercial desk reviews and on-site M&amp;V</a:t>
          </a:r>
        </a:p>
      </dgm:t>
    </dgm:pt>
    <dgm:pt modelId="{BFEBEAB6-1DB5-4965-8709-13E6821424D4}" type="parTrans" cxnId="{681481FF-EC15-438D-8068-9B3D9C39FF60}">
      <dgm:prSet/>
      <dgm:spPr/>
      <dgm:t>
        <a:bodyPr/>
        <a:lstStyle/>
        <a:p>
          <a:endParaRPr lang="en-US"/>
        </a:p>
      </dgm:t>
    </dgm:pt>
    <dgm:pt modelId="{FBF3F1A3-2ACE-42B6-A6A7-3DE29E6CF104}" type="sibTrans" cxnId="{681481FF-EC15-438D-8068-9B3D9C39FF60}">
      <dgm:prSet/>
      <dgm:spPr/>
      <dgm:t>
        <a:bodyPr/>
        <a:lstStyle/>
        <a:p>
          <a:endParaRPr lang="en-US"/>
        </a:p>
      </dgm:t>
    </dgm:pt>
    <dgm:pt modelId="{1F551BAB-0E2A-4673-A7A6-4D9F52A8F89E}">
      <dgm:prSet/>
      <dgm:spPr/>
      <dgm:t>
        <a:bodyPr/>
        <a:lstStyle/>
        <a:p>
          <a:pPr rtl="0"/>
          <a:r>
            <a:rPr lang="en-US" dirty="0"/>
            <a:t>Targeted consumption analyses </a:t>
          </a:r>
        </a:p>
      </dgm:t>
    </dgm:pt>
    <dgm:pt modelId="{381E8AFE-57F2-458A-9D68-8AF45B8B3798}" type="parTrans" cxnId="{CC3D273B-B15B-4558-A89A-80A9531D5876}">
      <dgm:prSet/>
      <dgm:spPr/>
      <dgm:t>
        <a:bodyPr/>
        <a:lstStyle/>
        <a:p>
          <a:endParaRPr lang="en-US"/>
        </a:p>
      </dgm:t>
    </dgm:pt>
    <dgm:pt modelId="{4B583066-0253-4386-9E71-303386A56B19}" type="sibTrans" cxnId="{CC3D273B-B15B-4558-A89A-80A9531D5876}">
      <dgm:prSet/>
      <dgm:spPr/>
      <dgm:t>
        <a:bodyPr/>
        <a:lstStyle/>
        <a:p>
          <a:endParaRPr lang="en-US"/>
        </a:p>
      </dgm:t>
    </dgm:pt>
    <dgm:pt modelId="{482A8C25-2E2B-4E12-9770-0D16A0CF6BC2}">
      <dgm:prSet/>
      <dgm:spPr/>
      <dgm:t>
        <a:bodyPr/>
        <a:lstStyle/>
        <a:p>
          <a:pPr rtl="0"/>
          <a:r>
            <a:rPr lang="en-US" dirty="0"/>
            <a:t>Commercial lighting</a:t>
          </a:r>
        </a:p>
      </dgm:t>
    </dgm:pt>
    <dgm:pt modelId="{8DF9D588-DC6D-42B6-80C6-68F1886666D8}" type="parTrans" cxnId="{BC63DDED-564A-49DD-894E-D192325CA10A}">
      <dgm:prSet/>
      <dgm:spPr/>
    </dgm:pt>
    <dgm:pt modelId="{37252674-0701-4F0F-8CD3-330617CA738E}" type="sibTrans" cxnId="{BC63DDED-564A-49DD-894E-D192325CA10A}">
      <dgm:prSet/>
      <dgm:spPr/>
    </dgm:pt>
    <dgm:pt modelId="{9F3C9C6F-6409-463F-AB1D-87471E5B2DDD}">
      <dgm:prSet/>
      <dgm:spPr/>
      <dgm:t>
        <a:bodyPr/>
        <a:lstStyle/>
        <a:p>
          <a:pPr rtl="0"/>
          <a:r>
            <a:rPr lang="en-US" dirty="0"/>
            <a:t>Residential air infiltration</a:t>
          </a:r>
        </a:p>
      </dgm:t>
    </dgm:pt>
    <dgm:pt modelId="{03C00326-D1BA-4B49-92C6-847B8E54E5A2}" type="parTrans" cxnId="{C0C36742-B0AA-42A8-9A54-340739D9F2F0}">
      <dgm:prSet/>
      <dgm:spPr/>
    </dgm:pt>
    <dgm:pt modelId="{55300BB1-5D72-43BC-ACC6-E704FD77FC94}" type="sibTrans" cxnId="{C0C36742-B0AA-42A8-9A54-340739D9F2F0}">
      <dgm:prSet/>
      <dgm:spPr/>
    </dgm:pt>
    <dgm:pt modelId="{513A9068-AD7F-4CF2-A197-0F130BA05D2E}">
      <dgm:prSet/>
      <dgm:spPr/>
      <dgm:t>
        <a:bodyPr/>
        <a:lstStyle/>
        <a:p>
          <a:pPr rtl="0"/>
          <a:r>
            <a:rPr lang="en-US" dirty="0"/>
            <a:t>HVAC contractor interviews</a:t>
          </a:r>
        </a:p>
      </dgm:t>
    </dgm:pt>
    <dgm:pt modelId="{C04E46FF-B78C-4A70-97B4-DA71BEB00D54}" type="parTrans" cxnId="{F980C87A-B0AA-421B-82E7-454B4221BCA0}">
      <dgm:prSet/>
      <dgm:spPr/>
    </dgm:pt>
    <dgm:pt modelId="{F4CE5DE8-B186-45F0-B2C2-4A48558B7E9B}" type="sibTrans" cxnId="{F980C87A-B0AA-421B-82E7-454B4221BCA0}">
      <dgm:prSet/>
      <dgm:spPr/>
    </dgm:pt>
    <dgm:pt modelId="{6F2F0DFD-9261-49D8-A5F5-6EC2B644E242}">
      <dgm:prSet/>
      <dgm:spPr/>
      <dgm:t>
        <a:bodyPr/>
        <a:lstStyle/>
        <a:p>
          <a:pPr rtl="0"/>
          <a:r>
            <a:rPr lang="en-US" dirty="0"/>
            <a:t>Residential and commercial participant surveys</a:t>
          </a:r>
        </a:p>
      </dgm:t>
    </dgm:pt>
    <dgm:pt modelId="{6B358717-F249-4CDD-A301-0423ABF1068A}" type="parTrans" cxnId="{6EA83463-C8C4-49B1-BDAC-EFCF75409BAF}">
      <dgm:prSet/>
      <dgm:spPr/>
    </dgm:pt>
    <dgm:pt modelId="{50A7D23C-E6FD-4DFA-BBCD-2FBA3F9B02E5}" type="sibTrans" cxnId="{6EA83463-C8C4-49B1-BDAC-EFCF75409BAF}">
      <dgm:prSet/>
      <dgm:spPr/>
    </dgm:pt>
    <dgm:pt modelId="{629CAC07-2858-4988-81A1-B25F6983032F}" type="pres">
      <dgm:prSet presAssocID="{6ACCB1F8-7BDE-4217-A2F7-CBB7626488D2}" presName="Name0" presStyleCnt="0">
        <dgm:presLayoutVars>
          <dgm:dir/>
          <dgm:animLvl val="lvl"/>
          <dgm:resizeHandles val="exact"/>
        </dgm:presLayoutVars>
      </dgm:prSet>
      <dgm:spPr/>
    </dgm:pt>
    <dgm:pt modelId="{AB47804E-B7DF-4FEF-B874-E4A1E488E114}" type="pres">
      <dgm:prSet presAssocID="{DC744330-443B-4E37-9CC9-D5E48368479D}" presName="linNode" presStyleCnt="0"/>
      <dgm:spPr/>
    </dgm:pt>
    <dgm:pt modelId="{CDDFCEA7-8F1E-4BDA-9653-5056EC24D99D}" type="pres">
      <dgm:prSet presAssocID="{DC744330-443B-4E37-9CC9-D5E48368479D}" presName="parentText" presStyleLbl="node1" presStyleIdx="0" presStyleCnt="2">
        <dgm:presLayoutVars>
          <dgm:chMax val="1"/>
          <dgm:bulletEnabled val="1"/>
        </dgm:presLayoutVars>
      </dgm:prSet>
      <dgm:spPr/>
    </dgm:pt>
    <dgm:pt modelId="{14F68A94-A561-4D70-8B16-D5C48AD2F3D5}" type="pres">
      <dgm:prSet presAssocID="{DC744330-443B-4E37-9CC9-D5E48368479D}" presName="descendantText" presStyleLbl="alignAccFollowNode1" presStyleIdx="0" presStyleCnt="2">
        <dgm:presLayoutVars>
          <dgm:bulletEnabled val="1"/>
        </dgm:presLayoutVars>
      </dgm:prSet>
      <dgm:spPr/>
    </dgm:pt>
    <dgm:pt modelId="{E8B06A33-208B-46CD-BA95-428248453492}" type="pres">
      <dgm:prSet presAssocID="{1FF0BC22-734E-4950-BF64-5AFCF615B38D}" presName="sp" presStyleCnt="0"/>
      <dgm:spPr/>
    </dgm:pt>
    <dgm:pt modelId="{FE8C3ABA-C2E8-4B48-AD76-C13F28E8A778}" type="pres">
      <dgm:prSet presAssocID="{D0CAE8C4-4AC1-4083-A82E-F65578B1E156}" presName="linNode" presStyleCnt="0"/>
      <dgm:spPr/>
    </dgm:pt>
    <dgm:pt modelId="{FAE83131-7926-426B-8000-D05616D11B1D}" type="pres">
      <dgm:prSet presAssocID="{D0CAE8C4-4AC1-4083-A82E-F65578B1E156}" presName="parentText" presStyleLbl="node1" presStyleIdx="1" presStyleCnt="2">
        <dgm:presLayoutVars>
          <dgm:chMax val="1"/>
          <dgm:bulletEnabled val="1"/>
        </dgm:presLayoutVars>
      </dgm:prSet>
      <dgm:spPr/>
    </dgm:pt>
    <dgm:pt modelId="{163FCF3F-98A6-48ED-A941-321B3C19B317}" type="pres">
      <dgm:prSet presAssocID="{D0CAE8C4-4AC1-4083-A82E-F65578B1E156}" presName="descendantText" presStyleLbl="alignAccFollowNode1" presStyleIdx="1" presStyleCnt="2">
        <dgm:presLayoutVars>
          <dgm:bulletEnabled val="1"/>
        </dgm:presLayoutVars>
      </dgm:prSet>
      <dgm:spPr/>
    </dgm:pt>
  </dgm:ptLst>
  <dgm:cxnLst>
    <dgm:cxn modelId="{4E9AA528-C498-4905-90E0-CAA07C3608AF}" srcId="{DC744330-443B-4E37-9CC9-D5E48368479D}" destId="{5D72071F-F005-42EC-A95D-82771262D193}" srcOrd="0" destOrd="0" parTransId="{95527ACA-832B-4EA3-9A7E-ECC2F94B2F3B}" sibTransId="{7CF6A385-0D0B-4714-9BF6-FD9D9D57A803}"/>
    <dgm:cxn modelId="{F6B4203B-E3BD-4C05-B323-400E7AAF4208}" type="presOf" srcId="{482A8C25-2E2B-4E12-9770-0D16A0CF6BC2}" destId="{163FCF3F-98A6-48ED-A941-321B3C19B317}" srcOrd="0" destOrd="2" presId="urn:microsoft.com/office/officeart/2005/8/layout/vList5"/>
    <dgm:cxn modelId="{CC3D273B-B15B-4558-A89A-80A9531D5876}" srcId="{D0CAE8C4-4AC1-4083-A82E-F65578B1E156}" destId="{1F551BAB-0E2A-4673-A7A6-4D9F52A8F89E}" srcOrd="1" destOrd="0" parTransId="{381E8AFE-57F2-458A-9D68-8AF45B8B3798}" sibTransId="{4B583066-0253-4386-9E71-303386A56B19}"/>
    <dgm:cxn modelId="{0393FD5E-560A-4011-99D5-EA854CAFA1D9}" type="presOf" srcId="{1F551BAB-0E2A-4673-A7A6-4D9F52A8F89E}" destId="{163FCF3F-98A6-48ED-A941-321B3C19B317}" srcOrd="0" destOrd="1" presId="urn:microsoft.com/office/officeart/2005/8/layout/vList5"/>
    <dgm:cxn modelId="{173AA541-47AE-4B93-A067-B0887FDE6C02}" type="presOf" srcId="{6ACCB1F8-7BDE-4217-A2F7-CBB7626488D2}" destId="{629CAC07-2858-4988-81A1-B25F6983032F}" srcOrd="0" destOrd="0" presId="urn:microsoft.com/office/officeart/2005/8/layout/vList5"/>
    <dgm:cxn modelId="{C0C36742-B0AA-42A8-9A54-340739D9F2F0}" srcId="{1F551BAB-0E2A-4673-A7A6-4D9F52A8F89E}" destId="{9F3C9C6F-6409-463F-AB1D-87471E5B2DDD}" srcOrd="1" destOrd="0" parTransId="{03C00326-D1BA-4B49-92C6-847B8E54E5A2}" sibTransId="{55300BB1-5D72-43BC-ACC6-E704FD77FC94}"/>
    <dgm:cxn modelId="{6EA83463-C8C4-49B1-BDAC-EFCF75409BAF}" srcId="{D0CAE8C4-4AC1-4083-A82E-F65578B1E156}" destId="{6F2F0DFD-9261-49D8-A5F5-6EC2B644E242}" srcOrd="3" destOrd="0" parTransId="{6B358717-F249-4CDD-A301-0423ABF1068A}" sibTransId="{50A7D23C-E6FD-4DFA-BBCD-2FBA3F9B02E5}"/>
    <dgm:cxn modelId="{331D576C-4F3A-4E5C-9C0D-D1C3844FCF77}" type="presOf" srcId="{1F97FFF8-51E9-4EC5-AAF6-6C0CCDE1E437}" destId="{163FCF3F-98A6-48ED-A941-321B3C19B317}" srcOrd="0" destOrd="0" presId="urn:microsoft.com/office/officeart/2005/8/layout/vList5"/>
    <dgm:cxn modelId="{F980C87A-B0AA-421B-82E7-454B4221BCA0}" srcId="{D0CAE8C4-4AC1-4083-A82E-F65578B1E156}" destId="{513A9068-AD7F-4CF2-A197-0F130BA05D2E}" srcOrd="2" destOrd="0" parTransId="{C04E46FF-B78C-4A70-97B4-DA71BEB00D54}" sibTransId="{F4CE5DE8-B186-45F0-B2C2-4A48558B7E9B}"/>
    <dgm:cxn modelId="{B39CC090-F5D7-4610-91A9-D60960C6B81D}" type="presOf" srcId="{513A9068-AD7F-4CF2-A197-0F130BA05D2E}" destId="{163FCF3F-98A6-48ED-A941-321B3C19B317}" srcOrd="0" destOrd="4" presId="urn:microsoft.com/office/officeart/2005/8/layout/vList5"/>
    <dgm:cxn modelId="{BEE857B5-6A16-4DA0-A8D4-934F1FB92820}" type="presOf" srcId="{126D4F2D-1980-492E-BDAD-F854074369A4}" destId="{14F68A94-A561-4D70-8B16-D5C48AD2F3D5}" srcOrd="0" destOrd="1" presId="urn:microsoft.com/office/officeart/2005/8/layout/vList5"/>
    <dgm:cxn modelId="{2F5700BA-5BE9-4A0A-A31F-9EC8D8696ABE}" type="presOf" srcId="{9F3C9C6F-6409-463F-AB1D-87471E5B2DDD}" destId="{163FCF3F-98A6-48ED-A941-321B3C19B317}" srcOrd="0" destOrd="3" presId="urn:microsoft.com/office/officeart/2005/8/layout/vList5"/>
    <dgm:cxn modelId="{C3C32ECA-08DF-4E07-974B-E567FD8FA6EB}" srcId="{6ACCB1F8-7BDE-4217-A2F7-CBB7626488D2}" destId="{DC744330-443B-4E37-9CC9-D5E48368479D}" srcOrd="0" destOrd="0" parTransId="{2874533C-110F-4109-A28B-8B2F409CD605}" sibTransId="{1FF0BC22-734E-4950-BF64-5AFCF615B38D}"/>
    <dgm:cxn modelId="{DAA848CA-2CDF-4EA8-A8C6-3DBF76AA1300}" type="presOf" srcId="{DC744330-443B-4E37-9CC9-D5E48368479D}" destId="{CDDFCEA7-8F1E-4BDA-9653-5056EC24D99D}" srcOrd="0" destOrd="0" presId="urn:microsoft.com/office/officeart/2005/8/layout/vList5"/>
    <dgm:cxn modelId="{BB0296CF-A404-4800-A53C-F006299E72D1}" srcId="{6ACCB1F8-7BDE-4217-A2F7-CBB7626488D2}" destId="{D0CAE8C4-4AC1-4083-A82E-F65578B1E156}" srcOrd="1" destOrd="0" parTransId="{6E0B0DF3-3ACB-4F68-8ED0-C5312DA8879E}" sibTransId="{5D775DBC-23BE-4FC9-BFBA-06916AFC99D0}"/>
    <dgm:cxn modelId="{B4143FE9-995A-4A92-B0F7-5478E8F9054A}" type="presOf" srcId="{5D72071F-F005-42EC-A95D-82771262D193}" destId="{14F68A94-A561-4D70-8B16-D5C48AD2F3D5}" srcOrd="0" destOrd="0" presId="urn:microsoft.com/office/officeart/2005/8/layout/vList5"/>
    <dgm:cxn modelId="{BC63DDED-564A-49DD-894E-D192325CA10A}" srcId="{1F551BAB-0E2A-4673-A7A6-4D9F52A8F89E}" destId="{482A8C25-2E2B-4E12-9770-0D16A0CF6BC2}" srcOrd="0" destOrd="0" parTransId="{8DF9D588-DC6D-42B6-80C6-68F1886666D8}" sibTransId="{37252674-0701-4F0F-8CD3-330617CA738E}"/>
    <dgm:cxn modelId="{C192ADF0-D879-467D-B0A1-7BDA25A60331}" type="presOf" srcId="{D0CAE8C4-4AC1-4083-A82E-F65578B1E156}" destId="{FAE83131-7926-426B-8000-D05616D11B1D}" srcOrd="0" destOrd="0" presId="urn:microsoft.com/office/officeart/2005/8/layout/vList5"/>
    <dgm:cxn modelId="{6DB563F1-4C9E-4A80-9616-4F29FD80D675}" srcId="{DC744330-443B-4E37-9CC9-D5E48368479D}" destId="{126D4F2D-1980-492E-BDAD-F854074369A4}" srcOrd="1" destOrd="0" parTransId="{F28B31EB-5904-4AFF-824F-FF805664A841}" sibTransId="{2CD421C1-4F90-42E3-926C-DDCA014CA1B5}"/>
    <dgm:cxn modelId="{46BD89FE-0585-4D42-A5BA-5608459550C6}" type="presOf" srcId="{6F2F0DFD-9261-49D8-A5F5-6EC2B644E242}" destId="{163FCF3F-98A6-48ED-A941-321B3C19B317}" srcOrd="0" destOrd="5" presId="urn:microsoft.com/office/officeart/2005/8/layout/vList5"/>
    <dgm:cxn modelId="{681481FF-EC15-438D-8068-9B3D9C39FF60}" srcId="{D0CAE8C4-4AC1-4083-A82E-F65578B1E156}" destId="{1F97FFF8-51E9-4EC5-AAF6-6C0CCDE1E437}" srcOrd="0" destOrd="0" parTransId="{BFEBEAB6-1DB5-4965-8709-13E6821424D4}" sibTransId="{FBF3F1A3-2ACE-42B6-A6A7-3DE29E6CF104}"/>
    <dgm:cxn modelId="{957E0E2B-B2AF-4171-B9E7-93342B3F2DF4}" type="presParOf" srcId="{629CAC07-2858-4988-81A1-B25F6983032F}" destId="{AB47804E-B7DF-4FEF-B874-E4A1E488E114}" srcOrd="0" destOrd="0" presId="urn:microsoft.com/office/officeart/2005/8/layout/vList5"/>
    <dgm:cxn modelId="{0D50725F-C21D-4739-8CB5-5C2AC9CD7690}" type="presParOf" srcId="{AB47804E-B7DF-4FEF-B874-E4A1E488E114}" destId="{CDDFCEA7-8F1E-4BDA-9653-5056EC24D99D}" srcOrd="0" destOrd="0" presId="urn:microsoft.com/office/officeart/2005/8/layout/vList5"/>
    <dgm:cxn modelId="{A5AF4779-0072-434D-96C1-9118B3B4085B}" type="presParOf" srcId="{AB47804E-B7DF-4FEF-B874-E4A1E488E114}" destId="{14F68A94-A561-4D70-8B16-D5C48AD2F3D5}" srcOrd="1" destOrd="0" presId="urn:microsoft.com/office/officeart/2005/8/layout/vList5"/>
    <dgm:cxn modelId="{874B1BAC-7B62-4884-BE40-0D1D8F71C12F}" type="presParOf" srcId="{629CAC07-2858-4988-81A1-B25F6983032F}" destId="{E8B06A33-208B-46CD-BA95-428248453492}" srcOrd="1" destOrd="0" presId="urn:microsoft.com/office/officeart/2005/8/layout/vList5"/>
    <dgm:cxn modelId="{1ADE83EA-6D8B-45C9-BFB9-FC92D9DF2538}" type="presParOf" srcId="{629CAC07-2858-4988-81A1-B25F6983032F}" destId="{FE8C3ABA-C2E8-4B48-AD76-C13F28E8A778}" srcOrd="2" destOrd="0" presId="urn:microsoft.com/office/officeart/2005/8/layout/vList5"/>
    <dgm:cxn modelId="{FB504BDC-7996-4354-B812-2DFEE9DCE9D9}" type="presParOf" srcId="{FE8C3ABA-C2E8-4B48-AD76-C13F28E8A778}" destId="{FAE83131-7926-426B-8000-D05616D11B1D}" srcOrd="0" destOrd="0" presId="urn:microsoft.com/office/officeart/2005/8/layout/vList5"/>
    <dgm:cxn modelId="{526529CE-740B-4239-B262-C11A36870069}" type="presParOf" srcId="{FE8C3ABA-C2E8-4B48-AD76-C13F28E8A778}" destId="{163FCF3F-98A6-48ED-A941-321B3C19B31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912BF81-911F-431A-B1DF-5A36DE78065F}" type="doc">
      <dgm:prSet loTypeId="urn:microsoft.com/office/officeart/2005/8/layout/vList5" loCatId="list" qsTypeId="urn:microsoft.com/office/officeart/2005/8/quickstyle/simple3" qsCatId="simple" csTypeId="urn:microsoft.com/office/officeart/2005/8/colors/accent3_2" csCatId="accent3" phldr="1"/>
      <dgm:spPr/>
      <dgm:t>
        <a:bodyPr/>
        <a:lstStyle/>
        <a:p>
          <a:endParaRPr lang="en-US"/>
        </a:p>
      </dgm:t>
    </dgm:pt>
    <dgm:pt modelId="{46CE6857-5457-4B86-8205-4887E1DC6C00}">
      <dgm:prSet/>
      <dgm:spPr/>
      <dgm:t>
        <a:bodyPr/>
        <a:lstStyle/>
        <a:p>
          <a:pPr rtl="0"/>
          <a:r>
            <a:rPr lang="en-US" dirty="0"/>
            <a:t>Residential programs</a:t>
          </a:r>
        </a:p>
      </dgm:t>
    </dgm:pt>
    <dgm:pt modelId="{30EBEB78-BFDE-42EE-AEAB-6E26244206CD}" type="parTrans" cxnId="{45D5D99E-B2EA-4D71-BEA8-5D206B9DE8FA}">
      <dgm:prSet/>
      <dgm:spPr/>
      <dgm:t>
        <a:bodyPr/>
        <a:lstStyle/>
        <a:p>
          <a:endParaRPr lang="en-US"/>
        </a:p>
      </dgm:t>
    </dgm:pt>
    <dgm:pt modelId="{089F8F4F-EAD0-4F06-9FDD-31587ED5875E}" type="sibTrans" cxnId="{45D5D99E-B2EA-4D71-BEA8-5D206B9DE8FA}">
      <dgm:prSet/>
      <dgm:spPr/>
      <dgm:t>
        <a:bodyPr/>
        <a:lstStyle/>
        <a:p>
          <a:endParaRPr lang="en-US"/>
        </a:p>
      </dgm:t>
    </dgm:pt>
    <dgm:pt modelId="{74019188-89A7-40E5-818F-E41C1EDCE1FF}">
      <dgm:prSet/>
      <dgm:spPr/>
      <dgm:t>
        <a:bodyPr/>
        <a:lstStyle/>
        <a:p>
          <a:pPr rtl="0"/>
          <a:r>
            <a:rPr lang="en-US" dirty="0"/>
            <a:t>comprise a substantial percentage of overall statewide portfolio savings have recently responded to various TRM updates to the envelope measures</a:t>
          </a:r>
        </a:p>
      </dgm:t>
    </dgm:pt>
    <dgm:pt modelId="{5C9C842F-7A03-406A-9FB2-C99C8DE371D1}" type="parTrans" cxnId="{83682FE4-FE40-4B3E-A5A2-9E98B19B7BD1}">
      <dgm:prSet/>
      <dgm:spPr/>
      <dgm:t>
        <a:bodyPr/>
        <a:lstStyle/>
        <a:p>
          <a:endParaRPr lang="en-US"/>
        </a:p>
      </dgm:t>
    </dgm:pt>
    <dgm:pt modelId="{6A05583B-3AFE-4C93-9790-D8AE6897E3AC}" type="sibTrans" cxnId="{83682FE4-FE40-4B3E-A5A2-9E98B19B7BD1}">
      <dgm:prSet/>
      <dgm:spPr/>
      <dgm:t>
        <a:bodyPr/>
        <a:lstStyle/>
        <a:p>
          <a:endParaRPr lang="en-US"/>
        </a:p>
      </dgm:t>
    </dgm:pt>
    <dgm:pt modelId="{51FF6C64-FC07-4C90-802D-46A4B909BD20}">
      <dgm:prSet/>
      <dgm:spPr/>
      <dgm:t>
        <a:bodyPr/>
        <a:lstStyle/>
        <a:p>
          <a:pPr rtl="0"/>
          <a:r>
            <a:rPr lang="en-US" dirty="0"/>
            <a:t>Commercial programs </a:t>
          </a:r>
        </a:p>
      </dgm:t>
    </dgm:pt>
    <dgm:pt modelId="{7CDA19DF-CF96-47BA-A60F-A11C6C2C3835}" type="parTrans" cxnId="{FC1BCFD9-F13B-417C-A0D5-7228C302CB3E}">
      <dgm:prSet/>
      <dgm:spPr/>
      <dgm:t>
        <a:bodyPr/>
        <a:lstStyle/>
        <a:p>
          <a:endParaRPr lang="en-US"/>
        </a:p>
      </dgm:t>
    </dgm:pt>
    <dgm:pt modelId="{787E324C-8F8F-4829-83C0-429A4C72A43F}" type="sibTrans" cxnId="{FC1BCFD9-F13B-417C-A0D5-7228C302CB3E}">
      <dgm:prSet/>
      <dgm:spPr/>
      <dgm:t>
        <a:bodyPr/>
        <a:lstStyle/>
        <a:p>
          <a:endParaRPr lang="en-US"/>
        </a:p>
      </dgm:t>
    </dgm:pt>
    <dgm:pt modelId="{6E0C3DD8-E185-46FA-8F09-4580403BE648}">
      <dgm:prSet/>
      <dgm:spPr/>
      <dgm:t>
        <a:bodyPr/>
        <a:lstStyle/>
        <a:p>
          <a:pPr rtl="0"/>
          <a:r>
            <a:rPr lang="en-US" dirty="0"/>
            <a:t>The largest percentage of savings</a:t>
          </a:r>
        </a:p>
      </dgm:t>
    </dgm:pt>
    <dgm:pt modelId="{DF74609D-883D-4A02-A97D-A17B826ACFBD}" type="parTrans" cxnId="{6456A672-96F5-483F-91A4-9578365E4E77}">
      <dgm:prSet/>
      <dgm:spPr/>
      <dgm:t>
        <a:bodyPr/>
        <a:lstStyle/>
        <a:p>
          <a:endParaRPr lang="en-US"/>
        </a:p>
      </dgm:t>
    </dgm:pt>
    <dgm:pt modelId="{2E76D56D-5DFA-46E9-A188-8F4462679CA1}" type="sibTrans" cxnId="{6456A672-96F5-483F-91A4-9578365E4E77}">
      <dgm:prSet/>
      <dgm:spPr/>
      <dgm:t>
        <a:bodyPr/>
        <a:lstStyle/>
        <a:p>
          <a:endParaRPr lang="en-US"/>
        </a:p>
      </dgm:t>
    </dgm:pt>
    <dgm:pt modelId="{6B9C00BB-4E4D-4425-955D-2D508C8D4E22}">
      <dgm:prSet/>
      <dgm:spPr/>
      <dgm:t>
        <a:bodyPr/>
        <a:lstStyle/>
        <a:p>
          <a:pPr rtl="0"/>
          <a:r>
            <a:rPr lang="en-US" dirty="0"/>
            <a:t>New types of projects, measures and delivery</a:t>
          </a:r>
        </a:p>
      </dgm:t>
    </dgm:pt>
    <dgm:pt modelId="{34575A14-6144-4104-8657-5499BDA8C750}" type="parTrans" cxnId="{5F7B3B2B-C15E-4664-8746-C538E62B8514}">
      <dgm:prSet/>
      <dgm:spPr/>
    </dgm:pt>
    <dgm:pt modelId="{E8F3A907-AFDA-412E-8045-01593A6E0C98}" type="sibTrans" cxnId="{5F7B3B2B-C15E-4664-8746-C538E62B8514}">
      <dgm:prSet/>
      <dgm:spPr/>
    </dgm:pt>
    <dgm:pt modelId="{0D2EE119-35D4-4E61-8146-AF1E039AF466}">
      <dgm:prSet/>
      <dgm:spPr/>
      <dgm:t>
        <a:bodyPr/>
        <a:lstStyle/>
        <a:p>
          <a:pPr rtl="0"/>
          <a:r>
            <a:rPr lang="en-US" dirty="0"/>
            <a:t>EM&amp;V consistently identifies some opportunities for improvement</a:t>
          </a:r>
        </a:p>
      </dgm:t>
    </dgm:pt>
    <dgm:pt modelId="{030B2BDF-6930-45BB-8241-A918D7B3AC86}" type="parTrans" cxnId="{2639DE25-B9D7-490A-A328-80E566F83F95}">
      <dgm:prSet/>
      <dgm:spPr/>
    </dgm:pt>
    <dgm:pt modelId="{65DA34C7-7A39-4892-B044-C5E8EA284E8F}" type="sibTrans" cxnId="{2639DE25-B9D7-490A-A328-80E566F83F95}">
      <dgm:prSet/>
      <dgm:spPr/>
    </dgm:pt>
    <dgm:pt modelId="{807E295C-B565-44D5-B9DB-BDA499073DEC}" type="pres">
      <dgm:prSet presAssocID="{9912BF81-911F-431A-B1DF-5A36DE78065F}" presName="Name0" presStyleCnt="0">
        <dgm:presLayoutVars>
          <dgm:dir/>
          <dgm:animLvl val="lvl"/>
          <dgm:resizeHandles val="exact"/>
        </dgm:presLayoutVars>
      </dgm:prSet>
      <dgm:spPr/>
    </dgm:pt>
    <dgm:pt modelId="{24CDDB8C-9502-466F-AD50-EBAC1A52087B}" type="pres">
      <dgm:prSet presAssocID="{46CE6857-5457-4B86-8205-4887E1DC6C00}" presName="linNode" presStyleCnt="0"/>
      <dgm:spPr/>
    </dgm:pt>
    <dgm:pt modelId="{976FB4CC-6BD0-4618-B03D-5B7FC8B10DA8}" type="pres">
      <dgm:prSet presAssocID="{46CE6857-5457-4B86-8205-4887E1DC6C00}" presName="parentText" presStyleLbl="node1" presStyleIdx="0" presStyleCnt="2">
        <dgm:presLayoutVars>
          <dgm:chMax val="1"/>
          <dgm:bulletEnabled val="1"/>
        </dgm:presLayoutVars>
      </dgm:prSet>
      <dgm:spPr/>
    </dgm:pt>
    <dgm:pt modelId="{622EA64A-0331-4C16-8E51-83823FC28FAE}" type="pres">
      <dgm:prSet presAssocID="{46CE6857-5457-4B86-8205-4887E1DC6C00}" presName="descendantText" presStyleLbl="alignAccFollowNode1" presStyleIdx="0" presStyleCnt="2">
        <dgm:presLayoutVars>
          <dgm:bulletEnabled val="1"/>
        </dgm:presLayoutVars>
      </dgm:prSet>
      <dgm:spPr/>
    </dgm:pt>
    <dgm:pt modelId="{C69FDDAB-96E2-423F-8E99-9CEADC38D0B6}" type="pres">
      <dgm:prSet presAssocID="{089F8F4F-EAD0-4F06-9FDD-31587ED5875E}" presName="sp" presStyleCnt="0"/>
      <dgm:spPr/>
    </dgm:pt>
    <dgm:pt modelId="{2F8275B2-D7D1-44D4-AFDE-6B3B9E34D021}" type="pres">
      <dgm:prSet presAssocID="{51FF6C64-FC07-4C90-802D-46A4B909BD20}" presName="linNode" presStyleCnt="0"/>
      <dgm:spPr/>
    </dgm:pt>
    <dgm:pt modelId="{532EF73C-240E-4814-A1A0-7ECDB05F7059}" type="pres">
      <dgm:prSet presAssocID="{51FF6C64-FC07-4C90-802D-46A4B909BD20}" presName="parentText" presStyleLbl="node1" presStyleIdx="1" presStyleCnt="2">
        <dgm:presLayoutVars>
          <dgm:chMax val="1"/>
          <dgm:bulletEnabled val="1"/>
        </dgm:presLayoutVars>
      </dgm:prSet>
      <dgm:spPr/>
    </dgm:pt>
    <dgm:pt modelId="{AE9856B7-4F5B-4F23-A794-9E8DA72EE7E0}" type="pres">
      <dgm:prSet presAssocID="{51FF6C64-FC07-4C90-802D-46A4B909BD20}" presName="descendantText" presStyleLbl="alignAccFollowNode1" presStyleIdx="1" presStyleCnt="2">
        <dgm:presLayoutVars>
          <dgm:bulletEnabled val="1"/>
        </dgm:presLayoutVars>
      </dgm:prSet>
      <dgm:spPr/>
    </dgm:pt>
  </dgm:ptLst>
  <dgm:cxnLst>
    <dgm:cxn modelId="{2639DE25-B9D7-490A-A328-80E566F83F95}" srcId="{51FF6C64-FC07-4C90-802D-46A4B909BD20}" destId="{0D2EE119-35D4-4E61-8146-AF1E039AF466}" srcOrd="2" destOrd="0" parTransId="{030B2BDF-6930-45BB-8241-A918D7B3AC86}" sibTransId="{65DA34C7-7A39-4892-B044-C5E8EA284E8F}"/>
    <dgm:cxn modelId="{5F7B3B2B-C15E-4664-8746-C538E62B8514}" srcId="{51FF6C64-FC07-4C90-802D-46A4B909BD20}" destId="{6B9C00BB-4E4D-4425-955D-2D508C8D4E22}" srcOrd="1" destOrd="0" parTransId="{34575A14-6144-4104-8657-5499BDA8C750}" sibTransId="{E8F3A907-AFDA-412E-8045-01593A6E0C98}"/>
    <dgm:cxn modelId="{06CB2634-88DA-4ABB-A40D-DEE5EE4CE110}" type="presOf" srcId="{0D2EE119-35D4-4E61-8146-AF1E039AF466}" destId="{AE9856B7-4F5B-4F23-A794-9E8DA72EE7E0}" srcOrd="0" destOrd="2" presId="urn:microsoft.com/office/officeart/2005/8/layout/vList5"/>
    <dgm:cxn modelId="{6456A672-96F5-483F-91A4-9578365E4E77}" srcId="{51FF6C64-FC07-4C90-802D-46A4B909BD20}" destId="{6E0C3DD8-E185-46FA-8F09-4580403BE648}" srcOrd="0" destOrd="0" parTransId="{DF74609D-883D-4A02-A97D-A17B826ACFBD}" sibTransId="{2E76D56D-5DFA-46E9-A188-8F4462679CA1}"/>
    <dgm:cxn modelId="{F005CA9A-69A2-4D09-A7F4-BB0F0AF6F796}" type="presOf" srcId="{6B9C00BB-4E4D-4425-955D-2D508C8D4E22}" destId="{AE9856B7-4F5B-4F23-A794-9E8DA72EE7E0}" srcOrd="0" destOrd="1" presId="urn:microsoft.com/office/officeart/2005/8/layout/vList5"/>
    <dgm:cxn modelId="{45D5D99E-B2EA-4D71-BEA8-5D206B9DE8FA}" srcId="{9912BF81-911F-431A-B1DF-5A36DE78065F}" destId="{46CE6857-5457-4B86-8205-4887E1DC6C00}" srcOrd="0" destOrd="0" parTransId="{30EBEB78-BFDE-42EE-AEAB-6E26244206CD}" sibTransId="{089F8F4F-EAD0-4F06-9FDD-31587ED5875E}"/>
    <dgm:cxn modelId="{B11BD9B3-A56C-448B-B94F-570799DDEC10}" type="presOf" srcId="{9912BF81-911F-431A-B1DF-5A36DE78065F}" destId="{807E295C-B565-44D5-B9DB-BDA499073DEC}" srcOrd="0" destOrd="0" presId="urn:microsoft.com/office/officeart/2005/8/layout/vList5"/>
    <dgm:cxn modelId="{AE0D2ED0-3AC3-4012-A595-10B734A81164}" type="presOf" srcId="{46CE6857-5457-4B86-8205-4887E1DC6C00}" destId="{976FB4CC-6BD0-4618-B03D-5B7FC8B10DA8}" srcOrd="0" destOrd="0" presId="urn:microsoft.com/office/officeart/2005/8/layout/vList5"/>
    <dgm:cxn modelId="{FC1BCFD9-F13B-417C-A0D5-7228C302CB3E}" srcId="{9912BF81-911F-431A-B1DF-5A36DE78065F}" destId="{51FF6C64-FC07-4C90-802D-46A4B909BD20}" srcOrd="1" destOrd="0" parTransId="{7CDA19DF-CF96-47BA-A60F-A11C6C2C3835}" sibTransId="{787E324C-8F8F-4829-83C0-429A4C72A43F}"/>
    <dgm:cxn modelId="{D97CBBDC-D190-4BBD-AB95-B1563DF0BA66}" type="presOf" srcId="{74019188-89A7-40E5-818F-E41C1EDCE1FF}" destId="{622EA64A-0331-4C16-8E51-83823FC28FAE}" srcOrd="0" destOrd="0" presId="urn:microsoft.com/office/officeart/2005/8/layout/vList5"/>
    <dgm:cxn modelId="{83682FE4-FE40-4B3E-A5A2-9E98B19B7BD1}" srcId="{46CE6857-5457-4B86-8205-4887E1DC6C00}" destId="{74019188-89A7-40E5-818F-E41C1EDCE1FF}" srcOrd="0" destOrd="0" parTransId="{5C9C842F-7A03-406A-9FB2-C99C8DE371D1}" sibTransId="{6A05583B-3AFE-4C93-9790-D8AE6897E3AC}"/>
    <dgm:cxn modelId="{D2D168FD-1C6B-48D3-878A-B2DF4425AF50}" type="presOf" srcId="{6E0C3DD8-E185-46FA-8F09-4580403BE648}" destId="{AE9856B7-4F5B-4F23-A794-9E8DA72EE7E0}" srcOrd="0" destOrd="0" presId="urn:microsoft.com/office/officeart/2005/8/layout/vList5"/>
    <dgm:cxn modelId="{5C9BACFD-A28F-4048-A2FB-383EBA912992}" type="presOf" srcId="{51FF6C64-FC07-4C90-802D-46A4B909BD20}" destId="{532EF73C-240E-4814-A1A0-7ECDB05F7059}" srcOrd="0" destOrd="0" presId="urn:microsoft.com/office/officeart/2005/8/layout/vList5"/>
    <dgm:cxn modelId="{049E9803-9789-4E00-BBCA-3B83C9588856}" type="presParOf" srcId="{807E295C-B565-44D5-B9DB-BDA499073DEC}" destId="{24CDDB8C-9502-466F-AD50-EBAC1A52087B}" srcOrd="0" destOrd="0" presId="urn:microsoft.com/office/officeart/2005/8/layout/vList5"/>
    <dgm:cxn modelId="{58BD1F4B-9227-47B4-96C3-2B3E52B1F303}" type="presParOf" srcId="{24CDDB8C-9502-466F-AD50-EBAC1A52087B}" destId="{976FB4CC-6BD0-4618-B03D-5B7FC8B10DA8}" srcOrd="0" destOrd="0" presId="urn:microsoft.com/office/officeart/2005/8/layout/vList5"/>
    <dgm:cxn modelId="{40C3E417-D2E4-423A-B826-4F312E853472}" type="presParOf" srcId="{24CDDB8C-9502-466F-AD50-EBAC1A52087B}" destId="{622EA64A-0331-4C16-8E51-83823FC28FAE}" srcOrd="1" destOrd="0" presId="urn:microsoft.com/office/officeart/2005/8/layout/vList5"/>
    <dgm:cxn modelId="{B957D291-ABB0-469E-B3BF-DC4AD9BC1B99}" type="presParOf" srcId="{807E295C-B565-44D5-B9DB-BDA499073DEC}" destId="{C69FDDAB-96E2-423F-8E99-9CEADC38D0B6}" srcOrd="1" destOrd="0" presId="urn:microsoft.com/office/officeart/2005/8/layout/vList5"/>
    <dgm:cxn modelId="{3C04E41E-17AA-41FC-87B7-A30C9B1FB401}" type="presParOf" srcId="{807E295C-B565-44D5-B9DB-BDA499073DEC}" destId="{2F8275B2-D7D1-44D4-AFDE-6B3B9E34D021}" srcOrd="2" destOrd="0" presId="urn:microsoft.com/office/officeart/2005/8/layout/vList5"/>
    <dgm:cxn modelId="{E7C4EB45-595B-4E61-9955-E125DF20AC0F}" type="presParOf" srcId="{2F8275B2-D7D1-44D4-AFDE-6B3B9E34D021}" destId="{532EF73C-240E-4814-A1A0-7ECDB05F7059}" srcOrd="0" destOrd="0" presId="urn:microsoft.com/office/officeart/2005/8/layout/vList5"/>
    <dgm:cxn modelId="{F00ACD41-30B0-44A0-8960-B0F6CB9E5421}" type="presParOf" srcId="{2F8275B2-D7D1-44D4-AFDE-6B3B9E34D021}" destId="{AE9856B7-4F5B-4F23-A794-9E8DA72EE7E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80F2DE-5E36-4426-96C4-976C2C19229A}">
      <dsp:nvSpPr>
        <dsp:cNvPr id="0" name=""/>
        <dsp:cNvSpPr/>
      </dsp:nvSpPr>
      <dsp:spPr>
        <a:xfrm>
          <a:off x="683114" y="323862"/>
          <a:ext cx="2024437" cy="2024437"/>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6EBF24-D124-4589-94DC-0AB018063CC1}">
      <dsp:nvSpPr>
        <dsp:cNvPr id="0" name=""/>
        <dsp:cNvSpPr/>
      </dsp:nvSpPr>
      <dsp:spPr>
        <a:xfrm>
          <a:off x="1114551" y="755299"/>
          <a:ext cx="1161562" cy="11615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6788A3-1AC3-4EFF-8166-4276191CCBC4}">
      <dsp:nvSpPr>
        <dsp:cNvPr id="0" name=""/>
        <dsp:cNvSpPr/>
      </dsp:nvSpPr>
      <dsp:spPr>
        <a:xfrm>
          <a:off x="35957" y="2978862"/>
          <a:ext cx="331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a:t>PY2020 Key Findings and Recommendations</a:t>
          </a:r>
        </a:p>
      </dsp:txBody>
      <dsp:txXfrm>
        <a:off x="35957" y="2978862"/>
        <a:ext cx="3318750" cy="720000"/>
      </dsp:txXfrm>
    </dsp:sp>
    <dsp:sp modelId="{1E3ACE25-0807-4AD1-8435-2062BFABC43A}">
      <dsp:nvSpPr>
        <dsp:cNvPr id="0" name=""/>
        <dsp:cNvSpPr/>
      </dsp:nvSpPr>
      <dsp:spPr>
        <a:xfrm>
          <a:off x="4582645" y="323862"/>
          <a:ext cx="2024437" cy="2024437"/>
        </a:xfrm>
        <a:prstGeom prst="ellipse">
          <a:avLst/>
        </a:prstGeom>
        <a:solidFill>
          <a:schemeClr val="accent5">
            <a:hueOff val="2356783"/>
            <a:satOff val="-11270"/>
            <a:lumOff val="12353"/>
            <a:alphaOff val="0"/>
          </a:schemeClr>
        </a:solidFill>
        <a:ln>
          <a:noFill/>
        </a:ln>
        <a:effectLst/>
      </dsp:spPr>
      <dsp:style>
        <a:lnRef idx="0">
          <a:scrgbClr r="0" g="0" b="0"/>
        </a:lnRef>
        <a:fillRef idx="1">
          <a:scrgbClr r="0" g="0" b="0"/>
        </a:fillRef>
        <a:effectRef idx="0">
          <a:scrgbClr r="0" g="0" b="0"/>
        </a:effectRef>
        <a:fontRef idx="minor"/>
      </dsp:style>
    </dsp:sp>
    <dsp:sp modelId="{DC55FF78-E622-412B-8A76-69F91DE5DD3C}">
      <dsp:nvSpPr>
        <dsp:cNvPr id="0" name=""/>
        <dsp:cNvSpPr/>
      </dsp:nvSpPr>
      <dsp:spPr>
        <a:xfrm>
          <a:off x="5014082" y="755299"/>
          <a:ext cx="1161562" cy="11615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1895DE-43EF-4B65-B481-D6129B18CAEC}">
      <dsp:nvSpPr>
        <dsp:cNvPr id="0" name=""/>
        <dsp:cNvSpPr/>
      </dsp:nvSpPr>
      <dsp:spPr>
        <a:xfrm>
          <a:off x="3935489" y="2978862"/>
          <a:ext cx="331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a:t>PY2021 EM&amp;V Overview</a:t>
          </a:r>
        </a:p>
      </dsp:txBody>
      <dsp:txXfrm>
        <a:off x="3935489" y="2978862"/>
        <a:ext cx="3318750" cy="7200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C6A6F-3EFA-44DA-98C7-D09B808A5FED}">
      <dsp:nvSpPr>
        <dsp:cNvPr id="0" name=""/>
        <dsp:cNvSpPr/>
      </dsp:nvSpPr>
      <dsp:spPr>
        <a:xfrm rot="5400000">
          <a:off x="4902622" y="-1796838"/>
          <a:ext cx="1309287" cy="5230368"/>
        </a:xfrm>
        <a:prstGeom prst="round2SameRect">
          <a:avLst/>
        </a:prstGeom>
        <a:solidFill>
          <a:schemeClr val="accent6">
            <a:alpha val="90000"/>
            <a:tint val="40000"/>
            <a:hueOff val="0"/>
            <a:satOff val="0"/>
            <a:lumOff val="0"/>
            <a:alphaOff val="0"/>
          </a:schemeClr>
        </a:solidFill>
        <a:ln w="1587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dirty="0"/>
            <a:t>largest percentage of statewide kW reductions</a:t>
          </a:r>
        </a:p>
      </dsp:txBody>
      <dsp:txXfrm rot="-5400000">
        <a:off x="2942082" y="227616"/>
        <a:ext cx="5166454" cy="1181459"/>
      </dsp:txXfrm>
    </dsp:sp>
    <dsp:sp modelId="{8A318C89-FCE5-4493-841D-A7DA19A577E3}">
      <dsp:nvSpPr>
        <dsp:cNvPr id="0" name=""/>
        <dsp:cNvSpPr/>
      </dsp:nvSpPr>
      <dsp:spPr>
        <a:xfrm>
          <a:off x="0" y="40"/>
          <a:ext cx="2942082" cy="1636608"/>
        </a:xfrm>
        <a:prstGeom prst="round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rtl="0">
            <a:lnSpc>
              <a:spcPct val="90000"/>
            </a:lnSpc>
            <a:spcBef>
              <a:spcPct val="0"/>
            </a:spcBef>
            <a:spcAft>
              <a:spcPct val="35000"/>
            </a:spcAft>
            <a:buNone/>
          </a:pPr>
          <a:r>
            <a:rPr lang="en-US" sz="3500" kern="1200" dirty="0"/>
            <a:t>Load Management</a:t>
          </a:r>
        </a:p>
      </dsp:txBody>
      <dsp:txXfrm>
        <a:off x="79893" y="79933"/>
        <a:ext cx="2782296" cy="1476822"/>
      </dsp:txXfrm>
    </dsp:sp>
    <dsp:sp modelId="{7A5155D1-4208-4892-81BB-44E422431D98}">
      <dsp:nvSpPr>
        <dsp:cNvPr id="0" name=""/>
        <dsp:cNvSpPr/>
      </dsp:nvSpPr>
      <dsp:spPr>
        <a:xfrm rot="5400000">
          <a:off x="4902622" y="-78399"/>
          <a:ext cx="1309287" cy="5230368"/>
        </a:xfrm>
        <a:prstGeom prst="round2SameRect">
          <a:avLst/>
        </a:prstGeom>
        <a:solidFill>
          <a:schemeClr val="accent6">
            <a:alpha val="90000"/>
            <a:tint val="40000"/>
            <a:hueOff val="0"/>
            <a:satOff val="0"/>
            <a:lumOff val="0"/>
            <a:alphaOff val="0"/>
          </a:schemeClr>
        </a:solidFill>
        <a:ln w="1587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endParaRPr lang="en-US" sz="2100" kern="1200" dirty="0"/>
        </a:p>
        <a:p>
          <a:pPr marL="228600" lvl="1" indent="-228600" algn="l" defTabSz="933450" rtl="0">
            <a:lnSpc>
              <a:spcPct val="90000"/>
            </a:lnSpc>
            <a:spcBef>
              <a:spcPct val="0"/>
            </a:spcBef>
            <a:spcAft>
              <a:spcPct val="15000"/>
            </a:spcAft>
            <a:buChar char="•"/>
          </a:pPr>
          <a:r>
            <a:rPr lang="en-US" sz="2100" kern="1200" dirty="0"/>
            <a:t>Responding to prior EM&amp;V recommendations</a:t>
          </a:r>
        </a:p>
        <a:p>
          <a:pPr marL="228600" lvl="1" indent="-228600" algn="l" defTabSz="933450" rtl="0">
            <a:lnSpc>
              <a:spcPct val="90000"/>
            </a:lnSpc>
            <a:spcBef>
              <a:spcPct val="0"/>
            </a:spcBef>
            <a:spcAft>
              <a:spcPct val="15000"/>
            </a:spcAft>
            <a:buChar char="•"/>
          </a:pPr>
          <a:endParaRPr lang="en-US" sz="2100" kern="1200" dirty="0"/>
        </a:p>
      </dsp:txBody>
      <dsp:txXfrm rot="-5400000">
        <a:off x="2942082" y="1946055"/>
        <a:ext cx="5166454" cy="1181459"/>
      </dsp:txXfrm>
    </dsp:sp>
    <dsp:sp modelId="{D9AC7C8D-459C-4104-BC2F-0D06B3E4083C}">
      <dsp:nvSpPr>
        <dsp:cNvPr id="0" name=""/>
        <dsp:cNvSpPr/>
      </dsp:nvSpPr>
      <dsp:spPr>
        <a:xfrm>
          <a:off x="0" y="1718480"/>
          <a:ext cx="2942082" cy="1636608"/>
        </a:xfrm>
        <a:prstGeom prst="round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rtl="0">
            <a:lnSpc>
              <a:spcPct val="90000"/>
            </a:lnSpc>
            <a:spcBef>
              <a:spcPct val="0"/>
            </a:spcBef>
            <a:spcAft>
              <a:spcPct val="35000"/>
            </a:spcAft>
            <a:buNone/>
          </a:pPr>
          <a:r>
            <a:rPr lang="en-US" sz="3500" kern="1200" dirty="0"/>
            <a:t>Small business</a:t>
          </a:r>
        </a:p>
      </dsp:txBody>
      <dsp:txXfrm>
        <a:off x="79893" y="1798373"/>
        <a:ext cx="2782296" cy="14768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F5DB80-E16E-465A-B500-19F1085DCC2E}">
      <dsp:nvSpPr>
        <dsp:cNvPr id="0" name=""/>
        <dsp:cNvSpPr/>
      </dsp:nvSpPr>
      <dsp:spPr>
        <a:xfrm>
          <a:off x="0" y="1521534"/>
          <a:ext cx="5061811" cy="1966976"/>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15396F07-61D1-4227-8EBD-57C8A27B5896}">
      <dsp:nvSpPr>
        <dsp:cNvPr id="0" name=""/>
        <dsp:cNvSpPr/>
      </dsp:nvSpPr>
      <dsp:spPr>
        <a:xfrm>
          <a:off x="55" y="0"/>
          <a:ext cx="2222204" cy="1966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rtl="0">
            <a:lnSpc>
              <a:spcPct val="90000"/>
            </a:lnSpc>
            <a:spcBef>
              <a:spcPct val="0"/>
            </a:spcBef>
            <a:spcAft>
              <a:spcPct val="35000"/>
            </a:spcAft>
            <a:buNone/>
          </a:pPr>
          <a:r>
            <a:rPr lang="en-US" sz="2000" kern="1200" dirty="0"/>
            <a:t>Scope continues to include technical guidance/M&amp;V discussions and review upon utility request </a:t>
          </a:r>
        </a:p>
      </dsp:txBody>
      <dsp:txXfrm>
        <a:off x="55" y="0"/>
        <a:ext cx="2222204" cy="1966976"/>
      </dsp:txXfrm>
    </dsp:sp>
    <dsp:sp modelId="{63F75DB6-F9B9-49D0-AA2C-627A754BE47D}">
      <dsp:nvSpPr>
        <dsp:cNvPr id="0" name=""/>
        <dsp:cNvSpPr/>
      </dsp:nvSpPr>
      <dsp:spPr>
        <a:xfrm>
          <a:off x="865285" y="2212848"/>
          <a:ext cx="491744" cy="491744"/>
        </a:xfrm>
        <a:prstGeom prst="ellipse">
          <a:avLst/>
        </a:prstGeom>
        <a:gradFill rotWithShape="0">
          <a:gsLst>
            <a:gs pos="0">
              <a:schemeClr val="accent2">
                <a:hueOff val="0"/>
                <a:satOff val="0"/>
                <a:lumOff val="0"/>
                <a:alphaOff val="0"/>
                <a:tint val="83000"/>
                <a:satMod val="100000"/>
                <a:lumMod val="100000"/>
              </a:schemeClr>
            </a:gs>
            <a:gs pos="100000">
              <a:schemeClr val="accent2">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D5B03CB-2A69-4CF3-828B-29FC073E2770}">
      <dsp:nvSpPr>
        <dsp:cNvPr id="0" name=""/>
        <dsp:cNvSpPr/>
      </dsp:nvSpPr>
      <dsp:spPr>
        <a:xfrm>
          <a:off x="2333370" y="2950464"/>
          <a:ext cx="2222204" cy="1966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rtl="0">
            <a:lnSpc>
              <a:spcPct val="90000"/>
            </a:lnSpc>
            <a:spcBef>
              <a:spcPct val="0"/>
            </a:spcBef>
            <a:spcAft>
              <a:spcPct val="35000"/>
            </a:spcAft>
            <a:buNone/>
          </a:pPr>
          <a:r>
            <a:rPr lang="en-US" sz="2000" kern="1200" dirty="0"/>
            <a:t>Steady flow of reviews for unique situations, new technologies, new programs</a:t>
          </a:r>
        </a:p>
      </dsp:txBody>
      <dsp:txXfrm>
        <a:off x="2333370" y="2950464"/>
        <a:ext cx="2222204" cy="1966976"/>
      </dsp:txXfrm>
    </dsp:sp>
    <dsp:sp modelId="{B089C1F0-8012-46AF-9C80-147B41B2D385}">
      <dsp:nvSpPr>
        <dsp:cNvPr id="0" name=""/>
        <dsp:cNvSpPr/>
      </dsp:nvSpPr>
      <dsp:spPr>
        <a:xfrm>
          <a:off x="3198600" y="2212848"/>
          <a:ext cx="491744" cy="491744"/>
        </a:xfrm>
        <a:prstGeom prst="ellipse">
          <a:avLst/>
        </a:prstGeom>
        <a:gradFill rotWithShape="0">
          <a:gsLst>
            <a:gs pos="0">
              <a:schemeClr val="accent2">
                <a:hueOff val="0"/>
                <a:satOff val="0"/>
                <a:lumOff val="0"/>
                <a:alphaOff val="0"/>
                <a:tint val="83000"/>
                <a:satMod val="100000"/>
                <a:lumMod val="100000"/>
              </a:schemeClr>
            </a:gs>
            <a:gs pos="100000">
              <a:schemeClr val="accent2">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C0868D-1C0B-4662-A099-0CD4AA21C4A3}">
      <dsp:nvSpPr>
        <dsp:cNvPr id="0" name=""/>
        <dsp:cNvSpPr/>
      </dsp:nvSpPr>
      <dsp:spPr>
        <a:xfrm>
          <a:off x="3465357" y="1533240"/>
          <a:ext cx="91440" cy="701602"/>
        </a:xfrm>
        <a:custGeom>
          <a:avLst/>
          <a:gdLst/>
          <a:ahLst/>
          <a:cxnLst/>
          <a:rect l="0" t="0" r="0" b="0"/>
          <a:pathLst>
            <a:path>
              <a:moveTo>
                <a:pt x="45720" y="0"/>
              </a:moveTo>
              <a:lnTo>
                <a:pt x="45720" y="701602"/>
              </a:lnTo>
            </a:path>
          </a:pathLst>
        </a:custGeom>
        <a:noFill/>
        <a:ln w="1587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DF8BD1-16B2-44CA-B982-BB9FEF8DAF8D}">
      <dsp:nvSpPr>
        <dsp:cNvPr id="0" name=""/>
        <dsp:cNvSpPr/>
      </dsp:nvSpPr>
      <dsp:spPr>
        <a:xfrm>
          <a:off x="2304884" y="1375"/>
          <a:ext cx="2412385" cy="1531865"/>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D5929C51-B08F-42F0-B665-DDA612C3D925}">
      <dsp:nvSpPr>
        <dsp:cNvPr id="0" name=""/>
        <dsp:cNvSpPr/>
      </dsp:nvSpPr>
      <dsp:spPr>
        <a:xfrm>
          <a:off x="2572926" y="256016"/>
          <a:ext cx="2412385" cy="1531865"/>
        </a:xfrm>
        <a:prstGeom prst="roundRect">
          <a:avLst>
            <a:gd name="adj" fmla="val 10000"/>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dirty="0"/>
            <a:t>Commission’s EM&amp;V contractor reviews the TRM at least annually and makes needed updates.(16 TAC §25.181(o) (6) (B)).  </a:t>
          </a:r>
        </a:p>
      </dsp:txBody>
      <dsp:txXfrm>
        <a:off x="2617793" y="300883"/>
        <a:ext cx="2322651" cy="1442131"/>
      </dsp:txXfrm>
    </dsp:sp>
    <dsp:sp modelId="{F01C1859-0BF2-48CB-9F3B-0F159AF8C2DF}">
      <dsp:nvSpPr>
        <dsp:cNvPr id="0" name=""/>
        <dsp:cNvSpPr/>
      </dsp:nvSpPr>
      <dsp:spPr>
        <a:xfrm>
          <a:off x="2304884" y="2234843"/>
          <a:ext cx="2412385" cy="1531865"/>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EF8E542F-6871-471D-8D27-C9C2A6B58042}">
      <dsp:nvSpPr>
        <dsp:cNvPr id="0" name=""/>
        <dsp:cNvSpPr/>
      </dsp:nvSpPr>
      <dsp:spPr>
        <a:xfrm>
          <a:off x="2572926" y="2489484"/>
          <a:ext cx="2412385" cy="1531865"/>
        </a:xfrm>
        <a:prstGeom prst="roundRect">
          <a:avLst>
            <a:gd name="adj" fmla="val 10000"/>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dirty="0"/>
            <a:t>Commission Staff approve</a:t>
          </a:r>
        </a:p>
      </dsp:txBody>
      <dsp:txXfrm>
        <a:off x="2617793" y="2534351"/>
        <a:ext cx="2322651" cy="144213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2F8C1-401F-41F3-B908-758D0318BEDD}">
      <dsp:nvSpPr>
        <dsp:cNvPr id="0" name=""/>
        <dsp:cNvSpPr/>
      </dsp:nvSpPr>
      <dsp:spPr>
        <a:xfrm>
          <a:off x="0" y="515"/>
          <a:ext cx="7739439" cy="0"/>
        </a:xfrm>
        <a:prstGeom prst="line">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1C91E7-AB54-4B2F-B571-C0CF40938F6D}">
      <dsp:nvSpPr>
        <dsp:cNvPr id="0" name=""/>
        <dsp:cNvSpPr/>
      </dsp:nvSpPr>
      <dsp:spPr>
        <a:xfrm>
          <a:off x="0" y="515"/>
          <a:ext cx="7739439" cy="84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US" sz="1800" b="1" kern="1200" dirty="0"/>
            <a:t>Volume 1: TRM Overview and User Guide </a:t>
          </a:r>
          <a:r>
            <a:rPr lang="en-US" sz="1800" b="0" kern="1200" dirty="0"/>
            <a:t>covers the process for TRM updates and version rollouts, weather zones, peak demand definitions, TRM structure and the format of the TRM measures </a:t>
          </a:r>
        </a:p>
      </dsp:txBody>
      <dsp:txXfrm>
        <a:off x="0" y="515"/>
        <a:ext cx="7739439" cy="844572"/>
      </dsp:txXfrm>
    </dsp:sp>
    <dsp:sp modelId="{4AC7A5F3-C42D-4C2F-B356-F6E59C8B2728}">
      <dsp:nvSpPr>
        <dsp:cNvPr id="0" name=""/>
        <dsp:cNvSpPr/>
      </dsp:nvSpPr>
      <dsp:spPr>
        <a:xfrm>
          <a:off x="0" y="845087"/>
          <a:ext cx="7739439" cy="0"/>
        </a:xfrm>
        <a:prstGeom prst="line">
          <a:avLst/>
        </a:prstGeom>
        <a:solidFill>
          <a:schemeClr val="accent5">
            <a:hueOff val="589196"/>
            <a:satOff val="-2817"/>
            <a:lumOff val="3088"/>
            <a:alphaOff val="0"/>
          </a:schemeClr>
        </a:solidFill>
        <a:ln w="15875" cap="flat" cmpd="sng" algn="ctr">
          <a:solidFill>
            <a:schemeClr val="accent5">
              <a:hueOff val="589196"/>
              <a:satOff val="-2817"/>
              <a:lumOff val="30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AD666F-0929-4D34-AAA2-247C5C07A244}">
      <dsp:nvSpPr>
        <dsp:cNvPr id="0" name=""/>
        <dsp:cNvSpPr/>
      </dsp:nvSpPr>
      <dsp:spPr>
        <a:xfrm>
          <a:off x="0" y="845087"/>
          <a:ext cx="7739439" cy="84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GB" sz="1800" b="1" kern="1200" dirty="0"/>
            <a:t>Volume 2: Residential Deemed Measures</a:t>
          </a:r>
          <a:r>
            <a:rPr lang="en-US" sz="1800" b="1" kern="1200" dirty="0"/>
            <a:t> </a:t>
          </a:r>
          <a:r>
            <a:rPr lang="en-US" sz="1800" b="0" kern="1200" dirty="0"/>
            <a:t>contains the measure descriptions and deemed savings estimates and algorithms for measures installed in residential dwellings. </a:t>
          </a:r>
        </a:p>
      </dsp:txBody>
      <dsp:txXfrm>
        <a:off x="0" y="845087"/>
        <a:ext cx="7739439" cy="844572"/>
      </dsp:txXfrm>
    </dsp:sp>
    <dsp:sp modelId="{8C00946A-D2A9-461D-ABC9-FE330F8C2ACF}">
      <dsp:nvSpPr>
        <dsp:cNvPr id="0" name=""/>
        <dsp:cNvSpPr/>
      </dsp:nvSpPr>
      <dsp:spPr>
        <a:xfrm>
          <a:off x="0" y="1689660"/>
          <a:ext cx="7739439" cy="0"/>
        </a:xfrm>
        <a:prstGeom prst="line">
          <a:avLst/>
        </a:prstGeom>
        <a:solidFill>
          <a:schemeClr val="accent5">
            <a:hueOff val="1178392"/>
            <a:satOff val="-5635"/>
            <a:lumOff val="6177"/>
            <a:alphaOff val="0"/>
          </a:schemeClr>
        </a:solidFill>
        <a:ln w="15875" cap="flat" cmpd="sng" algn="ctr">
          <a:solidFill>
            <a:schemeClr val="accent5">
              <a:hueOff val="1178392"/>
              <a:satOff val="-5635"/>
              <a:lumOff val="6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FECCE0-B935-4529-9322-1D35826DFB04}">
      <dsp:nvSpPr>
        <dsp:cNvPr id="0" name=""/>
        <dsp:cNvSpPr/>
      </dsp:nvSpPr>
      <dsp:spPr>
        <a:xfrm>
          <a:off x="0" y="1689660"/>
          <a:ext cx="7739439" cy="84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US" sz="1800" b="1" kern="1200" dirty="0"/>
            <a:t>Volume 3: Nonresidential Deemed Measures </a:t>
          </a:r>
          <a:r>
            <a:rPr lang="en-US" sz="1800" b="0" kern="1200" dirty="0"/>
            <a:t>contains the measure descriptions and deemed savings estimates and algorithms for measures installed in nonresidential businesses.   </a:t>
          </a:r>
        </a:p>
      </dsp:txBody>
      <dsp:txXfrm>
        <a:off x="0" y="1689660"/>
        <a:ext cx="7739439" cy="844572"/>
      </dsp:txXfrm>
    </dsp:sp>
    <dsp:sp modelId="{1D63E52B-8FDF-4AD1-95DD-F5D2828D47F8}">
      <dsp:nvSpPr>
        <dsp:cNvPr id="0" name=""/>
        <dsp:cNvSpPr/>
      </dsp:nvSpPr>
      <dsp:spPr>
        <a:xfrm>
          <a:off x="0" y="2534232"/>
          <a:ext cx="7739439" cy="0"/>
        </a:xfrm>
        <a:prstGeom prst="line">
          <a:avLst/>
        </a:prstGeom>
        <a:solidFill>
          <a:schemeClr val="accent5">
            <a:hueOff val="1767588"/>
            <a:satOff val="-8452"/>
            <a:lumOff val="9265"/>
            <a:alphaOff val="0"/>
          </a:schemeClr>
        </a:solidFill>
        <a:ln w="15875" cap="flat" cmpd="sng" algn="ctr">
          <a:solidFill>
            <a:schemeClr val="accent5">
              <a:hueOff val="1767588"/>
              <a:satOff val="-8452"/>
              <a:lumOff val="92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E95025-0F1A-4F4B-8961-02E51D61AE74}">
      <dsp:nvSpPr>
        <dsp:cNvPr id="0" name=""/>
        <dsp:cNvSpPr/>
      </dsp:nvSpPr>
      <dsp:spPr>
        <a:xfrm>
          <a:off x="0" y="2534232"/>
          <a:ext cx="7739439" cy="84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US" sz="1800" b="1" kern="1200" dirty="0"/>
            <a:t>Volume 4: M&amp;V Protocols </a:t>
          </a:r>
          <a:r>
            <a:rPr lang="en-US" sz="1800" b="0" kern="1200" dirty="0"/>
            <a:t>contains protocols to estimate claimed savings for measures that are not good candidates for deemed savings across both sectors</a:t>
          </a:r>
        </a:p>
      </dsp:txBody>
      <dsp:txXfrm>
        <a:off x="0" y="2534232"/>
        <a:ext cx="7739439" cy="844572"/>
      </dsp:txXfrm>
    </dsp:sp>
    <dsp:sp modelId="{349CC0FA-44D5-4959-A5E7-48CE27F073AD}">
      <dsp:nvSpPr>
        <dsp:cNvPr id="0" name=""/>
        <dsp:cNvSpPr/>
      </dsp:nvSpPr>
      <dsp:spPr>
        <a:xfrm>
          <a:off x="0" y="3378805"/>
          <a:ext cx="7739439" cy="0"/>
        </a:xfrm>
        <a:prstGeom prst="line">
          <a:avLst/>
        </a:prstGeom>
        <a:solidFill>
          <a:schemeClr val="accent5">
            <a:hueOff val="2356783"/>
            <a:satOff val="-11270"/>
            <a:lumOff val="12353"/>
            <a:alphaOff val="0"/>
          </a:schemeClr>
        </a:solidFill>
        <a:ln w="15875" cap="flat" cmpd="sng" algn="ctr">
          <a:solidFill>
            <a:schemeClr val="accent5">
              <a:hueOff val="2356783"/>
              <a:satOff val="-11270"/>
              <a:lumOff val="123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18DA95-78F9-48CC-89FB-69918302F820}">
      <dsp:nvSpPr>
        <dsp:cNvPr id="0" name=""/>
        <dsp:cNvSpPr/>
      </dsp:nvSpPr>
      <dsp:spPr>
        <a:xfrm>
          <a:off x="0" y="3378805"/>
          <a:ext cx="7739439" cy="84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b="1" kern="1200" dirty="0"/>
            <a:t>Volume 5: Implementation Guidance </a:t>
          </a:r>
          <a:r>
            <a:rPr lang="en-GB" sz="1800" kern="1200" dirty="0"/>
            <a:t>contains the PUCT’s EM&amp;V team recommendations regarding program implementation that may affect claimed savings</a:t>
          </a:r>
          <a:endParaRPr lang="en-US" sz="1800" b="0" kern="1200" dirty="0"/>
        </a:p>
      </dsp:txBody>
      <dsp:txXfrm>
        <a:off x="0" y="3378805"/>
        <a:ext cx="7739439" cy="84457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1B719E-0516-4969-8C9D-1E392C1814A9}">
      <dsp:nvSpPr>
        <dsp:cNvPr id="0" name=""/>
        <dsp:cNvSpPr/>
      </dsp:nvSpPr>
      <dsp:spPr>
        <a:xfrm>
          <a:off x="3319902" y="798605"/>
          <a:ext cx="616191" cy="91440"/>
        </a:xfrm>
        <a:custGeom>
          <a:avLst/>
          <a:gdLst/>
          <a:ahLst/>
          <a:cxnLst/>
          <a:rect l="0" t="0" r="0" b="0"/>
          <a:pathLst>
            <a:path>
              <a:moveTo>
                <a:pt x="0" y="45720"/>
              </a:moveTo>
              <a:lnTo>
                <a:pt x="61619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611828" y="841091"/>
        <a:ext cx="32339" cy="6467"/>
      </dsp:txXfrm>
    </dsp:sp>
    <dsp:sp modelId="{CB999E1A-5A43-4832-9865-DF82EEB2CBDC}">
      <dsp:nvSpPr>
        <dsp:cNvPr id="0" name=""/>
        <dsp:cNvSpPr/>
      </dsp:nvSpPr>
      <dsp:spPr>
        <a:xfrm>
          <a:off x="509566" y="684"/>
          <a:ext cx="2812136" cy="1687281"/>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ctr" anchorCtr="0">
          <a:noAutofit/>
        </a:bodyPr>
        <a:lstStyle/>
        <a:p>
          <a:pPr marL="0" lvl="0" indent="0" algn="ctr" defTabSz="666750" rtl="0">
            <a:lnSpc>
              <a:spcPct val="90000"/>
            </a:lnSpc>
            <a:spcBef>
              <a:spcPct val="0"/>
            </a:spcBef>
            <a:spcAft>
              <a:spcPct val="35000"/>
            </a:spcAft>
            <a:buNone/>
          </a:pPr>
          <a:r>
            <a:rPr lang="en-US" sz="1500" kern="1200" dirty="0"/>
            <a:t>Commission’s EM&amp;V contractor reviews the TRM at least annually and makes needed updates</a:t>
          </a:r>
        </a:p>
        <a:p>
          <a:pPr marL="0" lvl="0" indent="0" algn="ctr" defTabSz="666750" rtl="0">
            <a:lnSpc>
              <a:spcPct val="90000"/>
            </a:lnSpc>
            <a:spcBef>
              <a:spcPct val="0"/>
            </a:spcBef>
            <a:spcAft>
              <a:spcPct val="35000"/>
            </a:spcAft>
            <a:buNone/>
          </a:pPr>
          <a:r>
            <a:rPr lang="en-US" sz="1500" kern="1200" dirty="0"/>
            <a:t>(16 TAC §25.181(o) (6) (B)).  </a:t>
          </a:r>
        </a:p>
      </dsp:txBody>
      <dsp:txXfrm>
        <a:off x="509566" y="684"/>
        <a:ext cx="2812136" cy="1687281"/>
      </dsp:txXfrm>
    </dsp:sp>
    <dsp:sp modelId="{D0217D8E-3027-4B3E-89F5-9EB4608A50EE}">
      <dsp:nvSpPr>
        <dsp:cNvPr id="0" name=""/>
        <dsp:cNvSpPr/>
      </dsp:nvSpPr>
      <dsp:spPr>
        <a:xfrm>
          <a:off x="1915634" y="1686166"/>
          <a:ext cx="3458927" cy="616191"/>
        </a:xfrm>
        <a:custGeom>
          <a:avLst/>
          <a:gdLst/>
          <a:ahLst/>
          <a:cxnLst/>
          <a:rect l="0" t="0" r="0" b="0"/>
          <a:pathLst>
            <a:path>
              <a:moveTo>
                <a:pt x="3458927" y="0"/>
              </a:moveTo>
              <a:lnTo>
                <a:pt x="3458927" y="325195"/>
              </a:lnTo>
              <a:lnTo>
                <a:pt x="0" y="325195"/>
              </a:lnTo>
              <a:lnTo>
                <a:pt x="0" y="616191"/>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557126" y="1991028"/>
        <a:ext cx="175944" cy="6467"/>
      </dsp:txXfrm>
    </dsp:sp>
    <dsp:sp modelId="{0ED8631D-CB05-4F02-BED0-D49BB8FED164}">
      <dsp:nvSpPr>
        <dsp:cNvPr id="0" name=""/>
        <dsp:cNvSpPr/>
      </dsp:nvSpPr>
      <dsp:spPr>
        <a:xfrm>
          <a:off x="3968494" y="684"/>
          <a:ext cx="2812136" cy="1687281"/>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t" anchorCtr="0">
          <a:noAutofit/>
        </a:bodyPr>
        <a:lstStyle/>
        <a:p>
          <a:pPr marL="0" lvl="0" indent="0" algn="l" defTabSz="666750" rtl="0">
            <a:lnSpc>
              <a:spcPct val="90000"/>
            </a:lnSpc>
            <a:spcBef>
              <a:spcPct val="0"/>
            </a:spcBef>
            <a:spcAft>
              <a:spcPct val="35000"/>
            </a:spcAft>
            <a:buNone/>
          </a:pPr>
          <a:r>
            <a:rPr lang="en-US" sz="1500" kern="1200" dirty="0"/>
            <a:t>Additional updates </a:t>
          </a:r>
        </a:p>
        <a:p>
          <a:pPr marL="114300" lvl="1" indent="-114300" algn="l" defTabSz="533400" rtl="0">
            <a:lnSpc>
              <a:spcPct val="90000"/>
            </a:lnSpc>
            <a:spcBef>
              <a:spcPct val="0"/>
            </a:spcBef>
            <a:spcAft>
              <a:spcPct val="15000"/>
            </a:spcAft>
            <a:buChar char="•"/>
          </a:pPr>
          <a:r>
            <a:rPr lang="en-US" sz="1200" kern="1200" dirty="0"/>
            <a:t>Utility collaborative group, Electric Utilities Marketing Managers of Texas (EUMMOT)</a:t>
          </a:r>
        </a:p>
        <a:p>
          <a:pPr marL="114300" lvl="1" indent="-114300" algn="l" defTabSz="533400" rtl="0">
            <a:lnSpc>
              <a:spcPct val="90000"/>
            </a:lnSpc>
            <a:spcBef>
              <a:spcPct val="0"/>
            </a:spcBef>
            <a:spcAft>
              <a:spcPct val="15000"/>
            </a:spcAft>
            <a:buChar char="•"/>
          </a:pPr>
          <a:r>
            <a:rPr lang="en-US" sz="1200" kern="1200" dirty="0"/>
            <a:t>Individual utility (ies)</a:t>
          </a:r>
        </a:p>
        <a:p>
          <a:pPr marL="114300" lvl="1" indent="-114300" algn="l" defTabSz="533400" rtl="0">
            <a:lnSpc>
              <a:spcPct val="90000"/>
            </a:lnSpc>
            <a:spcBef>
              <a:spcPct val="0"/>
            </a:spcBef>
            <a:spcAft>
              <a:spcPct val="15000"/>
            </a:spcAft>
            <a:buChar char="•"/>
          </a:pPr>
          <a:r>
            <a:rPr lang="en-US" sz="1200" kern="1200" dirty="0"/>
            <a:t>Energy Efficiency Implementation Project (EEIP)</a:t>
          </a:r>
        </a:p>
        <a:p>
          <a:pPr marL="114300" lvl="1" indent="-114300" algn="l" defTabSz="533400" rtl="0">
            <a:lnSpc>
              <a:spcPct val="90000"/>
            </a:lnSpc>
            <a:spcBef>
              <a:spcPct val="0"/>
            </a:spcBef>
            <a:spcAft>
              <a:spcPct val="15000"/>
            </a:spcAft>
            <a:buChar char="•"/>
          </a:pPr>
          <a:r>
            <a:rPr lang="en-US" sz="1200" kern="1200" dirty="0"/>
            <a:t>EM&amp;V research</a:t>
          </a:r>
        </a:p>
      </dsp:txBody>
      <dsp:txXfrm>
        <a:off x="3968494" y="684"/>
        <a:ext cx="2812136" cy="1687281"/>
      </dsp:txXfrm>
    </dsp:sp>
    <dsp:sp modelId="{B6ED3DFD-71EC-4A7C-BF73-F4C039B9DCD9}">
      <dsp:nvSpPr>
        <dsp:cNvPr id="0" name=""/>
        <dsp:cNvSpPr/>
      </dsp:nvSpPr>
      <dsp:spPr>
        <a:xfrm>
          <a:off x="509566" y="2334758"/>
          <a:ext cx="2812136" cy="1687281"/>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ctr" anchorCtr="0">
          <a:noAutofit/>
        </a:bodyPr>
        <a:lstStyle/>
        <a:p>
          <a:pPr marL="0" lvl="0" indent="0" algn="ctr" defTabSz="666750" rtl="0">
            <a:lnSpc>
              <a:spcPct val="90000"/>
            </a:lnSpc>
            <a:spcBef>
              <a:spcPct val="0"/>
            </a:spcBef>
            <a:spcAft>
              <a:spcPct val="35000"/>
            </a:spcAft>
            <a:buNone/>
          </a:pPr>
          <a:r>
            <a:rPr lang="en-US" sz="1500" kern="1200" dirty="0"/>
            <a:t>TRM Working Group meets at least biweekly and agree on prioritization and updates</a:t>
          </a:r>
        </a:p>
        <a:p>
          <a:pPr marL="0" lvl="0" indent="0" algn="ctr" defTabSz="666750" rtl="0">
            <a:lnSpc>
              <a:spcPct val="90000"/>
            </a:lnSpc>
            <a:spcBef>
              <a:spcPct val="0"/>
            </a:spcBef>
            <a:spcAft>
              <a:spcPct val="35000"/>
            </a:spcAft>
            <a:buNone/>
          </a:pPr>
          <a:r>
            <a:rPr lang="en-US" sz="1500" kern="1200" dirty="0"/>
            <a:t>PUCT staff, PUCT’s EM&amp;V team, EUMMOT contractor, Utilities and utility invited contractors </a:t>
          </a:r>
        </a:p>
      </dsp:txBody>
      <dsp:txXfrm>
        <a:off x="509566" y="2334758"/>
        <a:ext cx="2812136" cy="168728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04F23A-09D4-4AC3-B029-96F1BC5B9709}">
      <dsp:nvSpPr>
        <dsp:cNvPr id="0" name=""/>
        <dsp:cNvSpPr/>
      </dsp:nvSpPr>
      <dsp:spPr>
        <a:xfrm>
          <a:off x="0" y="3028118"/>
          <a:ext cx="1822549" cy="993895"/>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620" tIns="256032" rIns="129620" bIns="256032" numCol="1" spcCol="1270" anchor="ctr" anchorCtr="0">
          <a:noAutofit/>
        </a:bodyPr>
        <a:lstStyle/>
        <a:p>
          <a:pPr marL="0" lvl="0" indent="0" algn="ctr" defTabSz="1600200">
            <a:lnSpc>
              <a:spcPct val="90000"/>
            </a:lnSpc>
            <a:spcBef>
              <a:spcPct val="0"/>
            </a:spcBef>
            <a:spcAft>
              <a:spcPct val="35000"/>
            </a:spcAft>
            <a:buNone/>
          </a:pPr>
          <a:r>
            <a:rPr lang="en-US" sz="3600" kern="1200" dirty="0"/>
            <a:t>Clarify</a:t>
          </a:r>
        </a:p>
      </dsp:txBody>
      <dsp:txXfrm>
        <a:off x="0" y="3028118"/>
        <a:ext cx="1822549" cy="993895"/>
      </dsp:txXfrm>
    </dsp:sp>
    <dsp:sp modelId="{23BB5446-F147-4D77-846F-7EE6A21E4D58}">
      <dsp:nvSpPr>
        <dsp:cNvPr id="0" name=""/>
        <dsp:cNvSpPr/>
      </dsp:nvSpPr>
      <dsp:spPr>
        <a:xfrm>
          <a:off x="1822549" y="3028118"/>
          <a:ext cx="5467647" cy="993895"/>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910" tIns="241300" rIns="110910" bIns="241300" numCol="1" spcCol="1270" anchor="ctr" anchorCtr="0">
          <a:noAutofit/>
        </a:bodyPr>
        <a:lstStyle/>
        <a:p>
          <a:pPr marL="0" lvl="0" indent="0" algn="l" defTabSz="844550">
            <a:lnSpc>
              <a:spcPct val="90000"/>
            </a:lnSpc>
            <a:spcBef>
              <a:spcPct val="0"/>
            </a:spcBef>
            <a:spcAft>
              <a:spcPct val="35000"/>
            </a:spcAft>
            <a:buNone/>
          </a:pPr>
          <a:r>
            <a:rPr lang="en-US" sz="1900" kern="1200" dirty="0"/>
            <a:t>Clarify program delivery, documentation and tracking requirements </a:t>
          </a:r>
        </a:p>
      </dsp:txBody>
      <dsp:txXfrm>
        <a:off x="1822549" y="3028118"/>
        <a:ext cx="5467647" cy="993895"/>
      </dsp:txXfrm>
    </dsp:sp>
    <dsp:sp modelId="{EB7D153F-3321-4F8E-AFC5-8B157CACB8BA}">
      <dsp:nvSpPr>
        <dsp:cNvPr id="0" name=""/>
        <dsp:cNvSpPr/>
      </dsp:nvSpPr>
      <dsp:spPr>
        <a:xfrm rot="10800000">
          <a:off x="0" y="1514414"/>
          <a:ext cx="1822549" cy="1528611"/>
        </a:xfrm>
        <a:prstGeom prst="upArrowCallout">
          <a:avLst>
            <a:gd name="adj1" fmla="val 5000"/>
            <a:gd name="adj2" fmla="val 10000"/>
            <a:gd name="adj3" fmla="val 15000"/>
            <a:gd name="adj4" fmla="val 64977"/>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620" tIns="256032" rIns="129620" bIns="256032" numCol="1" spcCol="1270" anchor="ctr" anchorCtr="0">
          <a:noAutofit/>
        </a:bodyPr>
        <a:lstStyle/>
        <a:p>
          <a:pPr marL="0" lvl="0" indent="0" algn="ctr" defTabSz="1600200">
            <a:lnSpc>
              <a:spcPct val="90000"/>
            </a:lnSpc>
            <a:spcBef>
              <a:spcPct val="0"/>
            </a:spcBef>
            <a:spcAft>
              <a:spcPct val="35000"/>
            </a:spcAft>
            <a:buNone/>
          </a:pPr>
          <a:r>
            <a:rPr lang="en-US" sz="3600" kern="1200" dirty="0"/>
            <a:t>Expand</a:t>
          </a:r>
        </a:p>
      </dsp:txBody>
      <dsp:txXfrm rot="-10800000">
        <a:off x="0" y="1514414"/>
        <a:ext cx="1822549" cy="993597"/>
      </dsp:txXfrm>
    </dsp:sp>
    <dsp:sp modelId="{0CF3602F-7C72-4BA6-B98F-FBDBB50EB971}">
      <dsp:nvSpPr>
        <dsp:cNvPr id="0" name=""/>
        <dsp:cNvSpPr/>
      </dsp:nvSpPr>
      <dsp:spPr>
        <a:xfrm>
          <a:off x="1822549" y="1514414"/>
          <a:ext cx="5467647" cy="993597"/>
        </a:xfrm>
        <a:prstGeom prst="rect">
          <a:avLst/>
        </a:prstGeom>
        <a:solidFill>
          <a:schemeClr val="accent3">
            <a:tint val="40000"/>
            <a:alpha val="90000"/>
            <a:hueOff val="0"/>
            <a:satOff val="0"/>
            <a:lumOff val="0"/>
            <a:alphaOff val="0"/>
          </a:schemeClr>
        </a:solidFill>
        <a:ln w="1587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910" tIns="241300" rIns="110910" bIns="241300" numCol="1" spcCol="1270" anchor="ctr" anchorCtr="0">
          <a:noAutofit/>
        </a:bodyPr>
        <a:lstStyle/>
        <a:p>
          <a:pPr marL="0" lvl="0" indent="0" algn="l" defTabSz="844550">
            <a:lnSpc>
              <a:spcPct val="90000"/>
            </a:lnSpc>
            <a:spcBef>
              <a:spcPct val="0"/>
            </a:spcBef>
            <a:spcAft>
              <a:spcPct val="35000"/>
            </a:spcAft>
            <a:buNone/>
          </a:pPr>
          <a:r>
            <a:rPr lang="en-US" sz="1900" kern="1200" dirty="0"/>
            <a:t>Expand savings opportunities for electric customers</a:t>
          </a:r>
        </a:p>
      </dsp:txBody>
      <dsp:txXfrm>
        <a:off x="1822549" y="1514414"/>
        <a:ext cx="5467647" cy="993597"/>
      </dsp:txXfrm>
    </dsp:sp>
    <dsp:sp modelId="{5DA838C2-F8D6-425F-B8CE-3AEA247FD569}">
      <dsp:nvSpPr>
        <dsp:cNvPr id="0" name=""/>
        <dsp:cNvSpPr/>
      </dsp:nvSpPr>
      <dsp:spPr>
        <a:xfrm rot="10800000">
          <a:off x="0" y="711"/>
          <a:ext cx="1822549" cy="1528611"/>
        </a:xfrm>
        <a:prstGeom prst="upArrowCallout">
          <a:avLst>
            <a:gd name="adj1" fmla="val 5000"/>
            <a:gd name="adj2" fmla="val 10000"/>
            <a:gd name="adj3" fmla="val 15000"/>
            <a:gd name="adj4" fmla="val 64977"/>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620" tIns="256032" rIns="129620" bIns="256032" numCol="1" spcCol="1270" anchor="ctr" anchorCtr="0">
          <a:noAutofit/>
        </a:bodyPr>
        <a:lstStyle/>
        <a:p>
          <a:pPr marL="0" lvl="0" indent="0" algn="ctr" defTabSz="1600200">
            <a:lnSpc>
              <a:spcPct val="90000"/>
            </a:lnSpc>
            <a:spcBef>
              <a:spcPct val="0"/>
            </a:spcBef>
            <a:spcAft>
              <a:spcPct val="35000"/>
            </a:spcAft>
            <a:buNone/>
          </a:pPr>
          <a:r>
            <a:rPr lang="en-US" sz="3600" kern="1200" dirty="0"/>
            <a:t>Improve</a:t>
          </a:r>
        </a:p>
      </dsp:txBody>
      <dsp:txXfrm rot="-10800000">
        <a:off x="0" y="711"/>
        <a:ext cx="1822549" cy="993597"/>
      </dsp:txXfrm>
    </dsp:sp>
    <dsp:sp modelId="{0B61FA44-35DD-451F-9B89-BB11DAB4920D}">
      <dsp:nvSpPr>
        <dsp:cNvPr id="0" name=""/>
        <dsp:cNvSpPr/>
      </dsp:nvSpPr>
      <dsp:spPr>
        <a:xfrm>
          <a:off x="1822549" y="711"/>
          <a:ext cx="5467647" cy="993597"/>
        </a:xfrm>
        <a:prstGeom prst="rect">
          <a:avLst/>
        </a:prstGeom>
        <a:solidFill>
          <a:schemeClr val="accent4">
            <a:tint val="40000"/>
            <a:alpha val="90000"/>
            <a:hueOff val="0"/>
            <a:satOff val="0"/>
            <a:lumOff val="0"/>
            <a:alphaOff val="0"/>
          </a:schemeClr>
        </a:solidFill>
        <a:ln w="1587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910" tIns="241300" rIns="110910" bIns="241300" numCol="1" spcCol="1270" anchor="ctr" anchorCtr="0">
          <a:noAutofit/>
        </a:bodyPr>
        <a:lstStyle/>
        <a:p>
          <a:pPr marL="0" lvl="0" indent="0" algn="l" defTabSz="844550">
            <a:lnSpc>
              <a:spcPct val="90000"/>
            </a:lnSpc>
            <a:spcBef>
              <a:spcPct val="0"/>
            </a:spcBef>
            <a:spcAft>
              <a:spcPct val="35000"/>
            </a:spcAft>
            <a:buNone/>
          </a:pPr>
          <a:r>
            <a:rPr lang="en-US" sz="1900" kern="1200" dirty="0"/>
            <a:t>Improve accuracy of deemed savings estimates	</a:t>
          </a:r>
        </a:p>
      </dsp:txBody>
      <dsp:txXfrm>
        <a:off x="1822549" y="711"/>
        <a:ext cx="5467647" cy="99359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7DFCBC-5982-4A5E-A873-2907F23697EF}">
      <dsp:nvSpPr>
        <dsp:cNvPr id="0" name=""/>
        <dsp:cNvSpPr/>
      </dsp:nvSpPr>
      <dsp:spPr>
        <a:xfrm>
          <a:off x="0" y="81158"/>
          <a:ext cx="3562604" cy="3444480"/>
        </a:xfrm>
        <a:prstGeom prst="roundRect">
          <a:avLst/>
        </a:prstGeom>
        <a:gradFill rotWithShape="0">
          <a:gsLst>
            <a:gs pos="0">
              <a:schemeClr val="dk2">
                <a:hueOff val="0"/>
                <a:satOff val="0"/>
                <a:lumOff val="0"/>
                <a:alphaOff val="0"/>
                <a:tint val="83000"/>
                <a:satMod val="100000"/>
                <a:lumMod val="100000"/>
              </a:schemeClr>
            </a:gs>
            <a:gs pos="100000">
              <a:schemeClr val="dk2">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br>
            <a:rPr lang="en-US" sz="1600" b="0" i="0" kern="1200" dirty="0"/>
          </a:br>
          <a:br>
            <a:rPr lang="en-US" sz="1600" b="0" i="0" kern="1200" dirty="0"/>
          </a:br>
          <a:r>
            <a:rPr lang="en-US" sz="1600" b="0" i="0" kern="1200" dirty="0"/>
            <a:t>Do you have any additional questions for us? </a:t>
          </a:r>
          <a:br>
            <a:rPr lang="en-US" sz="1600" b="0" i="0" kern="1200" dirty="0"/>
          </a:br>
          <a:br>
            <a:rPr lang="en-US" sz="1600" b="0" i="0" kern="1200" dirty="0"/>
          </a:br>
          <a:r>
            <a:rPr lang="en-US" sz="1600" b="0" i="0" kern="1200" dirty="0"/>
            <a:t>Lark  Lee, </a:t>
          </a:r>
        </a:p>
        <a:p>
          <a:pPr marL="0" lvl="0" indent="0" algn="l" defTabSz="711200" rtl="0">
            <a:lnSpc>
              <a:spcPct val="90000"/>
            </a:lnSpc>
            <a:spcBef>
              <a:spcPct val="0"/>
            </a:spcBef>
            <a:spcAft>
              <a:spcPct val="35000"/>
            </a:spcAft>
            <a:buNone/>
          </a:pPr>
          <a:r>
            <a:rPr lang="en-US" sz="1600" b="0" i="0" kern="1200" dirty="0"/>
            <a:t>Lark.Lee@tetratech.com</a:t>
          </a:r>
          <a:br>
            <a:rPr lang="en-US" sz="1600" b="0" i="0" kern="1200" dirty="0"/>
          </a:br>
          <a:endParaRPr lang="en-US" sz="1600" b="0" i="0" kern="1200" dirty="0"/>
        </a:p>
        <a:p>
          <a:pPr marL="0" lvl="0" indent="0" algn="l" defTabSz="711200" rtl="0">
            <a:lnSpc>
              <a:spcPct val="90000"/>
            </a:lnSpc>
            <a:spcBef>
              <a:spcPct val="0"/>
            </a:spcBef>
            <a:spcAft>
              <a:spcPct val="35000"/>
            </a:spcAft>
            <a:buNone/>
          </a:pPr>
          <a:r>
            <a:rPr lang="en-US" sz="1600" b="0" i="0" kern="1200" dirty="0"/>
            <a:t>Therese Harris,</a:t>
          </a:r>
        </a:p>
        <a:p>
          <a:pPr marL="0" lvl="0" indent="0" algn="l" defTabSz="711200" rtl="0">
            <a:lnSpc>
              <a:spcPct val="90000"/>
            </a:lnSpc>
            <a:spcBef>
              <a:spcPct val="0"/>
            </a:spcBef>
            <a:spcAft>
              <a:spcPct val="35000"/>
            </a:spcAft>
            <a:buNone/>
          </a:pPr>
          <a:r>
            <a:rPr lang="en-US" sz="1600" b="0" i="0" kern="1200" dirty="0"/>
            <a:t>Therese.Harris@puc.texas.gov</a:t>
          </a:r>
        </a:p>
        <a:p>
          <a:pPr marL="0" lvl="0" indent="0" algn="l" defTabSz="711200" rtl="0">
            <a:lnSpc>
              <a:spcPct val="90000"/>
            </a:lnSpc>
            <a:spcBef>
              <a:spcPct val="0"/>
            </a:spcBef>
            <a:spcAft>
              <a:spcPct val="35000"/>
            </a:spcAft>
            <a:buNone/>
          </a:pPr>
          <a:endParaRPr lang="en-US" sz="1600" b="0" i="0" kern="1200" dirty="0"/>
        </a:p>
        <a:p>
          <a:pPr marL="0" lvl="0" indent="0" algn="l" defTabSz="711200" rtl="0">
            <a:lnSpc>
              <a:spcPct val="90000"/>
            </a:lnSpc>
            <a:spcBef>
              <a:spcPct val="0"/>
            </a:spcBef>
            <a:spcAft>
              <a:spcPct val="35000"/>
            </a:spcAft>
            <a:buNone/>
          </a:pPr>
          <a:br>
            <a:rPr lang="en-US" sz="1600" b="0" i="0" kern="1200" dirty="0"/>
          </a:br>
          <a:endParaRPr lang="en-US" sz="1600" kern="1200" dirty="0"/>
        </a:p>
      </dsp:txBody>
      <dsp:txXfrm>
        <a:off x="168146" y="249304"/>
        <a:ext cx="3226312" cy="31081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D44F81-0396-41D0-8D8C-071BA7C8646D}">
      <dsp:nvSpPr>
        <dsp:cNvPr id="0" name=""/>
        <dsp:cNvSpPr/>
      </dsp:nvSpPr>
      <dsp:spPr>
        <a:xfrm>
          <a:off x="0" y="3028118"/>
          <a:ext cx="7289800" cy="993895"/>
        </a:xfrm>
        <a:prstGeom prst="rect">
          <a:avLst/>
        </a:prstGeom>
        <a:gradFill rotWithShape="0">
          <a:gsLst>
            <a:gs pos="0">
              <a:schemeClr val="accent2">
                <a:hueOff val="0"/>
                <a:satOff val="0"/>
                <a:lumOff val="0"/>
                <a:alphaOff val="0"/>
                <a:tint val="83000"/>
                <a:satMod val="100000"/>
                <a:lumMod val="100000"/>
              </a:schemeClr>
            </a:gs>
            <a:gs pos="100000">
              <a:schemeClr val="accent2">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PUCT selects and manages EM&amp;V</a:t>
          </a:r>
        </a:p>
      </dsp:txBody>
      <dsp:txXfrm>
        <a:off x="0" y="3028118"/>
        <a:ext cx="7289800" cy="536703"/>
      </dsp:txXfrm>
    </dsp:sp>
    <dsp:sp modelId="{E221CF41-791E-4556-A46A-B2E3D24FF3A5}">
      <dsp:nvSpPr>
        <dsp:cNvPr id="0" name=""/>
        <dsp:cNvSpPr/>
      </dsp:nvSpPr>
      <dsp:spPr>
        <a:xfrm>
          <a:off x="0" y="3544943"/>
          <a:ext cx="7289800" cy="457192"/>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Annual EM&amp;V since PY2012</a:t>
          </a:r>
        </a:p>
      </dsp:txBody>
      <dsp:txXfrm>
        <a:off x="0" y="3544943"/>
        <a:ext cx="7289800" cy="457192"/>
      </dsp:txXfrm>
    </dsp:sp>
    <dsp:sp modelId="{F5C5831A-011B-4426-988B-6602E50EE589}">
      <dsp:nvSpPr>
        <dsp:cNvPr id="0" name=""/>
        <dsp:cNvSpPr/>
      </dsp:nvSpPr>
      <dsp:spPr>
        <a:xfrm rot="10800000">
          <a:off x="0" y="1514414"/>
          <a:ext cx="7289800" cy="1528611"/>
        </a:xfrm>
        <a:prstGeom prst="upArrowCallout">
          <a:avLst/>
        </a:prstGeom>
        <a:gradFill rotWithShape="0">
          <a:gsLst>
            <a:gs pos="0">
              <a:schemeClr val="accent2">
                <a:hueOff val="-661686"/>
                <a:satOff val="746"/>
                <a:lumOff val="1765"/>
                <a:alphaOff val="0"/>
                <a:tint val="83000"/>
                <a:satMod val="100000"/>
                <a:lumMod val="100000"/>
              </a:schemeClr>
            </a:gs>
            <a:gs pos="100000">
              <a:schemeClr val="accent2">
                <a:hueOff val="-661686"/>
                <a:satOff val="746"/>
                <a:lumOff val="1765"/>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Rule-making 2012</a:t>
          </a:r>
        </a:p>
      </dsp:txBody>
      <dsp:txXfrm rot="-10800000">
        <a:off x="0" y="1514414"/>
        <a:ext cx="7289800" cy="536542"/>
      </dsp:txXfrm>
    </dsp:sp>
    <dsp:sp modelId="{8A018750-B9B4-4DEA-9E78-F9AABEC6266E}">
      <dsp:nvSpPr>
        <dsp:cNvPr id="0" name=""/>
        <dsp:cNvSpPr/>
      </dsp:nvSpPr>
      <dsp:spPr>
        <a:xfrm>
          <a:off x="0" y="2050957"/>
          <a:ext cx="7289800" cy="457054"/>
        </a:xfrm>
        <a:prstGeom prst="rect">
          <a:avLst/>
        </a:prstGeom>
        <a:solidFill>
          <a:schemeClr val="accent2">
            <a:tint val="40000"/>
            <a:alpha val="90000"/>
            <a:hueOff val="-920933"/>
            <a:satOff val="6135"/>
            <a:lumOff val="561"/>
            <a:alphaOff val="0"/>
          </a:schemeClr>
        </a:solidFill>
        <a:ln w="9525" cap="flat" cmpd="sng" algn="ctr">
          <a:solidFill>
            <a:schemeClr val="accent2">
              <a:tint val="40000"/>
              <a:alpha val="90000"/>
              <a:hueOff val="-920933"/>
              <a:satOff val="6135"/>
              <a:lumOff val="56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Commission Energy Efficiency Rule 25.181 </a:t>
          </a:r>
        </a:p>
      </dsp:txBody>
      <dsp:txXfrm>
        <a:off x="0" y="2050957"/>
        <a:ext cx="7289800" cy="457054"/>
      </dsp:txXfrm>
    </dsp:sp>
    <dsp:sp modelId="{6FF66E7A-2DD5-4DC2-A0CA-CF91276024A3}">
      <dsp:nvSpPr>
        <dsp:cNvPr id="0" name=""/>
        <dsp:cNvSpPr/>
      </dsp:nvSpPr>
      <dsp:spPr>
        <a:xfrm rot="10800000">
          <a:off x="0" y="711"/>
          <a:ext cx="7289800" cy="1528611"/>
        </a:xfrm>
        <a:prstGeom prst="upArrowCallout">
          <a:avLst/>
        </a:prstGeom>
        <a:gradFill rotWithShape="0">
          <a:gsLst>
            <a:gs pos="0">
              <a:schemeClr val="accent2">
                <a:hueOff val="-1323373"/>
                <a:satOff val="1492"/>
                <a:lumOff val="3530"/>
                <a:alphaOff val="0"/>
                <a:tint val="83000"/>
                <a:satMod val="100000"/>
                <a:lumMod val="100000"/>
              </a:schemeClr>
            </a:gs>
            <a:gs pos="100000">
              <a:schemeClr val="accent2">
                <a:hueOff val="-1323373"/>
                <a:satOff val="1492"/>
                <a:lumOff val="353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Senate Bill 1125 2011</a:t>
          </a:r>
        </a:p>
      </dsp:txBody>
      <dsp:txXfrm rot="-10800000">
        <a:off x="0" y="711"/>
        <a:ext cx="7289800" cy="536542"/>
      </dsp:txXfrm>
    </dsp:sp>
    <dsp:sp modelId="{A25BDE74-408A-4429-BA6E-A1B1691F2D16}">
      <dsp:nvSpPr>
        <dsp:cNvPr id="0" name=""/>
        <dsp:cNvSpPr/>
      </dsp:nvSpPr>
      <dsp:spPr>
        <a:xfrm>
          <a:off x="0" y="537253"/>
          <a:ext cx="7289800" cy="457054"/>
        </a:xfrm>
        <a:prstGeom prst="rect">
          <a:avLst/>
        </a:prstGeom>
        <a:solidFill>
          <a:schemeClr val="accent2">
            <a:tint val="40000"/>
            <a:alpha val="90000"/>
            <a:hueOff val="-1841865"/>
            <a:satOff val="12270"/>
            <a:lumOff val="1122"/>
            <a:alphaOff val="0"/>
          </a:schemeClr>
        </a:solidFill>
        <a:ln w="9525" cap="flat" cmpd="sng" algn="ctr">
          <a:solidFill>
            <a:schemeClr val="accent2">
              <a:tint val="40000"/>
              <a:alpha val="90000"/>
              <a:hueOff val="-1841865"/>
              <a:satOff val="12270"/>
              <a:lumOff val="112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established the requirement for an EM&amp;V framework </a:t>
          </a:r>
        </a:p>
      </dsp:txBody>
      <dsp:txXfrm>
        <a:off x="0" y="537253"/>
        <a:ext cx="7289800" cy="4570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9AB4E0-3264-48DE-A980-655850144018}">
      <dsp:nvSpPr>
        <dsp:cNvPr id="0" name=""/>
        <dsp:cNvSpPr/>
      </dsp:nvSpPr>
      <dsp:spPr>
        <a:xfrm>
          <a:off x="0" y="23082"/>
          <a:ext cx="7290197" cy="8704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Census tracking system savings verification with additional activities prioritized by program</a:t>
          </a:r>
        </a:p>
      </dsp:txBody>
      <dsp:txXfrm>
        <a:off x="42493" y="65575"/>
        <a:ext cx="7205211" cy="785494"/>
      </dsp:txXfrm>
    </dsp:sp>
    <dsp:sp modelId="{89CD0DD1-C8D9-474A-9DAB-F8DB4C82AF8B}">
      <dsp:nvSpPr>
        <dsp:cNvPr id="0" name=""/>
        <dsp:cNvSpPr/>
      </dsp:nvSpPr>
      <dsp:spPr>
        <a:xfrm>
          <a:off x="0" y="893562"/>
          <a:ext cx="7290197" cy="223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1464"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a:t>Verify gross energy and demand savings for all energy efficiency and load management programs</a:t>
          </a:r>
        </a:p>
        <a:p>
          <a:pPr marL="171450" lvl="1" indent="-171450" algn="l" defTabSz="844550">
            <a:lnSpc>
              <a:spcPct val="90000"/>
            </a:lnSpc>
            <a:spcBef>
              <a:spcPct val="0"/>
            </a:spcBef>
            <a:spcAft>
              <a:spcPct val="20000"/>
            </a:spcAft>
            <a:buChar char="•"/>
          </a:pPr>
          <a:r>
            <a:rPr lang="en-US" sz="1900" kern="1200" dirty="0"/>
            <a:t>Estimate net savings</a:t>
          </a:r>
        </a:p>
        <a:p>
          <a:pPr marL="171450" lvl="1" indent="-171450" algn="l" defTabSz="844550">
            <a:lnSpc>
              <a:spcPct val="90000"/>
            </a:lnSpc>
            <a:spcBef>
              <a:spcPct val="0"/>
            </a:spcBef>
            <a:spcAft>
              <a:spcPct val="20000"/>
            </a:spcAft>
            <a:buChar char="•"/>
          </a:pPr>
          <a:r>
            <a:rPr lang="en-US" sz="1900" kern="1200" dirty="0"/>
            <a:t>Determine program and portfolio cost-effectiveness</a:t>
          </a:r>
        </a:p>
        <a:p>
          <a:pPr marL="171450" lvl="1" indent="-171450" algn="l" defTabSz="844550">
            <a:lnSpc>
              <a:spcPct val="90000"/>
            </a:lnSpc>
            <a:spcBef>
              <a:spcPct val="0"/>
            </a:spcBef>
            <a:spcAft>
              <a:spcPct val="20000"/>
            </a:spcAft>
            <a:buChar char="•"/>
          </a:pPr>
          <a:r>
            <a:rPr lang="en-US" sz="1900" kern="1200" dirty="0"/>
            <a:t>Prepare and maintain a statewide Technical Reference Manual (TRM)</a:t>
          </a:r>
        </a:p>
        <a:p>
          <a:pPr marL="171450" lvl="1" indent="-171450" algn="l" defTabSz="844550">
            <a:lnSpc>
              <a:spcPct val="90000"/>
            </a:lnSpc>
            <a:spcBef>
              <a:spcPct val="0"/>
            </a:spcBef>
            <a:spcAft>
              <a:spcPct val="20000"/>
            </a:spcAft>
            <a:buChar char="•"/>
          </a:pPr>
          <a:r>
            <a:rPr lang="en-US" sz="1900" kern="1200" dirty="0"/>
            <a:t>Provide information to improve program performance</a:t>
          </a:r>
        </a:p>
        <a:p>
          <a:pPr marL="171450" lvl="1" indent="-171450" algn="l" defTabSz="844550">
            <a:lnSpc>
              <a:spcPct val="90000"/>
            </a:lnSpc>
            <a:spcBef>
              <a:spcPct val="0"/>
            </a:spcBef>
            <a:spcAft>
              <a:spcPct val="20000"/>
            </a:spcAft>
            <a:buChar char="•"/>
          </a:pPr>
          <a:r>
            <a:rPr lang="en-US" sz="1900" kern="1200" dirty="0"/>
            <a:t>Provide ongoing support for M&amp;V plans, savings calculation tools,  deemed savings petitions, and implementation guidance </a:t>
          </a:r>
        </a:p>
      </dsp:txBody>
      <dsp:txXfrm>
        <a:off x="0" y="893562"/>
        <a:ext cx="7290197" cy="2235600"/>
      </dsp:txXfrm>
    </dsp:sp>
    <dsp:sp modelId="{7EE3F498-20A3-45AB-882A-40C52731D3B4}">
      <dsp:nvSpPr>
        <dsp:cNvPr id="0" name=""/>
        <dsp:cNvSpPr/>
      </dsp:nvSpPr>
      <dsp:spPr>
        <a:xfrm>
          <a:off x="0" y="3129162"/>
          <a:ext cx="7290197" cy="8704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Engineering desk reviews, interval meter data analysis, in-depth interviews</a:t>
          </a:r>
        </a:p>
      </dsp:txBody>
      <dsp:txXfrm>
        <a:off x="42493" y="3171655"/>
        <a:ext cx="7205211" cy="7854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5386D3-EA85-411F-8807-27C132F7F904}">
      <dsp:nvSpPr>
        <dsp:cNvPr id="0" name=""/>
        <dsp:cNvSpPr/>
      </dsp:nvSpPr>
      <dsp:spPr>
        <a:xfrm>
          <a:off x="0" y="85140"/>
          <a:ext cx="2843784" cy="1358369"/>
        </a:xfrm>
        <a:prstGeom prst="roundRect">
          <a:avLst/>
        </a:prstGeom>
        <a:gradFill rotWithShape="0">
          <a:gsLst>
            <a:gs pos="0">
              <a:schemeClr val="accent5">
                <a:hueOff val="0"/>
                <a:satOff val="0"/>
                <a:lumOff val="0"/>
                <a:alphaOff val="0"/>
                <a:tint val="100000"/>
                <a:shade val="85000"/>
                <a:satMod val="100000"/>
                <a:lumMod val="100000"/>
              </a:schemeClr>
            </a:gs>
            <a:gs pos="100000">
              <a:schemeClr val="accent5">
                <a:hueOff val="0"/>
                <a:satOff val="0"/>
                <a:lumOff val="0"/>
                <a:alphaOff val="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0"/>
              <a:satOff val="0"/>
              <a:lumOff val="0"/>
              <a:alphaOff val="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Commercial Program Recommendations</a:t>
          </a:r>
        </a:p>
      </dsp:txBody>
      <dsp:txXfrm>
        <a:off x="66310" y="151450"/>
        <a:ext cx="2711164" cy="1225749"/>
      </dsp:txXfrm>
    </dsp:sp>
    <dsp:sp modelId="{46FC4E3A-51C9-4834-BE6E-43586100CFD2}">
      <dsp:nvSpPr>
        <dsp:cNvPr id="0" name=""/>
        <dsp:cNvSpPr/>
      </dsp:nvSpPr>
      <dsp:spPr>
        <a:xfrm>
          <a:off x="0" y="1443510"/>
          <a:ext cx="2843784" cy="2403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290" tIns="34290" rIns="192024" bIns="34290" numCol="1" spcCol="1270" anchor="t" anchorCtr="0">
          <a:noAutofit/>
        </a:bodyPr>
        <a:lstStyle/>
        <a:p>
          <a:pPr marL="228600" lvl="1" indent="-228600" algn="l" defTabSz="933450">
            <a:lnSpc>
              <a:spcPct val="90000"/>
            </a:lnSpc>
            <a:spcBef>
              <a:spcPct val="0"/>
            </a:spcBef>
            <a:spcAft>
              <a:spcPct val="20000"/>
            </a:spcAft>
            <a:buFont typeface="Arial" panose="020B0604020202020204" pitchFamily="34" charset="0"/>
            <a:buChar char="•"/>
          </a:pPr>
          <a:r>
            <a:rPr lang="en-US" sz="2100" kern="1200" dirty="0"/>
            <a:t>custom projects,</a:t>
          </a:r>
        </a:p>
        <a:p>
          <a:pPr marL="228600" lvl="1" indent="-228600" algn="l" defTabSz="933450">
            <a:lnSpc>
              <a:spcPct val="90000"/>
            </a:lnSpc>
            <a:spcBef>
              <a:spcPct val="0"/>
            </a:spcBef>
            <a:spcAft>
              <a:spcPct val="20000"/>
            </a:spcAft>
            <a:buFont typeface="Arial" panose="020B0604020202020204" pitchFamily="34" charset="0"/>
            <a:buChar char="•"/>
          </a:pPr>
          <a:r>
            <a:rPr lang="en-US" sz="2100" kern="1200" dirty="0"/>
            <a:t>measurement and verification (M&amp;V) projects,</a:t>
          </a:r>
        </a:p>
        <a:p>
          <a:pPr marL="228600" lvl="1" indent="-228600" algn="l" defTabSz="933450">
            <a:lnSpc>
              <a:spcPct val="90000"/>
            </a:lnSpc>
            <a:spcBef>
              <a:spcPct val="0"/>
            </a:spcBef>
            <a:spcAft>
              <a:spcPct val="20000"/>
            </a:spcAft>
            <a:buFont typeface="Arial" panose="020B0604020202020204" pitchFamily="34" charset="0"/>
            <a:buChar char="•"/>
          </a:pPr>
          <a:r>
            <a:rPr lang="en-US" sz="2100" kern="1200" dirty="0"/>
            <a:t>Recommissioning (RCx) projects,</a:t>
          </a:r>
        </a:p>
        <a:p>
          <a:pPr marL="228600" lvl="1" indent="-228600" algn="l" defTabSz="933450">
            <a:lnSpc>
              <a:spcPct val="90000"/>
            </a:lnSpc>
            <a:spcBef>
              <a:spcPct val="0"/>
            </a:spcBef>
            <a:spcAft>
              <a:spcPct val="20000"/>
            </a:spcAft>
            <a:buFont typeface="Arial" panose="020B0604020202020204" pitchFamily="34" charset="0"/>
            <a:buChar char="•"/>
          </a:pPr>
          <a:r>
            <a:rPr lang="en-US" sz="2100" kern="1200" dirty="0"/>
            <a:t>lighting projects, and</a:t>
          </a:r>
        </a:p>
        <a:p>
          <a:pPr marL="228600" lvl="1" indent="-228600" algn="l" defTabSz="933450">
            <a:lnSpc>
              <a:spcPct val="90000"/>
            </a:lnSpc>
            <a:spcBef>
              <a:spcPct val="0"/>
            </a:spcBef>
            <a:spcAft>
              <a:spcPct val="20000"/>
            </a:spcAft>
            <a:buFont typeface="Arial" panose="020B0604020202020204" pitchFamily="34" charset="0"/>
            <a:buChar char="•"/>
          </a:pPr>
          <a:r>
            <a:rPr lang="en-US" sz="2100" kern="1200" dirty="0"/>
            <a:t>consumption analysis</a:t>
          </a:r>
        </a:p>
      </dsp:txBody>
      <dsp:txXfrm>
        <a:off x="0" y="1443510"/>
        <a:ext cx="2843784" cy="24032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C08BCB-4216-40A6-9419-B815810CE662}">
      <dsp:nvSpPr>
        <dsp:cNvPr id="0" name=""/>
        <dsp:cNvSpPr/>
      </dsp:nvSpPr>
      <dsp:spPr>
        <a:xfrm>
          <a:off x="0" y="658806"/>
          <a:ext cx="2568554" cy="1257750"/>
        </a:xfrm>
        <a:prstGeom prst="roundRect">
          <a:avLst/>
        </a:prstGeom>
        <a:gradFill rotWithShape="0">
          <a:gsLst>
            <a:gs pos="0">
              <a:schemeClr val="accent5">
                <a:hueOff val="0"/>
                <a:satOff val="0"/>
                <a:lumOff val="0"/>
                <a:alphaOff val="0"/>
                <a:tint val="100000"/>
                <a:shade val="85000"/>
                <a:satMod val="100000"/>
                <a:lumMod val="100000"/>
              </a:schemeClr>
            </a:gs>
            <a:gs pos="100000">
              <a:schemeClr val="accent5">
                <a:hueOff val="0"/>
                <a:satOff val="0"/>
                <a:lumOff val="0"/>
                <a:alphaOff val="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0"/>
              <a:satOff val="0"/>
              <a:lumOff val="0"/>
              <a:alphaOff val="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Residential Program Recommendations</a:t>
          </a:r>
        </a:p>
      </dsp:txBody>
      <dsp:txXfrm>
        <a:off x="61398" y="720204"/>
        <a:ext cx="2445758" cy="1134954"/>
      </dsp:txXfrm>
    </dsp:sp>
    <dsp:sp modelId="{35A9E5F4-0C01-4101-A137-B0C53E6A0F50}">
      <dsp:nvSpPr>
        <dsp:cNvPr id="0" name=""/>
        <dsp:cNvSpPr/>
      </dsp:nvSpPr>
      <dsp:spPr>
        <a:xfrm>
          <a:off x="0" y="1916556"/>
          <a:ext cx="2568554" cy="227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552" tIns="31750" rIns="177800" bIns="31750" numCol="1" spcCol="1270" anchor="t" anchorCtr="0">
          <a:noAutofit/>
        </a:bodyPr>
        <a:lstStyle/>
        <a:p>
          <a:pPr marL="228600" lvl="1" indent="-228600" algn="l" defTabSz="889000">
            <a:lnSpc>
              <a:spcPct val="90000"/>
            </a:lnSpc>
            <a:spcBef>
              <a:spcPct val="0"/>
            </a:spcBef>
            <a:spcAft>
              <a:spcPct val="20000"/>
            </a:spcAft>
            <a:buFont typeface="Arial" panose="020B0604020202020204" pitchFamily="34" charset="0"/>
            <a:buChar char="•"/>
          </a:pPr>
          <a:r>
            <a:rPr lang="en-US" sz="2000" kern="1200" dirty="0"/>
            <a:t>residential deemed savings</a:t>
          </a:r>
        </a:p>
        <a:p>
          <a:pPr marL="228600" lvl="1" indent="-228600" algn="l" defTabSz="889000">
            <a:lnSpc>
              <a:spcPct val="90000"/>
            </a:lnSpc>
            <a:spcBef>
              <a:spcPct val="0"/>
            </a:spcBef>
            <a:spcAft>
              <a:spcPct val="20000"/>
            </a:spcAft>
            <a:buChar char="•"/>
          </a:pPr>
          <a:r>
            <a:rPr lang="en-US" sz="2000" kern="1200" dirty="0"/>
            <a:t>smart thermostats</a:t>
          </a:r>
        </a:p>
        <a:p>
          <a:pPr marL="228600" lvl="1" indent="-228600" algn="l" defTabSz="889000">
            <a:lnSpc>
              <a:spcPct val="90000"/>
            </a:lnSpc>
            <a:spcBef>
              <a:spcPct val="0"/>
            </a:spcBef>
            <a:spcAft>
              <a:spcPct val="20000"/>
            </a:spcAft>
            <a:buFont typeface="Arial" panose="020B0604020202020204" pitchFamily="34" charset="0"/>
            <a:buChar char="•"/>
          </a:pPr>
          <a:r>
            <a:rPr lang="en-US" sz="2000" kern="1200" dirty="0"/>
            <a:t>HTR/low-income program process assessment</a:t>
          </a:r>
          <a:br>
            <a:rPr lang="en-US" sz="2000" kern="1200" dirty="0"/>
          </a:br>
          <a:endParaRPr lang="en-US" sz="2000" kern="1200" dirty="0"/>
        </a:p>
        <a:p>
          <a:pPr marL="228600" lvl="1" indent="-228600" algn="l" defTabSz="889000">
            <a:lnSpc>
              <a:spcPct val="90000"/>
            </a:lnSpc>
            <a:spcBef>
              <a:spcPct val="0"/>
            </a:spcBef>
            <a:spcAft>
              <a:spcPct val="20000"/>
            </a:spcAft>
            <a:buChar char="•"/>
          </a:pPr>
          <a:endParaRPr lang="en-US" sz="2000" kern="1200" dirty="0">
            <a:latin typeface="Arial" panose="020B0604020202020204" pitchFamily="34" charset="0"/>
            <a:ea typeface="MS Mincho" panose="02020609040205080304" pitchFamily="49" charset="-128"/>
            <a:cs typeface="Times New Roman" panose="02020603050405020304" pitchFamily="18" charset="0"/>
          </a:endParaRPr>
        </a:p>
      </dsp:txBody>
      <dsp:txXfrm>
        <a:off x="0" y="1916556"/>
        <a:ext cx="2568554" cy="2277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06E6C4-66FE-4AC1-9B37-38D696AEAA0B}">
      <dsp:nvSpPr>
        <dsp:cNvPr id="0" name=""/>
        <dsp:cNvSpPr/>
      </dsp:nvSpPr>
      <dsp:spPr>
        <a:xfrm>
          <a:off x="0" y="1206861"/>
          <a:ext cx="2568554" cy="1544400"/>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Load Management Program Recommendations</a:t>
          </a:r>
        </a:p>
      </dsp:txBody>
      <dsp:txXfrm>
        <a:off x="75391" y="1282252"/>
        <a:ext cx="2417772" cy="1393618"/>
      </dsp:txXfrm>
    </dsp:sp>
    <dsp:sp modelId="{10D47F03-10A4-4385-BF0C-D042DCD71FD4}">
      <dsp:nvSpPr>
        <dsp:cNvPr id="0" name=""/>
        <dsp:cNvSpPr/>
      </dsp:nvSpPr>
      <dsp:spPr>
        <a:xfrm>
          <a:off x="0" y="2751261"/>
          <a:ext cx="2568554" cy="894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552"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a:t>Overall</a:t>
          </a:r>
        </a:p>
        <a:p>
          <a:pPr marL="171450" lvl="1" indent="-171450" algn="l" defTabSz="844550">
            <a:lnSpc>
              <a:spcPct val="90000"/>
            </a:lnSpc>
            <a:spcBef>
              <a:spcPct val="0"/>
            </a:spcBef>
            <a:spcAft>
              <a:spcPct val="20000"/>
            </a:spcAft>
            <a:buChar char="•"/>
          </a:pPr>
          <a:r>
            <a:rPr lang="en-US" sz="1900" kern="1200" dirty="0"/>
            <a:t>Commercial programs</a:t>
          </a:r>
        </a:p>
        <a:p>
          <a:pPr marL="171450" lvl="1" indent="-171450" algn="l" defTabSz="844550">
            <a:lnSpc>
              <a:spcPct val="90000"/>
            </a:lnSpc>
            <a:spcBef>
              <a:spcPct val="0"/>
            </a:spcBef>
            <a:spcAft>
              <a:spcPct val="20000"/>
            </a:spcAft>
            <a:buChar char="•"/>
          </a:pPr>
          <a:r>
            <a:rPr lang="en-US" sz="1900" kern="1200" dirty="0"/>
            <a:t>Residential programs</a:t>
          </a:r>
        </a:p>
      </dsp:txBody>
      <dsp:txXfrm>
        <a:off x="0" y="2751261"/>
        <a:ext cx="2568554" cy="8942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14E9E-975D-4CC8-A627-C1C402DE66AD}">
      <dsp:nvSpPr>
        <dsp:cNvPr id="0" name=""/>
        <dsp:cNvSpPr/>
      </dsp:nvSpPr>
      <dsp:spPr>
        <a:xfrm>
          <a:off x="0" y="27212"/>
          <a:ext cx="4930584" cy="1740960"/>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Portfolio Recommendations</a:t>
          </a:r>
        </a:p>
      </dsp:txBody>
      <dsp:txXfrm>
        <a:off x="84987" y="112199"/>
        <a:ext cx="4760610" cy="1570986"/>
      </dsp:txXfrm>
    </dsp:sp>
    <dsp:sp modelId="{443FBDA4-AEAA-4887-9414-A32E08D4579C}">
      <dsp:nvSpPr>
        <dsp:cNvPr id="0" name=""/>
        <dsp:cNvSpPr/>
      </dsp:nvSpPr>
      <dsp:spPr>
        <a:xfrm>
          <a:off x="0" y="1768173"/>
          <a:ext cx="4930584" cy="377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546" tIns="60960" rIns="341376" bIns="60960" numCol="1" spcCol="1270" anchor="t" anchorCtr="0">
          <a:noAutofit/>
        </a:bodyPr>
        <a:lstStyle/>
        <a:p>
          <a:pPr marL="285750" lvl="1" indent="-285750" algn="l" defTabSz="1644650">
            <a:lnSpc>
              <a:spcPct val="90000"/>
            </a:lnSpc>
            <a:spcBef>
              <a:spcPct val="0"/>
            </a:spcBef>
            <a:spcAft>
              <a:spcPct val="20000"/>
            </a:spcAft>
            <a:buFont typeface="Arial" panose="020B0604020202020204" pitchFamily="34" charset="0"/>
            <a:buChar char="•"/>
          </a:pPr>
          <a:r>
            <a:rPr lang="en-US" sz="3700" kern="1200" dirty="0"/>
            <a:t>program tracking data</a:t>
          </a:r>
        </a:p>
        <a:p>
          <a:pPr marL="285750" lvl="1" indent="-285750" algn="l" defTabSz="1644650">
            <a:lnSpc>
              <a:spcPct val="90000"/>
            </a:lnSpc>
            <a:spcBef>
              <a:spcPct val="0"/>
            </a:spcBef>
            <a:spcAft>
              <a:spcPct val="20000"/>
            </a:spcAft>
            <a:buFont typeface="Arial" panose="020B0604020202020204" pitchFamily="34" charset="0"/>
            <a:buChar char="•"/>
          </a:pPr>
          <a:r>
            <a:rPr lang="en-US" sz="3700" kern="1200" dirty="0"/>
            <a:t>meter data</a:t>
          </a:r>
        </a:p>
        <a:p>
          <a:pPr marL="285750" lvl="1" indent="-285750" algn="l" defTabSz="1644650">
            <a:lnSpc>
              <a:spcPct val="90000"/>
            </a:lnSpc>
            <a:spcBef>
              <a:spcPct val="0"/>
            </a:spcBef>
            <a:spcAft>
              <a:spcPct val="20000"/>
            </a:spcAft>
            <a:buFont typeface="Arial" panose="020B0604020202020204" pitchFamily="34" charset="0"/>
            <a:buChar char="•"/>
          </a:pPr>
          <a:r>
            <a:rPr lang="en-US" sz="3700" kern="1200" dirty="0"/>
            <a:t>project documentation</a:t>
          </a:r>
        </a:p>
        <a:p>
          <a:pPr marL="285750" lvl="1" indent="-285750" algn="l" defTabSz="1644650">
            <a:lnSpc>
              <a:spcPct val="90000"/>
            </a:lnSpc>
            <a:spcBef>
              <a:spcPct val="0"/>
            </a:spcBef>
            <a:spcAft>
              <a:spcPct val="20000"/>
            </a:spcAft>
            <a:buFont typeface="Arial" panose="020B0604020202020204" pitchFamily="34" charset="0"/>
            <a:buChar char="•"/>
          </a:pPr>
          <a:r>
            <a:rPr lang="en-US" sz="3700" kern="1200" dirty="0"/>
            <a:t>solar PV</a:t>
          </a:r>
        </a:p>
        <a:p>
          <a:pPr marL="285750" lvl="1" indent="-285750" algn="l" defTabSz="1644650">
            <a:lnSpc>
              <a:spcPct val="90000"/>
            </a:lnSpc>
            <a:spcBef>
              <a:spcPct val="0"/>
            </a:spcBef>
            <a:spcAft>
              <a:spcPct val="20000"/>
            </a:spcAft>
            <a:buFont typeface="Arial" panose="020B0604020202020204" pitchFamily="34" charset="0"/>
            <a:buChar char="•"/>
          </a:pPr>
          <a:r>
            <a:rPr lang="en-US" sz="3700" kern="1200" dirty="0"/>
            <a:t>COVID-19 QA/QC response.</a:t>
          </a:r>
        </a:p>
      </dsp:txBody>
      <dsp:txXfrm>
        <a:off x="0" y="1768173"/>
        <a:ext cx="4930584" cy="37756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F68A94-A561-4D70-8B16-D5C48AD2F3D5}">
      <dsp:nvSpPr>
        <dsp:cNvPr id="0" name=""/>
        <dsp:cNvSpPr/>
      </dsp:nvSpPr>
      <dsp:spPr>
        <a:xfrm rot="5400000">
          <a:off x="4172431" y="-1351685"/>
          <a:ext cx="1569805" cy="4665726"/>
        </a:xfrm>
        <a:prstGeom prst="round2SameRect">
          <a:avLst/>
        </a:prstGeom>
        <a:solidFill>
          <a:schemeClr val="accent4">
            <a:alpha val="90000"/>
            <a:tint val="40000"/>
            <a:hueOff val="0"/>
            <a:satOff val="0"/>
            <a:lumOff val="0"/>
            <a:alphaOff val="0"/>
          </a:schemeClr>
        </a:solidFill>
        <a:ln w="15875"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a:t>Program tracking data verification of claimed savings across all programs</a:t>
          </a:r>
        </a:p>
        <a:p>
          <a:pPr marL="114300" lvl="1" indent="-114300" algn="l" defTabSz="622300" rtl="0">
            <a:lnSpc>
              <a:spcPct val="90000"/>
            </a:lnSpc>
            <a:spcBef>
              <a:spcPct val="0"/>
            </a:spcBef>
            <a:spcAft>
              <a:spcPct val="15000"/>
            </a:spcAft>
            <a:buChar char="•"/>
          </a:pPr>
          <a:r>
            <a:rPr lang="en-US" sz="1400" kern="1200" dirty="0"/>
            <a:t>Census review of residential deemed savings calculations and load management programs</a:t>
          </a:r>
        </a:p>
      </dsp:txBody>
      <dsp:txXfrm rot="-5400000">
        <a:off x="2624471" y="272907"/>
        <a:ext cx="4589094" cy="1416541"/>
      </dsp:txXfrm>
    </dsp:sp>
    <dsp:sp modelId="{CDDFCEA7-8F1E-4BDA-9653-5056EC24D99D}">
      <dsp:nvSpPr>
        <dsp:cNvPr id="0" name=""/>
        <dsp:cNvSpPr/>
      </dsp:nvSpPr>
      <dsp:spPr>
        <a:xfrm>
          <a:off x="0" y="49"/>
          <a:ext cx="2624470" cy="1962256"/>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rtl="0">
            <a:lnSpc>
              <a:spcPct val="90000"/>
            </a:lnSpc>
            <a:spcBef>
              <a:spcPct val="0"/>
            </a:spcBef>
            <a:spcAft>
              <a:spcPct val="35000"/>
            </a:spcAft>
            <a:buNone/>
          </a:pPr>
          <a:r>
            <a:rPr lang="en-US" sz="2600" kern="1200" dirty="0"/>
            <a:t>Verification across all programs</a:t>
          </a:r>
          <a:br>
            <a:rPr lang="en-US" sz="2600" kern="1200" dirty="0"/>
          </a:br>
          <a:endParaRPr lang="en-US" sz="2600" kern="1200" dirty="0"/>
        </a:p>
      </dsp:txBody>
      <dsp:txXfrm>
        <a:off x="95789" y="95838"/>
        <a:ext cx="2432892" cy="1770678"/>
      </dsp:txXfrm>
    </dsp:sp>
    <dsp:sp modelId="{163FCF3F-98A6-48ED-A941-321B3C19B317}">
      <dsp:nvSpPr>
        <dsp:cNvPr id="0" name=""/>
        <dsp:cNvSpPr/>
      </dsp:nvSpPr>
      <dsp:spPr>
        <a:xfrm rot="5400000">
          <a:off x="4172431" y="708684"/>
          <a:ext cx="1569805" cy="4665726"/>
        </a:xfrm>
        <a:prstGeom prst="round2SameRect">
          <a:avLst/>
        </a:prstGeom>
        <a:solidFill>
          <a:schemeClr val="accent4">
            <a:alpha val="90000"/>
            <a:tint val="40000"/>
            <a:hueOff val="0"/>
            <a:satOff val="0"/>
            <a:lumOff val="0"/>
            <a:alphaOff val="0"/>
          </a:schemeClr>
        </a:solidFill>
        <a:ln w="15875"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a:t>Residential and commercial desk reviews and on-site M&amp;V</a:t>
          </a:r>
        </a:p>
        <a:p>
          <a:pPr marL="114300" lvl="1" indent="-114300" algn="l" defTabSz="622300" rtl="0">
            <a:lnSpc>
              <a:spcPct val="90000"/>
            </a:lnSpc>
            <a:spcBef>
              <a:spcPct val="0"/>
            </a:spcBef>
            <a:spcAft>
              <a:spcPct val="15000"/>
            </a:spcAft>
            <a:buChar char="•"/>
          </a:pPr>
          <a:r>
            <a:rPr lang="en-US" sz="1400" kern="1200" dirty="0"/>
            <a:t>Targeted consumption analyses </a:t>
          </a:r>
        </a:p>
        <a:p>
          <a:pPr marL="228600" lvl="2" indent="-114300" algn="l" defTabSz="622300" rtl="0">
            <a:lnSpc>
              <a:spcPct val="90000"/>
            </a:lnSpc>
            <a:spcBef>
              <a:spcPct val="0"/>
            </a:spcBef>
            <a:spcAft>
              <a:spcPct val="15000"/>
            </a:spcAft>
            <a:buChar char="•"/>
          </a:pPr>
          <a:r>
            <a:rPr lang="en-US" sz="1400" kern="1200" dirty="0"/>
            <a:t>Commercial lighting</a:t>
          </a:r>
        </a:p>
        <a:p>
          <a:pPr marL="228600" lvl="2" indent="-114300" algn="l" defTabSz="622300" rtl="0">
            <a:lnSpc>
              <a:spcPct val="90000"/>
            </a:lnSpc>
            <a:spcBef>
              <a:spcPct val="0"/>
            </a:spcBef>
            <a:spcAft>
              <a:spcPct val="15000"/>
            </a:spcAft>
            <a:buChar char="•"/>
          </a:pPr>
          <a:r>
            <a:rPr lang="en-US" sz="1400" kern="1200" dirty="0"/>
            <a:t>Residential air infiltration</a:t>
          </a:r>
        </a:p>
        <a:p>
          <a:pPr marL="114300" lvl="1" indent="-114300" algn="l" defTabSz="622300" rtl="0">
            <a:lnSpc>
              <a:spcPct val="90000"/>
            </a:lnSpc>
            <a:spcBef>
              <a:spcPct val="0"/>
            </a:spcBef>
            <a:spcAft>
              <a:spcPct val="15000"/>
            </a:spcAft>
            <a:buChar char="•"/>
          </a:pPr>
          <a:r>
            <a:rPr lang="en-US" sz="1400" kern="1200" dirty="0"/>
            <a:t>HVAC contractor interviews</a:t>
          </a:r>
        </a:p>
        <a:p>
          <a:pPr marL="114300" lvl="1" indent="-114300" algn="l" defTabSz="622300" rtl="0">
            <a:lnSpc>
              <a:spcPct val="90000"/>
            </a:lnSpc>
            <a:spcBef>
              <a:spcPct val="0"/>
            </a:spcBef>
            <a:spcAft>
              <a:spcPct val="15000"/>
            </a:spcAft>
            <a:buChar char="•"/>
          </a:pPr>
          <a:r>
            <a:rPr lang="en-US" sz="1400" kern="1200" dirty="0"/>
            <a:t>Residential and commercial participant surveys</a:t>
          </a:r>
        </a:p>
      </dsp:txBody>
      <dsp:txXfrm rot="-5400000">
        <a:off x="2624471" y="2333276"/>
        <a:ext cx="4589094" cy="1416541"/>
      </dsp:txXfrm>
    </dsp:sp>
    <dsp:sp modelId="{FAE83131-7926-426B-8000-D05616D11B1D}">
      <dsp:nvSpPr>
        <dsp:cNvPr id="0" name=""/>
        <dsp:cNvSpPr/>
      </dsp:nvSpPr>
      <dsp:spPr>
        <a:xfrm>
          <a:off x="0" y="2060418"/>
          <a:ext cx="2624470" cy="1962256"/>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rtl="0">
            <a:lnSpc>
              <a:spcPct val="90000"/>
            </a:lnSpc>
            <a:spcBef>
              <a:spcPct val="0"/>
            </a:spcBef>
            <a:spcAft>
              <a:spcPct val="35000"/>
            </a:spcAft>
            <a:buNone/>
          </a:pPr>
          <a:r>
            <a:rPr lang="en-US" sz="2600" kern="1200" dirty="0"/>
            <a:t>Increased rigor for medium and high priority programs</a:t>
          </a:r>
          <a:br>
            <a:rPr lang="en-US" sz="2600" kern="1200" dirty="0"/>
          </a:br>
          <a:endParaRPr lang="en-US" sz="2600" kern="1200" dirty="0"/>
        </a:p>
      </dsp:txBody>
      <dsp:txXfrm>
        <a:off x="95789" y="2156207"/>
        <a:ext cx="2432892" cy="17706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EA64A-0331-4C16-8E51-83823FC28FAE}">
      <dsp:nvSpPr>
        <dsp:cNvPr id="0" name=""/>
        <dsp:cNvSpPr/>
      </dsp:nvSpPr>
      <dsp:spPr>
        <a:xfrm rot="5400000">
          <a:off x="4902622" y="-1796838"/>
          <a:ext cx="1309287" cy="5230368"/>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a:t>comprise a substantial percentage of overall statewide portfolio savings have recently responded to various TRM updates to the envelope measures</a:t>
          </a:r>
        </a:p>
      </dsp:txBody>
      <dsp:txXfrm rot="-5400000">
        <a:off x="2942082" y="227616"/>
        <a:ext cx="5166454" cy="1181459"/>
      </dsp:txXfrm>
    </dsp:sp>
    <dsp:sp modelId="{976FB4CC-6BD0-4618-B03D-5B7FC8B10DA8}">
      <dsp:nvSpPr>
        <dsp:cNvPr id="0" name=""/>
        <dsp:cNvSpPr/>
      </dsp:nvSpPr>
      <dsp:spPr>
        <a:xfrm>
          <a:off x="0" y="40"/>
          <a:ext cx="2942082" cy="1636608"/>
        </a:xfrm>
        <a:prstGeom prst="roundRect">
          <a:avLst/>
        </a:prstGeom>
        <a:gradFill rotWithShape="0">
          <a:gsLst>
            <a:gs pos="0">
              <a:schemeClr val="accent3">
                <a:hueOff val="0"/>
                <a:satOff val="0"/>
                <a:lumOff val="0"/>
                <a:alphaOff val="0"/>
                <a:tint val="83000"/>
                <a:satMod val="100000"/>
                <a:lumMod val="100000"/>
              </a:schemeClr>
            </a:gs>
            <a:gs pos="100000">
              <a:schemeClr val="accent3">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8590" tIns="74295" rIns="148590" bIns="74295" numCol="1" spcCol="1270" anchor="ctr" anchorCtr="0">
          <a:noAutofit/>
        </a:bodyPr>
        <a:lstStyle/>
        <a:p>
          <a:pPr marL="0" lvl="0" indent="0" algn="ctr" defTabSz="1733550" rtl="0">
            <a:lnSpc>
              <a:spcPct val="90000"/>
            </a:lnSpc>
            <a:spcBef>
              <a:spcPct val="0"/>
            </a:spcBef>
            <a:spcAft>
              <a:spcPct val="35000"/>
            </a:spcAft>
            <a:buNone/>
          </a:pPr>
          <a:r>
            <a:rPr lang="en-US" sz="3900" kern="1200" dirty="0"/>
            <a:t>Residential programs</a:t>
          </a:r>
        </a:p>
      </dsp:txBody>
      <dsp:txXfrm>
        <a:off x="79893" y="79933"/>
        <a:ext cx="2782296" cy="1476822"/>
      </dsp:txXfrm>
    </dsp:sp>
    <dsp:sp modelId="{AE9856B7-4F5B-4F23-A794-9E8DA72EE7E0}">
      <dsp:nvSpPr>
        <dsp:cNvPr id="0" name=""/>
        <dsp:cNvSpPr/>
      </dsp:nvSpPr>
      <dsp:spPr>
        <a:xfrm rot="5400000">
          <a:off x="4902622" y="-78399"/>
          <a:ext cx="1309287" cy="5230368"/>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a:t>The largest percentage of savings</a:t>
          </a:r>
        </a:p>
        <a:p>
          <a:pPr marL="228600" lvl="1" indent="-228600" algn="l" defTabSz="889000" rtl="0">
            <a:lnSpc>
              <a:spcPct val="90000"/>
            </a:lnSpc>
            <a:spcBef>
              <a:spcPct val="0"/>
            </a:spcBef>
            <a:spcAft>
              <a:spcPct val="15000"/>
            </a:spcAft>
            <a:buChar char="•"/>
          </a:pPr>
          <a:r>
            <a:rPr lang="en-US" sz="2000" kern="1200" dirty="0"/>
            <a:t>New types of projects, measures and delivery</a:t>
          </a:r>
        </a:p>
        <a:p>
          <a:pPr marL="228600" lvl="1" indent="-228600" algn="l" defTabSz="889000" rtl="0">
            <a:lnSpc>
              <a:spcPct val="90000"/>
            </a:lnSpc>
            <a:spcBef>
              <a:spcPct val="0"/>
            </a:spcBef>
            <a:spcAft>
              <a:spcPct val="15000"/>
            </a:spcAft>
            <a:buChar char="•"/>
          </a:pPr>
          <a:r>
            <a:rPr lang="en-US" sz="2000" kern="1200" dirty="0"/>
            <a:t>EM&amp;V consistently identifies some opportunities for improvement</a:t>
          </a:r>
        </a:p>
      </dsp:txBody>
      <dsp:txXfrm rot="-5400000">
        <a:off x="2942082" y="1946055"/>
        <a:ext cx="5166454" cy="1181459"/>
      </dsp:txXfrm>
    </dsp:sp>
    <dsp:sp modelId="{532EF73C-240E-4814-A1A0-7ECDB05F7059}">
      <dsp:nvSpPr>
        <dsp:cNvPr id="0" name=""/>
        <dsp:cNvSpPr/>
      </dsp:nvSpPr>
      <dsp:spPr>
        <a:xfrm>
          <a:off x="0" y="1718480"/>
          <a:ext cx="2942082" cy="1636608"/>
        </a:xfrm>
        <a:prstGeom prst="roundRect">
          <a:avLst/>
        </a:prstGeom>
        <a:gradFill rotWithShape="0">
          <a:gsLst>
            <a:gs pos="0">
              <a:schemeClr val="accent3">
                <a:hueOff val="0"/>
                <a:satOff val="0"/>
                <a:lumOff val="0"/>
                <a:alphaOff val="0"/>
                <a:tint val="83000"/>
                <a:satMod val="100000"/>
                <a:lumMod val="100000"/>
              </a:schemeClr>
            </a:gs>
            <a:gs pos="100000">
              <a:schemeClr val="accent3">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8590" tIns="74295" rIns="148590" bIns="74295" numCol="1" spcCol="1270" anchor="ctr" anchorCtr="0">
          <a:noAutofit/>
        </a:bodyPr>
        <a:lstStyle/>
        <a:p>
          <a:pPr marL="0" lvl="0" indent="0" algn="ctr" defTabSz="1733550" rtl="0">
            <a:lnSpc>
              <a:spcPct val="90000"/>
            </a:lnSpc>
            <a:spcBef>
              <a:spcPct val="0"/>
            </a:spcBef>
            <a:spcAft>
              <a:spcPct val="35000"/>
            </a:spcAft>
            <a:buNone/>
          </a:pPr>
          <a:r>
            <a:rPr lang="en-US" sz="3900" kern="1200" dirty="0"/>
            <a:t>Commercial programs </a:t>
          </a:r>
        </a:p>
      </dsp:txBody>
      <dsp:txXfrm>
        <a:off x="79893" y="1798373"/>
        <a:ext cx="2782296" cy="1476822"/>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33D998B9-222E-4F30-A1A3-237A8FD4888B}" type="datetimeFigureOut">
              <a:rPr lang="en-US" smtClean="0">
                <a:latin typeface="Arial" pitchFamily="34" charset="0"/>
                <a:cs typeface="Arial" pitchFamily="34" charset="0"/>
              </a:rPr>
              <a:pPr/>
              <a:t>10/18/2021</a:t>
            </a:fld>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5781D0BF-46F3-4CB8-8126-3D4B0470E16A}" type="slidenum">
              <a:rPr lang="en-US" smtClean="0">
                <a:latin typeface="Arial" pitchFamily="34" charset="0"/>
                <a:cs typeface="Arial" pitchFamily="34" charset="0"/>
              </a:rPr>
              <a:pPr/>
              <a:t>‹#›</a:t>
            </a:fld>
            <a:endParaRPr lang="en-US" dirty="0">
              <a:latin typeface="Arial" pitchFamily="34" charset="0"/>
              <a:cs typeface="Arial" pitchFamily="34" charset="0"/>
            </a:endParaRPr>
          </a:p>
        </p:txBody>
      </p:sp>
    </p:spTree>
    <p:extLst>
      <p:ext uri="{BB962C8B-B14F-4D97-AF65-F5344CB8AC3E}">
        <p14:creationId xmlns:p14="http://schemas.microsoft.com/office/powerpoint/2010/main" val="850589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EB121E5D-F12C-40A4-9E84-3D67161D24D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C17F889F-6F05-463B-B2C0-84568FF37D2B}" type="slidenum">
              <a:rPr lang="en-US" smtClean="0"/>
              <a:pPr/>
              <a:t>‹#›</a:t>
            </a:fld>
            <a:endParaRPr lang="en-US" dirty="0"/>
          </a:p>
        </p:txBody>
      </p:sp>
    </p:spTree>
    <p:extLst>
      <p:ext uri="{BB962C8B-B14F-4D97-AF65-F5344CB8AC3E}">
        <p14:creationId xmlns:p14="http://schemas.microsoft.com/office/powerpoint/2010/main" val="3262797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7F889F-6F05-463B-B2C0-84568FF37D2B}" type="slidenum">
              <a:rPr lang="en-US" smtClean="0"/>
              <a:pPr/>
              <a:t>1</a:t>
            </a:fld>
            <a:endParaRPr lang="en-US" dirty="0"/>
          </a:p>
        </p:txBody>
      </p:sp>
    </p:spTree>
    <p:extLst>
      <p:ext uri="{BB962C8B-B14F-4D97-AF65-F5344CB8AC3E}">
        <p14:creationId xmlns:p14="http://schemas.microsoft.com/office/powerpoint/2010/main" val="3360317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10</a:t>
            </a:fld>
            <a:endParaRPr lang="en-US" dirty="0"/>
          </a:p>
        </p:txBody>
      </p:sp>
    </p:spTree>
    <p:extLst>
      <p:ext uri="{BB962C8B-B14F-4D97-AF65-F5344CB8AC3E}">
        <p14:creationId xmlns:p14="http://schemas.microsoft.com/office/powerpoint/2010/main" val="2576775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11</a:t>
            </a:fld>
            <a:endParaRPr lang="en-US" dirty="0"/>
          </a:p>
        </p:txBody>
      </p:sp>
    </p:spTree>
    <p:extLst>
      <p:ext uri="{BB962C8B-B14F-4D97-AF65-F5344CB8AC3E}">
        <p14:creationId xmlns:p14="http://schemas.microsoft.com/office/powerpoint/2010/main" val="2482462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9D81A89-A5CB-40E6-86D3-C7F9214F61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3569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EFF24AC-3D1F-4F7C-B6FB-4A3C49BF23A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9278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PY2017 due to TRM change</a:t>
            </a:r>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14</a:t>
            </a:fld>
            <a:endParaRPr lang="en-US" dirty="0"/>
          </a:p>
        </p:txBody>
      </p:sp>
    </p:spTree>
    <p:extLst>
      <p:ext uri="{BB962C8B-B14F-4D97-AF65-F5344CB8AC3E}">
        <p14:creationId xmlns:p14="http://schemas.microsoft.com/office/powerpoint/2010/main" val="34071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Commercial standard offer programs (CSOP) and the largest savers of the commercial market transformation programs (MTPs) are “high” priority as these programs continue to represent the largest percentage of statewide savings and have plans to explore new customer segments and technologies. The residential standard offer programs (RSOPs) and hard-to-reach (HTR) programs as a “high” evaluation priority for PY2017 because utilities are responding to changes in the TRM for common RSOP and HTR measures. These programs also comprised a substantial percentage of overall statewide portfolio savings in PY2017, and EM&amp;V has recommended expanding the measure mix in these programs. </a:t>
            </a:r>
          </a:p>
          <a:p>
            <a:r>
              <a:rPr lang="en-US" sz="1200" kern="1200" dirty="0">
                <a:solidFill>
                  <a:schemeClr val="tx1"/>
                </a:solidFill>
                <a:effectLst/>
                <a:latin typeface="+mn-lt"/>
                <a:ea typeface="+mn-ea"/>
                <a:cs typeface="+mn-cs"/>
              </a:rPr>
              <a:t>Load management programs are designated a “medium” priority due to their significant contribution to capacity (kW) savings and the new nature of the residential demand response programs, Both commercial and residential solar projects also received a “medium” priority in PY2017 due to TRM change</a:t>
            </a:r>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15</a:t>
            </a:fld>
            <a:endParaRPr lang="en-US" dirty="0"/>
          </a:p>
        </p:txBody>
      </p:sp>
    </p:spTree>
    <p:extLst>
      <p:ext uri="{BB962C8B-B14F-4D97-AF65-F5344CB8AC3E}">
        <p14:creationId xmlns:p14="http://schemas.microsoft.com/office/powerpoint/2010/main" val="2110920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9D81A89-A5CB-40E6-86D3-C7F9214F61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1043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17</a:t>
            </a:fld>
            <a:endParaRPr lang="en-US" dirty="0"/>
          </a:p>
        </p:txBody>
      </p:sp>
    </p:spTree>
    <p:extLst>
      <p:ext uri="{BB962C8B-B14F-4D97-AF65-F5344CB8AC3E}">
        <p14:creationId xmlns:p14="http://schemas.microsoft.com/office/powerpoint/2010/main" val="3843788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7F889F-6F05-463B-B2C0-84568FF37D2B}" type="slidenum">
              <a:rPr lang="en-US" smtClean="0"/>
              <a:pPr/>
              <a:t>18</a:t>
            </a:fld>
            <a:endParaRPr lang="en-US" dirty="0"/>
          </a:p>
        </p:txBody>
      </p:sp>
    </p:spTree>
    <p:extLst>
      <p:ext uri="{BB962C8B-B14F-4D97-AF65-F5344CB8AC3E}">
        <p14:creationId xmlns:p14="http://schemas.microsoft.com/office/powerpoint/2010/main" val="1911874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key not only for</a:t>
            </a:r>
            <a:r>
              <a:rPr lang="en-US" baseline="0" dirty="0"/>
              <a:t> cost-effective evaluation but also to </a:t>
            </a:r>
            <a:r>
              <a:rPr lang="en-US" dirty="0"/>
              <a:t>meet the aggressive timeline.</a:t>
            </a:r>
          </a:p>
        </p:txBody>
      </p:sp>
      <p:sp>
        <p:nvSpPr>
          <p:cNvPr id="4" name="Slide Number Placeholder 3"/>
          <p:cNvSpPr>
            <a:spLocks noGrp="1"/>
          </p:cNvSpPr>
          <p:nvPr>
            <p:ph type="sldNum" sz="quarter" idx="10"/>
          </p:nvPr>
        </p:nvSpPr>
        <p:spPr/>
        <p:txBody>
          <a:bodyPr/>
          <a:lstStyle/>
          <a:p>
            <a:fld id="{C17F889F-6F05-463B-B2C0-84568FF37D2B}" type="slidenum">
              <a:rPr lang="en-US" smtClean="0"/>
              <a:pPr/>
              <a:t>19</a:t>
            </a:fld>
            <a:endParaRPr lang="en-US" dirty="0"/>
          </a:p>
        </p:txBody>
      </p:sp>
    </p:spTree>
    <p:extLst>
      <p:ext uri="{BB962C8B-B14F-4D97-AF65-F5344CB8AC3E}">
        <p14:creationId xmlns:p14="http://schemas.microsoft.com/office/powerpoint/2010/main" val="148919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7F889F-6F05-463B-B2C0-84568FF37D2B}" type="slidenum">
              <a:rPr lang="en-US" smtClean="0"/>
              <a:pPr/>
              <a:t>2</a:t>
            </a:fld>
            <a:endParaRPr lang="en-US" dirty="0"/>
          </a:p>
        </p:txBody>
      </p:sp>
    </p:spTree>
    <p:extLst>
      <p:ext uri="{BB962C8B-B14F-4D97-AF65-F5344CB8AC3E}">
        <p14:creationId xmlns:p14="http://schemas.microsoft.com/office/powerpoint/2010/main" val="811204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key not only for</a:t>
            </a:r>
            <a:r>
              <a:rPr lang="en-US" baseline="0" dirty="0"/>
              <a:t> cost-effective evaluation but also to </a:t>
            </a:r>
            <a:r>
              <a:rPr lang="en-US" dirty="0"/>
              <a:t>meet the aggressive timeline.</a:t>
            </a:r>
          </a:p>
        </p:txBody>
      </p:sp>
      <p:sp>
        <p:nvSpPr>
          <p:cNvPr id="4" name="Slide Number Placeholder 3"/>
          <p:cNvSpPr>
            <a:spLocks noGrp="1"/>
          </p:cNvSpPr>
          <p:nvPr>
            <p:ph type="sldNum" sz="quarter" idx="10"/>
          </p:nvPr>
        </p:nvSpPr>
        <p:spPr/>
        <p:txBody>
          <a:bodyPr/>
          <a:lstStyle/>
          <a:p>
            <a:fld id="{C17F889F-6F05-463B-B2C0-84568FF37D2B}" type="slidenum">
              <a:rPr lang="en-US" smtClean="0"/>
              <a:pPr/>
              <a:t>20</a:t>
            </a:fld>
            <a:endParaRPr lang="en-US" dirty="0"/>
          </a:p>
        </p:txBody>
      </p:sp>
    </p:spTree>
    <p:extLst>
      <p:ext uri="{BB962C8B-B14F-4D97-AF65-F5344CB8AC3E}">
        <p14:creationId xmlns:p14="http://schemas.microsoft.com/office/powerpoint/2010/main" val="1007196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key not only for</a:t>
            </a:r>
            <a:r>
              <a:rPr lang="en-US" baseline="0" dirty="0"/>
              <a:t> cost-effective evaluation but also to </a:t>
            </a:r>
            <a:r>
              <a:rPr lang="en-US" dirty="0"/>
              <a:t>meet the aggressive timeline.</a:t>
            </a:r>
          </a:p>
        </p:txBody>
      </p:sp>
      <p:sp>
        <p:nvSpPr>
          <p:cNvPr id="4" name="Slide Number Placeholder 3"/>
          <p:cNvSpPr>
            <a:spLocks noGrp="1"/>
          </p:cNvSpPr>
          <p:nvPr>
            <p:ph type="sldNum" sz="quarter" idx="10"/>
          </p:nvPr>
        </p:nvSpPr>
        <p:spPr/>
        <p:txBody>
          <a:bodyPr/>
          <a:lstStyle/>
          <a:p>
            <a:fld id="{C17F889F-6F05-463B-B2C0-84568FF37D2B}" type="slidenum">
              <a:rPr lang="en-US" smtClean="0"/>
              <a:pPr/>
              <a:t>21</a:t>
            </a:fld>
            <a:endParaRPr lang="en-US" dirty="0"/>
          </a:p>
        </p:txBody>
      </p:sp>
    </p:spTree>
    <p:extLst>
      <p:ext uri="{BB962C8B-B14F-4D97-AF65-F5344CB8AC3E}">
        <p14:creationId xmlns:p14="http://schemas.microsoft.com/office/powerpoint/2010/main" val="412390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7F889F-6F05-463B-B2C0-84568FF37D2B}" type="slidenum">
              <a:rPr lang="en-US" smtClean="0"/>
              <a:pPr/>
              <a:t>22</a:t>
            </a:fld>
            <a:endParaRPr lang="en-US" dirty="0"/>
          </a:p>
        </p:txBody>
      </p:sp>
    </p:spTree>
    <p:extLst>
      <p:ext uri="{BB962C8B-B14F-4D97-AF65-F5344CB8AC3E}">
        <p14:creationId xmlns:p14="http://schemas.microsoft.com/office/powerpoint/2010/main" val="1114744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17F889F-6F05-463B-B2C0-84568FF37D2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8422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EFF24AC-3D1F-4F7C-B6FB-4A3C49BF23A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6684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25</a:t>
            </a:fld>
            <a:endParaRPr lang="en-US" dirty="0"/>
          </a:p>
        </p:txBody>
      </p:sp>
    </p:spTree>
    <p:extLst>
      <p:ext uri="{BB962C8B-B14F-4D97-AF65-F5344CB8AC3E}">
        <p14:creationId xmlns:p14="http://schemas.microsoft.com/office/powerpoint/2010/main" val="2477184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26</a:t>
            </a:fld>
            <a:endParaRPr lang="en-US" dirty="0"/>
          </a:p>
        </p:txBody>
      </p:sp>
    </p:spTree>
    <p:extLst>
      <p:ext uri="{BB962C8B-B14F-4D97-AF65-F5344CB8AC3E}">
        <p14:creationId xmlns:p14="http://schemas.microsoft.com/office/powerpoint/2010/main" val="27050919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27</a:t>
            </a:fld>
            <a:endParaRPr lang="en-US" dirty="0"/>
          </a:p>
        </p:txBody>
      </p:sp>
    </p:spTree>
    <p:extLst>
      <p:ext uri="{BB962C8B-B14F-4D97-AF65-F5344CB8AC3E}">
        <p14:creationId xmlns:p14="http://schemas.microsoft.com/office/powerpoint/2010/main" val="3930834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3</a:t>
            </a:fld>
            <a:endParaRPr lang="en-US" dirty="0"/>
          </a:p>
        </p:txBody>
      </p:sp>
    </p:spTree>
    <p:extLst>
      <p:ext uri="{BB962C8B-B14F-4D97-AF65-F5344CB8AC3E}">
        <p14:creationId xmlns:p14="http://schemas.microsoft.com/office/powerpoint/2010/main" val="1755931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SG" sz="1200" b="0" kern="1200" dirty="0">
                <a:solidFill>
                  <a:schemeClr val="tx1"/>
                </a:solidFill>
                <a:effectLst/>
                <a:latin typeface="+mn-lt"/>
                <a:ea typeface="+mn-ea"/>
                <a:cs typeface="+mn-cs"/>
              </a:rPr>
              <a:t>Average Texas house uses about 20,000 kWh annually (estimates vary) or about 28,000 homes</a:t>
            </a:r>
          </a:p>
          <a:p>
            <a:r>
              <a:rPr lang="en-SG" sz="1200" b="0" kern="1200" dirty="0">
                <a:solidFill>
                  <a:schemeClr val="tx1"/>
                </a:solidFill>
                <a:effectLst/>
                <a:latin typeface="+mn-lt"/>
                <a:ea typeface="+mn-ea"/>
                <a:cs typeface="+mn-cs"/>
              </a:rPr>
              <a:t>Average coal plant is about 600 MW so a small power plant</a:t>
            </a:r>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4</a:t>
            </a:fld>
            <a:endParaRPr lang="en-US" dirty="0"/>
          </a:p>
        </p:txBody>
      </p:sp>
    </p:spTree>
    <p:extLst>
      <p:ext uri="{BB962C8B-B14F-4D97-AF65-F5344CB8AC3E}">
        <p14:creationId xmlns:p14="http://schemas.microsoft.com/office/powerpoint/2010/main" val="47226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SG" sz="1200" b="0" kern="1200" dirty="0">
                <a:solidFill>
                  <a:schemeClr val="tx1"/>
                </a:solidFill>
                <a:effectLst/>
                <a:latin typeface="+mn-lt"/>
                <a:ea typeface="+mn-ea"/>
                <a:cs typeface="+mn-cs"/>
              </a:rPr>
              <a:t>Average Texas house uses about 20,000 kWh annually (estimates vary) or about 28,000 homes</a:t>
            </a:r>
          </a:p>
          <a:p>
            <a:r>
              <a:rPr lang="en-SG" sz="1200" b="0" kern="1200" dirty="0">
                <a:solidFill>
                  <a:schemeClr val="tx1"/>
                </a:solidFill>
                <a:effectLst/>
                <a:latin typeface="+mn-lt"/>
                <a:ea typeface="+mn-ea"/>
                <a:cs typeface="+mn-cs"/>
              </a:rPr>
              <a:t>Average coal plant is about 600 MW so a small power plant</a:t>
            </a:r>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5</a:t>
            </a:fld>
            <a:endParaRPr lang="en-US" dirty="0"/>
          </a:p>
        </p:txBody>
      </p:sp>
    </p:spTree>
    <p:extLst>
      <p:ext uri="{BB962C8B-B14F-4D97-AF65-F5344CB8AC3E}">
        <p14:creationId xmlns:p14="http://schemas.microsoft.com/office/powerpoint/2010/main" val="3075388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solidFill>
                  <a:prstClr val="black"/>
                </a:solidFill>
              </a:rPr>
              <a:pPr>
                <a:defRPr/>
              </a:pPr>
              <a:t>6</a:t>
            </a:fld>
            <a:endParaRPr lang="en-US" dirty="0">
              <a:solidFill>
                <a:prstClr val="black"/>
              </a:solidFill>
            </a:endParaRPr>
          </a:p>
        </p:txBody>
      </p:sp>
    </p:spTree>
    <p:extLst>
      <p:ext uri="{BB962C8B-B14F-4D97-AF65-F5344CB8AC3E}">
        <p14:creationId xmlns:p14="http://schemas.microsoft.com/office/powerpoint/2010/main" val="688445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5777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473842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1463633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14033EE2-555D-4A3D-9F3B-FBC8DD23A319}"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84190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033EE2-555D-4A3D-9F3B-FBC8DD23A319}"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245671470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033EE2-555D-4A3D-9F3B-FBC8DD23A319}"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09406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130051"/>
            <a:ext cx="7772400" cy="1470025"/>
          </a:xfrm>
        </p:spPr>
        <p:txBody>
          <a:bodyPr>
            <a:noAutofit/>
          </a:bodyPr>
          <a:lstStyle>
            <a:lvl1pPr algn="l">
              <a:defRPr sz="3600" b="1" i="0">
                <a:solidFill>
                  <a:srgbClr val="194F8B"/>
                </a:solidFill>
                <a:latin typeface="+mj-lt"/>
                <a:cs typeface="Gill Sans MT"/>
              </a:defRPr>
            </a:lvl1pPr>
          </a:lstStyle>
          <a:p>
            <a:r>
              <a:rPr lang="en-US" dirty="0"/>
              <a:t>Title of Presentation</a:t>
            </a:r>
          </a:p>
        </p:txBody>
      </p:sp>
      <p:sp>
        <p:nvSpPr>
          <p:cNvPr id="3" name="Subtitle 2"/>
          <p:cNvSpPr>
            <a:spLocks noGrp="1"/>
          </p:cNvSpPr>
          <p:nvPr>
            <p:ph type="subTitle" idx="1" hasCustomPrompt="1"/>
          </p:nvPr>
        </p:nvSpPr>
        <p:spPr>
          <a:xfrm>
            <a:off x="685800" y="2783397"/>
            <a:ext cx="7772400" cy="1035091"/>
          </a:xfrm>
        </p:spPr>
        <p:txBody>
          <a:bodyPr>
            <a:normAutofit/>
          </a:bodyPr>
          <a:lstStyle>
            <a:lvl1pPr marL="0" indent="0" algn="l">
              <a:buNone/>
              <a:defRPr sz="2800">
                <a:solidFill>
                  <a:schemeClr val="bg2">
                    <a:lumMod val="75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 of Presentation</a:t>
            </a:r>
          </a:p>
        </p:txBody>
      </p:sp>
      <p:sp>
        <p:nvSpPr>
          <p:cNvPr id="4" name="Date Placeholder 3"/>
          <p:cNvSpPr>
            <a:spLocks noGrp="1"/>
          </p:cNvSpPr>
          <p:nvPr>
            <p:ph type="dt" sz="half" idx="10"/>
          </p:nvPr>
        </p:nvSpPr>
        <p:spPr/>
        <p:txBody>
          <a:bodyPr/>
          <a:lstStyle/>
          <a:p>
            <a:fld id="{22AEDE35-7C06-4D78-A818-E340A5573F38}"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
        <p:nvSpPr>
          <p:cNvPr id="10" name="Text Placeholder 9"/>
          <p:cNvSpPr>
            <a:spLocks noGrp="1"/>
          </p:cNvSpPr>
          <p:nvPr>
            <p:ph type="body" sz="quarter" idx="13"/>
          </p:nvPr>
        </p:nvSpPr>
        <p:spPr>
          <a:xfrm>
            <a:off x="685800" y="4732338"/>
            <a:ext cx="7772400" cy="1624012"/>
          </a:xfrm>
        </p:spPr>
        <p:txBody>
          <a:bodyPr anchor="ctr">
            <a:normAutofit/>
          </a:bodyPr>
          <a:lstStyle>
            <a:lvl1pPr marL="0" indent="0">
              <a:lnSpc>
                <a:spcPct val="80000"/>
              </a:lnSpc>
              <a:buNone/>
              <a:defRPr sz="2000" baseline="0">
                <a:solidFill>
                  <a:srgbClr val="D1DFE7"/>
                </a:solidFill>
              </a:defRPr>
            </a:lvl1pPr>
          </a:lstStyle>
          <a:p>
            <a:pPr lvl="0"/>
            <a:r>
              <a:rPr lang="en-US"/>
              <a:t>Click to edit Master text styles</a:t>
            </a:r>
          </a:p>
        </p:txBody>
      </p:sp>
    </p:spTree>
    <p:extLst>
      <p:ext uri="{BB962C8B-B14F-4D97-AF65-F5344CB8AC3E}">
        <p14:creationId xmlns:p14="http://schemas.microsoft.com/office/powerpoint/2010/main" val="2288096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94D02D-8498-4F97-BA80-655924197BC0}"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
        <p:nvSpPr>
          <p:cNvPr id="7" name="Title 6"/>
          <p:cNvSpPr>
            <a:spLocks noGrp="1"/>
          </p:cNvSpPr>
          <p:nvPr>
            <p:ph type="title"/>
          </p:nvPr>
        </p:nvSpPr>
        <p:spPr/>
        <p:txBody>
          <a:bodyPr/>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623903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94D02D-8498-4F97-BA80-655924197BC0}"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4208589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0F9E7F8-3C48-47A6-86D2-A07E1F4923E2}" type="datetime1">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9623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4A2F40-16AC-47F3-BB56-800A0C6CE76E}" type="datetime1">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116668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E722330-CBC2-4BB7-8E96-623B32C32CC6}" type="datetime1">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4241209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0DFC91-30DD-47E3-BCFB-5D433BFF3B88}" type="datetime1">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2582782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033EE2-555D-4A3D-9F3B-FBC8DD23A319}" type="datetime1">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324628890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6DA17C8-476C-49FC-BAC8-B86185E2E8AC}" type="datetime1">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117110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34D57BBC-047C-497E-9A3D-1DB1D8B739A6}" type="datetime1">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171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4033EE2-555D-4A3D-9F3B-FBC8DD23A319}" type="datetime1">
              <a:rPr lang="en-US" smtClean="0"/>
              <a:pPr/>
              <a:t>10/18/2021</a:t>
            </a:fld>
            <a:endParaRPr lang="en-US" dirty="0"/>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10B9FE3-C304-CE48-A9B7-DC03ED22A9BC}" type="slidenum">
              <a:rPr lang="en-US" smtClean="0"/>
              <a:pPr/>
              <a:t>‹#›</a:t>
            </a:fld>
            <a:endParaRPr lang="en-US" dirty="0"/>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5244735"/>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650" r:id="rId13"/>
  </p:sldLayoutIdLst>
  <p:hf sldNum="0"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8.jpg"/><Relationship Id="rId7" Type="http://schemas.openxmlformats.org/officeDocument/2006/relationships/diagramColors" Target="../diagrams/colors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9.jpg"/><Relationship Id="rId7" Type="http://schemas.openxmlformats.org/officeDocument/2006/relationships/diagramColors" Target="../diagrams/colors5.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0.png"/><Relationship Id="rId7" Type="http://schemas.openxmlformats.org/officeDocument/2006/relationships/diagramColors" Target="../diagrams/colors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1.png"/><Relationship Id="rId7" Type="http://schemas.openxmlformats.org/officeDocument/2006/relationships/diagramColors" Target="../diagrams/colors7.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3.png"/><Relationship Id="rId7" Type="http://schemas.openxmlformats.org/officeDocument/2006/relationships/diagramColors" Target="../diagrams/colors1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4202" y="1392537"/>
            <a:ext cx="8294753" cy="1470025"/>
          </a:xfrm>
        </p:spPr>
        <p:txBody>
          <a:bodyPr/>
          <a:lstStyle/>
          <a:p>
            <a:r>
              <a:rPr lang="en-GB" dirty="0"/>
              <a:t>Public Utility </a:t>
            </a:r>
            <a:br>
              <a:rPr lang="en-GB" dirty="0"/>
            </a:br>
            <a:r>
              <a:rPr lang="en-GB" dirty="0"/>
              <a:t>Commission of Texas</a:t>
            </a:r>
            <a:endParaRPr lang="en-US" dirty="0"/>
          </a:p>
        </p:txBody>
      </p:sp>
      <p:sp>
        <p:nvSpPr>
          <p:cNvPr id="3" name="Subtitle 2"/>
          <p:cNvSpPr>
            <a:spLocks noGrp="1"/>
          </p:cNvSpPr>
          <p:nvPr>
            <p:ph type="subTitle" idx="1"/>
          </p:nvPr>
        </p:nvSpPr>
        <p:spPr>
          <a:xfrm>
            <a:off x="504202" y="2862562"/>
            <a:ext cx="7938175" cy="1295701"/>
          </a:xfrm>
        </p:spPr>
        <p:txBody>
          <a:bodyPr>
            <a:normAutofit/>
          </a:bodyPr>
          <a:lstStyle/>
          <a:p>
            <a:pPr>
              <a:defRPr/>
            </a:pPr>
            <a:r>
              <a:rPr lang="en-US" dirty="0">
                <a:solidFill>
                  <a:srgbClr val="729DB5"/>
                </a:solidFill>
              </a:rPr>
              <a:t>Evaluation, Monitoring &amp; Verification (EM&amp;V) of the Texas Investor-Owned Utilities’ Energy Efficiency Portfolios</a:t>
            </a:r>
          </a:p>
        </p:txBody>
      </p:sp>
      <p:sp>
        <p:nvSpPr>
          <p:cNvPr id="4" name="Text Placeholder 3"/>
          <p:cNvSpPr>
            <a:spLocks noGrp="1"/>
          </p:cNvSpPr>
          <p:nvPr>
            <p:ph type="body" sz="quarter" idx="13"/>
          </p:nvPr>
        </p:nvSpPr>
        <p:spPr>
          <a:xfrm>
            <a:off x="511300" y="3953164"/>
            <a:ext cx="5316845" cy="1750069"/>
          </a:xfrm>
        </p:spPr>
        <p:txBody>
          <a:bodyPr>
            <a:normAutofit/>
          </a:bodyPr>
          <a:lstStyle/>
          <a:p>
            <a:r>
              <a:rPr lang="en-US" dirty="0">
                <a:solidFill>
                  <a:schemeClr val="accent1">
                    <a:lumMod val="60000"/>
                    <a:lumOff val="40000"/>
                  </a:schemeClr>
                </a:solidFill>
              </a:rPr>
              <a:t>Energy Efficiency Implementation Project</a:t>
            </a:r>
          </a:p>
          <a:p>
            <a:r>
              <a:rPr lang="en-US" dirty="0">
                <a:solidFill>
                  <a:schemeClr val="accent1">
                    <a:lumMod val="60000"/>
                    <a:lumOff val="40000"/>
                  </a:schemeClr>
                </a:solidFill>
              </a:rPr>
              <a:t>October 12, 2021</a:t>
            </a:r>
          </a:p>
        </p:txBody>
      </p:sp>
      <p:pic>
        <p:nvPicPr>
          <p:cNvPr id="10" name="Picture 9" descr="F:\2012 Proposals\Texas PUC\Raw Data Request Responses\TEESI\TEESI LOGO 9.2010 - no tag line 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04273" y="5799053"/>
            <a:ext cx="1588954" cy="749156"/>
          </a:xfrm>
          <a:prstGeom prst="rect">
            <a:avLst/>
          </a:prstGeom>
          <a:solidFill>
            <a:schemeClr val="bg1"/>
          </a:solidFill>
          <a:ln>
            <a:noFill/>
          </a:ln>
        </p:spPr>
      </p:pic>
      <p:pic>
        <p:nvPicPr>
          <p:cNvPr id="6" name="Picture 5">
            <a:extLst>
              <a:ext uri="{FF2B5EF4-FFF2-40B4-BE49-F238E27FC236}">
                <a16:creationId xmlns:a16="http://schemas.microsoft.com/office/drawing/2014/main" id="{93968542-8FEF-48F7-87B2-557493C9906C}"/>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504202" y="5628288"/>
            <a:ext cx="3346071" cy="100619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26648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EM&amp;V Infrastructure</a:t>
            </a:r>
          </a:p>
        </p:txBody>
      </p:sp>
      <p:graphicFrame>
        <p:nvGraphicFramePr>
          <p:cNvPr id="14" name="Content Placeholder 2">
            <a:extLst>
              <a:ext uri="{FF2B5EF4-FFF2-40B4-BE49-F238E27FC236}">
                <a16:creationId xmlns:a16="http://schemas.microsoft.com/office/drawing/2014/main" id="{1FFC4A25-3BCD-4159-BBDA-8566D7A08EA8}"/>
              </a:ext>
            </a:extLst>
          </p:cNvPr>
          <p:cNvGraphicFramePr>
            <a:graphicFrameLocks noGrp="1"/>
          </p:cNvGraphicFramePr>
          <p:nvPr>
            <p:ph idx="1"/>
          </p:nvPr>
        </p:nvGraphicFramePr>
        <p:xfrm>
          <a:off x="768350" y="2286000"/>
          <a:ext cx="7289800"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2449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700" dirty="0"/>
              <a:t>EM&amp;V Scope</a:t>
            </a:r>
            <a:br>
              <a:rPr lang="en-US" sz="3700" dirty="0"/>
            </a:br>
            <a:br>
              <a:rPr lang="en-US" sz="3700" dirty="0"/>
            </a:br>
            <a:endParaRPr lang="en-US" sz="3700" dirty="0"/>
          </a:p>
        </p:txBody>
      </p:sp>
      <p:graphicFrame>
        <p:nvGraphicFramePr>
          <p:cNvPr id="5" name="Content Placeholder 2">
            <a:extLst>
              <a:ext uri="{FF2B5EF4-FFF2-40B4-BE49-F238E27FC236}">
                <a16:creationId xmlns:a16="http://schemas.microsoft.com/office/drawing/2014/main" id="{F7D70D6A-2844-4E23-A445-860CE5EA9D00}"/>
              </a:ext>
            </a:extLst>
          </p:cNvPr>
          <p:cNvGraphicFramePr>
            <a:graphicFrameLocks noGrp="1"/>
          </p:cNvGraphicFramePr>
          <p:nvPr>
            <p:ph idx="1"/>
            <p:extLst>
              <p:ext uri="{D42A27DB-BD31-4B8C-83A1-F6EECF244321}">
                <p14:modId xmlns:p14="http://schemas.microsoft.com/office/powerpoint/2010/main" val="174614105"/>
              </p:ext>
            </p:extLst>
          </p:nvPr>
        </p:nvGraphicFramePr>
        <p:xfrm>
          <a:off x="767953" y="150368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8962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AE1107-CEC3-4041-8BAA-CDB6F6759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8096" y="585216"/>
            <a:ext cx="2834314" cy="1499616"/>
          </a:xfrm>
        </p:spPr>
        <p:txBody>
          <a:bodyPr>
            <a:normAutofit/>
          </a:bodyPr>
          <a:lstStyle/>
          <a:p>
            <a:r>
              <a:rPr lang="en-US" sz="2400">
                <a:solidFill>
                  <a:srgbClr val="FFFFFF"/>
                </a:solidFill>
              </a:rPr>
              <a:t>EValuated and Claimed Savings WERE similar</a:t>
            </a:r>
            <a:br>
              <a:rPr lang="en-US" sz="2400">
                <a:solidFill>
                  <a:srgbClr val="FFFFFF"/>
                </a:solidFill>
              </a:rPr>
            </a:br>
            <a:br>
              <a:rPr lang="en-US" sz="2400">
                <a:solidFill>
                  <a:srgbClr val="FFFFFF"/>
                </a:solidFill>
              </a:rPr>
            </a:br>
            <a:endParaRPr lang="en-US" sz="2400">
              <a:solidFill>
                <a:srgbClr val="FFFFFF"/>
              </a:solidFill>
            </a:endParaRPr>
          </a:p>
        </p:txBody>
      </p:sp>
      <p:cxnSp>
        <p:nvCxnSpPr>
          <p:cNvPr id="12" name="Straight Connector 11">
            <a:extLst>
              <a:ext uri="{FF2B5EF4-FFF2-40B4-BE49-F238E27FC236}">
                <a16:creationId xmlns:a16="http://schemas.microsoft.com/office/drawing/2014/main" id="{1AEA88FB-F5DD-45CE-AAE1-7B33D0ABD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163B51EF-C78D-427F-BEFC-F21214DDDB00}"/>
              </a:ext>
            </a:extLst>
          </p:cNvPr>
          <p:cNvSpPr>
            <a:spLocks noGrp="1"/>
          </p:cNvSpPr>
          <p:nvPr>
            <p:ph idx="1"/>
          </p:nvPr>
        </p:nvSpPr>
        <p:spPr>
          <a:xfrm>
            <a:off x="768096" y="2286000"/>
            <a:ext cx="2843784" cy="3931920"/>
          </a:xfrm>
        </p:spPr>
        <p:txBody>
          <a:bodyPr>
            <a:normAutofit/>
          </a:bodyPr>
          <a:lstStyle/>
          <a:p>
            <a:r>
              <a:rPr lang="en-US" sz="1900" dirty="0">
                <a:solidFill>
                  <a:srgbClr val="FFFFFF"/>
                </a:solidFill>
              </a:rPr>
              <a:t>The utilities have demonstrated a willingness to work with the EM&amp;V team </a:t>
            </a:r>
          </a:p>
          <a:p>
            <a:r>
              <a:rPr lang="en-US" sz="1900" dirty="0">
                <a:solidFill>
                  <a:srgbClr val="FFFFFF"/>
                </a:solidFill>
              </a:rPr>
              <a:t>upfront  M&amp;V reviews or additional technical assistance or input can reduce uncertainty in savings estimates </a:t>
            </a:r>
          </a:p>
        </p:txBody>
      </p:sp>
      <p:pic>
        <p:nvPicPr>
          <p:cNvPr id="5" name="Picture 4">
            <a:extLst>
              <a:ext uri="{FF2B5EF4-FFF2-40B4-BE49-F238E27FC236}">
                <a16:creationId xmlns:a16="http://schemas.microsoft.com/office/drawing/2014/main" id="{FD5FA0BB-0649-4964-9A9C-2DFCD2B714FE}"/>
              </a:ext>
            </a:extLst>
          </p:cNvPr>
          <p:cNvPicPr>
            <a:picLocks noChangeAspect="1"/>
          </p:cNvPicPr>
          <p:nvPr/>
        </p:nvPicPr>
        <p:blipFill>
          <a:blip r:embed="rId3"/>
          <a:stretch>
            <a:fillRect/>
          </a:stretch>
        </p:blipFill>
        <p:spPr>
          <a:xfrm>
            <a:off x="3855233" y="2084831"/>
            <a:ext cx="5230952" cy="2545041"/>
          </a:xfrm>
          <a:prstGeom prst="rect">
            <a:avLst/>
          </a:prstGeom>
        </p:spPr>
      </p:pic>
    </p:spTree>
    <p:extLst>
      <p:ext uri="{BB962C8B-B14F-4D97-AF65-F5344CB8AC3E}">
        <p14:creationId xmlns:p14="http://schemas.microsoft.com/office/powerpoint/2010/main" val="2548603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4572000"/>
            <a:ext cx="5293730" cy="1964266"/>
          </a:xfrm>
          <a:prstGeom prst="rect">
            <a:avLst/>
          </a:prstGeom>
          <a:solidFill>
            <a:srgbClr val="2F6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348F180-2794-442D-A987-049ED3191667}"/>
              </a:ext>
            </a:extLst>
          </p:cNvPr>
          <p:cNvPicPr>
            <a:picLocks noChangeAspect="1"/>
          </p:cNvPicPr>
          <p:nvPr/>
        </p:nvPicPr>
        <p:blipFill rotWithShape="1">
          <a:blip r:embed="rId3"/>
          <a:srcRect l="5495" r="4912" b="2"/>
          <a:stretch/>
        </p:blipFill>
        <p:spPr>
          <a:xfrm>
            <a:off x="245660" y="321733"/>
            <a:ext cx="5293729" cy="4107392"/>
          </a:xfrm>
          <a:prstGeom prst="rect">
            <a:avLst/>
          </a:prstGeom>
        </p:spPr>
      </p:pic>
      <p:sp>
        <p:nvSpPr>
          <p:cNvPr id="15" name="Rectangle 14">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2287227-786B-4F24-916E-F351F49C9CA6}"/>
              </a:ext>
            </a:extLst>
          </p:cNvPr>
          <p:cNvSpPr/>
          <p:nvPr/>
        </p:nvSpPr>
        <p:spPr>
          <a:xfrm>
            <a:off x="6021989" y="917725"/>
            <a:ext cx="2568554" cy="4852362"/>
          </a:xfrm>
          <a:prstGeom prst="rect">
            <a:avLst/>
          </a:prstGeom>
        </p:spPr>
        <p:txBody>
          <a:bodyPr vert="horz" lIns="45720" tIns="45720" rIns="45720" bIns="45720" rtlCol="0" anchor="ctr">
            <a:normAutofit/>
          </a:bodyPr>
          <a:lstStyle/>
          <a:p>
            <a:pPr marL="0" marR="0" lvl="0" indent="0" defTabSz="914400" fontAlgn="auto">
              <a:lnSpc>
                <a:spcPct val="90000"/>
              </a:lnSpc>
              <a:spcBef>
                <a:spcPts val="0"/>
              </a:spcBef>
              <a:spcAft>
                <a:spcPts val="600"/>
              </a:spcAft>
              <a:buClr>
                <a:schemeClr val="accent1"/>
              </a:buClr>
              <a:buSzTx/>
              <a:buFontTx/>
              <a:buNone/>
              <a:tabLst/>
              <a:defRPr/>
            </a:pPr>
            <a:r>
              <a:rPr kumimoji="0" lang="en-US" b="0" i="0" u="none" strike="noStrike" cap="none" spc="0" normalizeH="0" baseline="0" noProof="0">
                <a:ln>
                  <a:noFill/>
                </a:ln>
                <a:solidFill>
                  <a:srgbClr val="FFFFFF"/>
                </a:solidFill>
                <a:effectLst/>
                <a:uLnTx/>
                <a:uFillTx/>
              </a:rPr>
              <a:t>Thirty-one recommendations from the PY2020 EM&amp;V </a:t>
            </a:r>
            <a:r>
              <a:rPr lang="en-US">
                <a:solidFill>
                  <a:srgbClr val="FFFFFF"/>
                </a:solidFill>
              </a:rPr>
              <a:t>for</a:t>
            </a:r>
            <a:r>
              <a:rPr kumimoji="0" lang="en-US" b="0" i="0" u="none" strike="noStrike" cap="none" spc="0" normalizeH="0" baseline="0" noProof="0">
                <a:ln>
                  <a:noFill/>
                </a:ln>
                <a:solidFill>
                  <a:srgbClr val="FFFFFF"/>
                </a:solidFill>
                <a:effectLst/>
                <a:uLnTx/>
                <a:uFillTx/>
              </a:rPr>
              <a:t> PY2022 implementation </a:t>
            </a:r>
          </a:p>
          <a:p>
            <a:pPr marL="0" marR="0" lvl="0" indent="0" defTabSz="914400" fontAlgn="auto">
              <a:lnSpc>
                <a:spcPct val="90000"/>
              </a:lnSpc>
              <a:spcBef>
                <a:spcPts val="0"/>
              </a:spcBef>
              <a:spcAft>
                <a:spcPts val="600"/>
              </a:spcAft>
              <a:buClr>
                <a:schemeClr val="accent1"/>
              </a:buClr>
              <a:buSzTx/>
              <a:buFontTx/>
              <a:buNone/>
              <a:tabLst/>
              <a:defRPr/>
            </a:pPr>
            <a:r>
              <a:rPr kumimoji="0" lang="en-US" b="0" i="0" u="none" strike="noStrike" cap="none" spc="0" normalizeH="0" baseline="0" noProof="0">
                <a:ln>
                  <a:noFill/>
                </a:ln>
                <a:solidFill>
                  <a:srgbClr val="FFFFFF"/>
                </a:solidFill>
                <a:effectLst/>
                <a:uLnTx/>
                <a:uFillTx/>
              </a:rPr>
              <a:t>(§ 25.181(o)(9)). </a:t>
            </a:r>
          </a:p>
        </p:txBody>
      </p:sp>
    </p:spTree>
    <p:extLst>
      <p:ext uri="{BB962C8B-B14F-4D97-AF65-F5344CB8AC3E}">
        <p14:creationId xmlns:p14="http://schemas.microsoft.com/office/powerpoint/2010/main" val="320424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C1A9B9E1-AE3D-4F69-9670-71C92ED1B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rgbClr val="3355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8096" y="585216"/>
            <a:ext cx="2834314" cy="1499616"/>
          </a:xfrm>
        </p:spPr>
        <p:txBody>
          <a:bodyPr>
            <a:normAutofit/>
          </a:bodyPr>
          <a:lstStyle/>
          <a:p>
            <a:br>
              <a:rPr lang="en-US" sz="3700">
                <a:solidFill>
                  <a:srgbClr val="FFFFFF"/>
                </a:solidFill>
              </a:rPr>
            </a:br>
            <a:br>
              <a:rPr lang="en-US" sz="3700">
                <a:solidFill>
                  <a:srgbClr val="FFFFFF"/>
                </a:solidFill>
              </a:rPr>
            </a:br>
            <a:endParaRPr lang="en-US" sz="3700">
              <a:solidFill>
                <a:srgbClr val="FFFFFF"/>
              </a:solidFill>
            </a:endParaRPr>
          </a:p>
        </p:txBody>
      </p:sp>
      <p:cxnSp>
        <p:nvCxnSpPr>
          <p:cNvPr id="50" name="Straight Connector 49">
            <a:extLst>
              <a:ext uri="{FF2B5EF4-FFF2-40B4-BE49-F238E27FC236}">
                <a16:creationId xmlns:a16="http://schemas.microsoft.com/office/drawing/2014/main" id="{3234ED8A-BEE3-4F34-B45B-731E1E292E3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A row of buildings&#10;&#10;Description automatically generated with low confidence">
            <a:extLst>
              <a:ext uri="{FF2B5EF4-FFF2-40B4-BE49-F238E27FC236}">
                <a16:creationId xmlns:a16="http://schemas.microsoft.com/office/drawing/2014/main" id="{8986EF64-429B-462C-900B-392CAA33800D}"/>
              </a:ext>
            </a:extLst>
          </p:cNvPr>
          <p:cNvPicPr/>
          <p:nvPr/>
        </p:nvPicPr>
        <p:blipFill rotWithShape="1">
          <a:blip r:embed="rId3" cstate="print">
            <a:extLst>
              <a:ext uri="{28A0092B-C50C-407E-A947-70E740481C1C}">
                <a14:useLocalDpi xmlns:a14="http://schemas.microsoft.com/office/drawing/2010/main" val="0"/>
              </a:ext>
            </a:extLst>
          </a:blip>
          <a:srcRect l="8466" r="20740" b="-3"/>
          <a:stretch/>
        </p:blipFill>
        <p:spPr bwMode="auto">
          <a:xfrm>
            <a:off x="4572000" y="640080"/>
            <a:ext cx="4091940" cy="5577840"/>
          </a:xfrm>
          <a:prstGeom prst="rect">
            <a:avLst/>
          </a:prstGeom>
          <a:noFill/>
          <a:extLst>
            <a:ext uri="{53640926-AAD7-44D8-BBD7-CCE9431645EC}">
              <a14:shadowObscured xmlns:a14="http://schemas.microsoft.com/office/drawing/2010/main"/>
            </a:ext>
          </a:extLst>
        </p:spPr>
      </p:pic>
      <p:graphicFrame>
        <p:nvGraphicFramePr>
          <p:cNvPr id="7" name="Content Placeholder 2">
            <a:extLst>
              <a:ext uri="{FF2B5EF4-FFF2-40B4-BE49-F238E27FC236}">
                <a16:creationId xmlns:a16="http://schemas.microsoft.com/office/drawing/2014/main" id="{E71AF4F6-E115-4147-8DB4-2C810DA68961}"/>
              </a:ext>
            </a:extLst>
          </p:cNvPr>
          <p:cNvGraphicFramePr>
            <a:graphicFrameLocks/>
          </p:cNvGraphicFramePr>
          <p:nvPr>
            <p:extLst>
              <p:ext uri="{D42A27DB-BD31-4B8C-83A1-F6EECF244321}">
                <p14:modId xmlns:p14="http://schemas.microsoft.com/office/powerpoint/2010/main" val="3557555547"/>
              </p:ext>
            </p:extLst>
          </p:nvPr>
        </p:nvGraphicFramePr>
        <p:xfrm>
          <a:off x="768096" y="2286000"/>
          <a:ext cx="2843784" cy="39319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33443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4572000"/>
            <a:ext cx="5293730" cy="1964266"/>
          </a:xfrm>
          <a:prstGeom prst="rect">
            <a:avLst/>
          </a:prstGeom>
          <a:solidFill>
            <a:srgbClr val="696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3192" y="4767072"/>
            <a:ext cx="4945641" cy="1625210"/>
          </a:xfrm>
        </p:spPr>
        <p:txBody>
          <a:bodyPr>
            <a:normAutofit/>
          </a:bodyPr>
          <a:lstStyle/>
          <a:p>
            <a:pPr algn="r"/>
            <a:br>
              <a:rPr lang="en-US" sz="4100">
                <a:solidFill>
                  <a:srgbClr val="FFFFFF"/>
                </a:solidFill>
              </a:rPr>
            </a:br>
            <a:br>
              <a:rPr lang="en-US" sz="4100">
                <a:solidFill>
                  <a:srgbClr val="FFFFFF"/>
                </a:solidFill>
              </a:rPr>
            </a:br>
            <a:endParaRPr lang="en-US" sz="4100">
              <a:solidFill>
                <a:srgbClr val="FFFFFF"/>
              </a:solidFill>
            </a:endParaRPr>
          </a:p>
        </p:txBody>
      </p:sp>
      <p:pic>
        <p:nvPicPr>
          <p:cNvPr id="8" name="Picture 7">
            <a:extLst>
              <a:ext uri="{FF2B5EF4-FFF2-40B4-BE49-F238E27FC236}">
                <a16:creationId xmlns:a16="http://schemas.microsoft.com/office/drawing/2014/main" id="{C6244187-D4D7-4C85-B28B-BD84491D6CF7}"/>
              </a:ext>
            </a:extLst>
          </p:cNvPr>
          <p:cNvPicPr/>
          <p:nvPr/>
        </p:nvPicPr>
        <p:blipFill rotWithShape="1">
          <a:blip r:embed="rId3">
            <a:extLst>
              <a:ext uri="{28A0092B-C50C-407E-A947-70E740481C1C}">
                <a14:useLocalDpi xmlns:a14="http://schemas.microsoft.com/office/drawing/2010/main" val="0"/>
              </a:ext>
            </a:extLst>
          </a:blip>
          <a:srcRect t="19388" r="-2" b="-2"/>
          <a:stretch/>
        </p:blipFill>
        <p:spPr bwMode="auto">
          <a:xfrm>
            <a:off x="245660" y="321733"/>
            <a:ext cx="5293729" cy="4107392"/>
          </a:xfrm>
          <a:prstGeom prst="rect">
            <a:avLst/>
          </a:prstGeom>
          <a:noFill/>
          <a:extLst>
            <a:ext uri="{53640926-AAD7-44D8-BBD7-CCE9431645EC}">
              <a14:shadowObscured xmlns:a14="http://schemas.microsoft.com/office/drawing/2010/main"/>
            </a:ext>
          </a:extLst>
        </p:spPr>
      </p:pic>
      <p:sp>
        <p:nvSpPr>
          <p:cNvPr id="26" name="Rectangle 25">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F7D70D6A-2844-4E23-A445-860CE5EA9D00}"/>
              </a:ext>
            </a:extLst>
          </p:cNvPr>
          <p:cNvGraphicFramePr>
            <a:graphicFrameLocks noGrp="1"/>
          </p:cNvGraphicFramePr>
          <p:nvPr>
            <p:ph idx="1"/>
            <p:extLst>
              <p:ext uri="{D42A27DB-BD31-4B8C-83A1-F6EECF244321}">
                <p14:modId xmlns:p14="http://schemas.microsoft.com/office/powerpoint/2010/main" val="519358296"/>
              </p:ext>
            </p:extLst>
          </p:nvPr>
        </p:nvGraphicFramePr>
        <p:xfrm>
          <a:off x="6021989" y="917725"/>
          <a:ext cx="2568554" cy="4852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4538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4572000"/>
            <a:ext cx="5293730" cy="1964266"/>
          </a:xfrm>
          <a:prstGeom prst="rect">
            <a:avLst/>
          </a:prstGeom>
          <a:solidFill>
            <a:srgbClr val="3E5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3192" y="4767072"/>
            <a:ext cx="4945641" cy="1625210"/>
          </a:xfrm>
        </p:spPr>
        <p:txBody>
          <a:bodyPr>
            <a:normAutofit/>
          </a:bodyPr>
          <a:lstStyle/>
          <a:p>
            <a:pPr algn="r"/>
            <a:br>
              <a:rPr lang="en-US" sz="4100">
                <a:solidFill>
                  <a:srgbClr val="FFFFFF"/>
                </a:solidFill>
              </a:rPr>
            </a:br>
            <a:br>
              <a:rPr lang="en-US" sz="4100">
                <a:solidFill>
                  <a:srgbClr val="FFFFFF"/>
                </a:solidFill>
              </a:rPr>
            </a:br>
            <a:endParaRPr lang="en-US" sz="4100">
              <a:solidFill>
                <a:srgbClr val="FFFFFF"/>
              </a:solidFill>
            </a:endParaRPr>
          </a:p>
        </p:txBody>
      </p:sp>
      <p:pic>
        <p:nvPicPr>
          <p:cNvPr id="3" name="Picture 2">
            <a:extLst>
              <a:ext uri="{FF2B5EF4-FFF2-40B4-BE49-F238E27FC236}">
                <a16:creationId xmlns:a16="http://schemas.microsoft.com/office/drawing/2014/main" id="{944D6131-B58E-495F-8DB2-13248BA0B266}"/>
              </a:ext>
            </a:extLst>
          </p:cNvPr>
          <p:cNvPicPr>
            <a:picLocks noChangeAspect="1"/>
          </p:cNvPicPr>
          <p:nvPr/>
        </p:nvPicPr>
        <p:blipFill rotWithShape="1">
          <a:blip r:embed="rId3"/>
          <a:srcRect t="18022" r="2" b="1286"/>
          <a:stretch/>
        </p:blipFill>
        <p:spPr>
          <a:xfrm>
            <a:off x="245660" y="321733"/>
            <a:ext cx="5293729" cy="4107392"/>
          </a:xfrm>
          <a:prstGeom prst="rect">
            <a:avLst/>
          </a:prstGeom>
        </p:spPr>
      </p:pic>
      <p:sp>
        <p:nvSpPr>
          <p:cNvPr id="43" name="Rectangle 4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2">
            <a:extLst>
              <a:ext uri="{FF2B5EF4-FFF2-40B4-BE49-F238E27FC236}">
                <a16:creationId xmlns:a16="http://schemas.microsoft.com/office/drawing/2014/main" id="{E71AF4F6-E115-4147-8DB4-2C810DA68961}"/>
              </a:ext>
            </a:extLst>
          </p:cNvPr>
          <p:cNvGraphicFramePr>
            <a:graphicFrameLocks/>
          </p:cNvGraphicFramePr>
          <p:nvPr>
            <p:extLst>
              <p:ext uri="{D42A27DB-BD31-4B8C-83A1-F6EECF244321}">
                <p14:modId xmlns:p14="http://schemas.microsoft.com/office/powerpoint/2010/main" val="725968531"/>
              </p:ext>
            </p:extLst>
          </p:nvPr>
        </p:nvGraphicFramePr>
        <p:xfrm>
          <a:off x="6021989" y="917725"/>
          <a:ext cx="2568554" cy="4852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03330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B32DC26D-8B9B-4CC1-B3CC-D3EA0FB162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8D454F-26B0-4DCF-9A61-5DF9475E8286}"/>
              </a:ext>
            </a:extLst>
          </p:cNvPr>
          <p:cNvPicPr>
            <a:picLocks noChangeAspect="1"/>
          </p:cNvPicPr>
          <p:nvPr/>
        </p:nvPicPr>
        <p:blipFill rotWithShape="1">
          <a:blip r:embed="rId3">
            <a:duotone>
              <a:schemeClr val="bg2">
                <a:shade val="45000"/>
                <a:satMod val="135000"/>
              </a:schemeClr>
              <a:prstClr val="white"/>
            </a:duotone>
            <a:alphaModFix amt="35000"/>
          </a:blip>
          <a:srcRect t="1336" r="-1" b="20644"/>
          <a:stretch/>
        </p:blipFill>
        <p:spPr>
          <a:xfrm>
            <a:off x="20" y="-1"/>
            <a:ext cx="9141694" cy="6858000"/>
          </a:xfrm>
          <a:prstGeom prst="rect">
            <a:avLst/>
          </a:prstGeom>
        </p:spPr>
      </p:pic>
      <p:sp>
        <p:nvSpPr>
          <p:cNvPr id="2" name="Title 1"/>
          <p:cNvSpPr>
            <a:spLocks noGrp="1"/>
          </p:cNvSpPr>
          <p:nvPr>
            <p:ph type="title"/>
          </p:nvPr>
        </p:nvSpPr>
        <p:spPr>
          <a:xfrm>
            <a:off x="482600" y="643467"/>
            <a:ext cx="2763328" cy="5571066"/>
          </a:xfrm>
        </p:spPr>
        <p:txBody>
          <a:bodyPr>
            <a:normAutofit/>
          </a:bodyPr>
          <a:lstStyle/>
          <a:p>
            <a:pPr algn="r"/>
            <a:br>
              <a:rPr lang="en-US"/>
            </a:br>
            <a:br>
              <a:rPr lang="en-US"/>
            </a:br>
            <a:endParaRPr lang="en-US"/>
          </a:p>
        </p:txBody>
      </p:sp>
      <p:cxnSp>
        <p:nvCxnSpPr>
          <p:cNvPr id="26" name="Straight Connector 25">
            <a:extLst>
              <a:ext uri="{FF2B5EF4-FFF2-40B4-BE49-F238E27FC236}">
                <a16:creationId xmlns:a16="http://schemas.microsoft.com/office/drawing/2014/main" id="{FBB7ADC3-53A0-44F2-914A-78CADAF334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87233" y="1828800"/>
            <a:ext cx="0" cy="3200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F7D70D6A-2844-4E23-A445-860CE5EA9D00}"/>
              </a:ext>
            </a:extLst>
          </p:cNvPr>
          <p:cNvGraphicFramePr>
            <a:graphicFrameLocks noGrp="1"/>
          </p:cNvGraphicFramePr>
          <p:nvPr>
            <p:ph idx="1"/>
            <p:extLst>
              <p:ext uri="{D42A27DB-BD31-4B8C-83A1-F6EECF244321}">
                <p14:modId xmlns:p14="http://schemas.microsoft.com/office/powerpoint/2010/main" val="1663091886"/>
              </p:ext>
            </p:extLst>
          </p:nvPr>
        </p:nvGraphicFramePr>
        <p:xfrm>
          <a:off x="3728528" y="643467"/>
          <a:ext cx="4930584" cy="5571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23810806"/>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3A8EC506-B1DA-46A1-B44D-774E68468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Oval 5">
            <a:extLst>
              <a:ext uri="{FF2B5EF4-FFF2-40B4-BE49-F238E27FC236}">
                <a16:creationId xmlns:a16="http://schemas.microsoft.com/office/drawing/2014/main" id="{BFF30785-305E-45D7-984F-5AA93D3CA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1" name="Straight Connector 30">
            <a:extLst>
              <a:ext uri="{FF2B5EF4-FFF2-40B4-BE49-F238E27FC236}">
                <a16:creationId xmlns:a16="http://schemas.microsoft.com/office/drawing/2014/main" id="{15E01FA5-D766-43CA-A83D-E7CF3F04E9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useBgFill="1">
        <p:nvSpPr>
          <p:cNvPr id="33" name="Rectangle 32">
            <a:extLst>
              <a:ext uri="{FF2B5EF4-FFF2-40B4-BE49-F238E27FC236}">
                <a16:creationId xmlns:a16="http://schemas.microsoft.com/office/drawing/2014/main" id="{CA73784B-AC76-4BAD-93AF-C72D0EDFD7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544"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477603" y="640080"/>
            <a:ext cx="2533575" cy="3034857"/>
          </a:xfrm>
        </p:spPr>
        <p:txBody>
          <a:bodyPr vert="horz" lIns="91440" tIns="45720" rIns="91440" bIns="45720" rtlCol="0" anchor="b">
            <a:normAutofit/>
          </a:bodyPr>
          <a:lstStyle/>
          <a:p>
            <a:r>
              <a:rPr lang="en-US" sz="3800" kern="1200" cap="all" spc="200" baseline="0">
                <a:solidFill>
                  <a:schemeClr val="tx1">
                    <a:lumMod val="95000"/>
                    <a:lumOff val="5000"/>
                  </a:schemeClr>
                </a:solidFill>
                <a:latin typeface="+mj-lt"/>
                <a:ea typeface="+mj-ea"/>
                <a:cs typeface="+mj-cs"/>
              </a:rPr>
              <a:t>PY2021 EM&amp;V </a:t>
            </a:r>
            <a:br>
              <a:rPr lang="en-US" sz="3800" kern="1200" cap="all" spc="200" baseline="0">
                <a:solidFill>
                  <a:schemeClr val="tx1">
                    <a:lumMod val="95000"/>
                    <a:lumOff val="5000"/>
                  </a:schemeClr>
                </a:solidFill>
                <a:latin typeface="+mj-lt"/>
                <a:ea typeface="+mj-ea"/>
                <a:cs typeface="+mj-cs"/>
              </a:rPr>
            </a:br>
            <a:endParaRPr lang="en-US" sz="3800" kern="1200" cap="all" spc="200" baseline="0">
              <a:solidFill>
                <a:schemeClr val="tx1">
                  <a:lumMod val="95000"/>
                  <a:lumOff val="5000"/>
                </a:schemeClr>
              </a:solidFill>
              <a:latin typeface="+mj-lt"/>
              <a:ea typeface="+mj-ea"/>
              <a:cs typeface="+mj-cs"/>
            </a:endParaRPr>
          </a:p>
        </p:txBody>
      </p:sp>
      <p:cxnSp>
        <p:nvCxnSpPr>
          <p:cNvPr id="35" name="Straight Connector 34">
            <a:extLst>
              <a:ext uri="{FF2B5EF4-FFF2-40B4-BE49-F238E27FC236}">
                <a16:creationId xmlns:a16="http://schemas.microsoft.com/office/drawing/2014/main" id="{811DCF04-0C7C-44FC-8246-FC8D736B1A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523" y="3765314"/>
            <a:ext cx="240030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Placeholder 6">
            <a:extLst>
              <a:ext uri="{FF2B5EF4-FFF2-40B4-BE49-F238E27FC236}">
                <a16:creationId xmlns:a16="http://schemas.microsoft.com/office/drawing/2014/main" id="{ABC40A94-C3B2-4356-84B0-0B2692FF1EF3}"/>
              </a:ext>
            </a:extLst>
          </p:cNvPr>
          <p:cNvPicPr>
            <a:picLocks noGrp="1" noChangeAspect="1"/>
          </p:cNvPicPr>
          <p:nvPr>
            <p:ph type="pic" idx="1"/>
          </p:nvPr>
        </p:nvPicPr>
        <p:blipFill rotWithShape="1">
          <a:blip r:embed="rId3"/>
          <a:srcRect l="10937" r="12327" b="-1"/>
          <a:stretch/>
        </p:blipFill>
        <p:spPr>
          <a:xfrm>
            <a:off x="3491238" y="825622"/>
            <a:ext cx="5172702" cy="5207732"/>
          </a:xfrm>
          <a:prstGeom prst="rect">
            <a:avLst/>
          </a:prstGeom>
        </p:spPr>
      </p:pic>
    </p:spTree>
    <p:extLst>
      <p:ext uri="{BB962C8B-B14F-4D97-AF65-F5344CB8AC3E}">
        <p14:creationId xmlns:p14="http://schemas.microsoft.com/office/powerpoint/2010/main" val="795423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768096" y="585216"/>
            <a:ext cx="7290054" cy="1499616"/>
          </a:xfrm>
        </p:spPr>
        <p:txBody>
          <a:bodyPr>
            <a:normAutofit/>
          </a:bodyPr>
          <a:lstStyle/>
          <a:p>
            <a:r>
              <a:rPr lang="en-US" b="1"/>
              <a:t>EM&amp;V Overview</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74037392"/>
              </p:ext>
            </p:extLst>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8794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22953FD7-F17A-4D8D-8237-93E8D56716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768096" y="585216"/>
            <a:ext cx="7290054" cy="1499616"/>
          </a:xfrm>
        </p:spPr>
        <p:txBody>
          <a:bodyPr vert="horz" lIns="91440" tIns="45720" rIns="91440" bIns="45720" rtlCol="0" anchor="ctr">
            <a:normAutofit/>
          </a:bodyPr>
          <a:lstStyle/>
          <a:p>
            <a:r>
              <a:rPr lang="en-US" sz="5000" kern="1200" cap="all" spc="100" baseline="0" dirty="0">
                <a:solidFill>
                  <a:schemeClr val="tx1">
                    <a:lumMod val="95000"/>
                    <a:lumOff val="5000"/>
                  </a:schemeClr>
                </a:solidFill>
                <a:latin typeface="+mj-lt"/>
                <a:ea typeface="+mj-ea"/>
                <a:cs typeface="+mj-cs"/>
              </a:rPr>
              <a:t>Agenda</a:t>
            </a:r>
          </a:p>
        </p:txBody>
      </p:sp>
      <p:sp>
        <p:nvSpPr>
          <p:cNvPr id="5" name="Title 2"/>
          <p:cNvSpPr txBox="1">
            <a:spLocks/>
          </p:cNvSpPr>
          <p:nvPr/>
        </p:nvSpPr>
        <p:spPr>
          <a:xfrm>
            <a:off x="457201" y="4552950"/>
            <a:ext cx="8229599" cy="1039858"/>
          </a:xfrm>
          <a:prstGeom prst="rect">
            <a:avLst/>
          </a:prstGeom>
        </p:spPr>
        <p:txBody>
          <a:bodyPr vert="horz" lIns="91440" tIns="45720" rIns="91440" bIns="45720" rtlCol="0" anchor="ctr">
            <a:norm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endParaRPr kumimoji="0" lang="en-US" sz="3400" b="0" i="0" u="none" strike="noStrike" kern="1200" cap="none" spc="0" normalizeH="0" baseline="0" noProof="0" dirty="0">
              <a:ln>
                <a:noFill/>
              </a:ln>
              <a:solidFill>
                <a:srgbClr val="194F8B"/>
              </a:solidFill>
              <a:effectLst/>
              <a:uLnTx/>
              <a:uFillTx/>
              <a:latin typeface="+mj-lt"/>
              <a:ea typeface="+mj-ea"/>
              <a:cs typeface="Gill Sans MT"/>
            </a:endParaRPr>
          </a:p>
        </p:txBody>
      </p:sp>
      <p:graphicFrame>
        <p:nvGraphicFramePr>
          <p:cNvPr id="16" name="Content Placeholder 5">
            <a:extLst>
              <a:ext uri="{FF2B5EF4-FFF2-40B4-BE49-F238E27FC236}">
                <a16:creationId xmlns:a16="http://schemas.microsoft.com/office/drawing/2014/main" id="{AA664B26-840B-4459-982E-E135C91C2C81}"/>
              </a:ext>
            </a:extLst>
          </p:cNvPr>
          <p:cNvGraphicFramePr>
            <a:graphicFrameLocks noGrp="1"/>
          </p:cNvGraphicFramePr>
          <p:nvPr>
            <p:ph idx="1"/>
            <p:extLst>
              <p:ext uri="{D42A27DB-BD31-4B8C-83A1-F6EECF244321}">
                <p14:modId xmlns:p14="http://schemas.microsoft.com/office/powerpoint/2010/main" val="4195972934"/>
              </p:ext>
            </p:extLst>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6135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AE4C84F-7457-4662-AFA3-554A32B9C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DF9B39E-8A25-4BC3-B3C0-ACD46B94E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9141714"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768096" y="4971088"/>
            <a:ext cx="7290054" cy="1499616"/>
          </a:xfrm>
        </p:spPr>
        <p:txBody>
          <a:bodyPr>
            <a:normAutofit/>
          </a:bodyPr>
          <a:lstStyle/>
          <a:p>
            <a:r>
              <a:rPr lang="en-US" b="1" dirty="0">
                <a:solidFill>
                  <a:srgbClr val="FFFFFF"/>
                </a:solidFill>
              </a:rPr>
              <a:t>High Priority</a:t>
            </a:r>
          </a:p>
        </p:txBody>
      </p:sp>
      <p:cxnSp>
        <p:nvCxnSpPr>
          <p:cNvPr id="13" name="Straight Connector 12">
            <a:extLst>
              <a:ext uri="{FF2B5EF4-FFF2-40B4-BE49-F238E27FC236}">
                <a16:creationId xmlns:a16="http://schemas.microsoft.com/office/drawing/2014/main" id="{BA91CE2E-0B4F-41F3-95F2-0EB7003685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5242273"/>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4" name="Content Placeholder 3"/>
          <p:cNvGraphicFramePr>
            <a:graphicFrameLocks noGrp="1"/>
          </p:cNvGraphicFramePr>
          <p:nvPr>
            <p:ph idx="1"/>
            <p:extLst>
              <p:ext uri="{D42A27DB-BD31-4B8C-83A1-F6EECF244321}">
                <p14:modId xmlns:p14="http://schemas.microsoft.com/office/powerpoint/2010/main" val="2397007547"/>
              </p:ext>
            </p:extLst>
          </p:nvPr>
        </p:nvGraphicFramePr>
        <p:xfrm>
          <a:off x="482203" y="642938"/>
          <a:ext cx="8172450" cy="3355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12985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0AE4C84F-7457-4662-AFA3-554A32B9C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DF9B39E-8A25-4BC3-B3C0-ACD46B94E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9141714"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768096" y="4971088"/>
            <a:ext cx="7290054" cy="1499616"/>
          </a:xfrm>
        </p:spPr>
        <p:txBody>
          <a:bodyPr>
            <a:normAutofit/>
          </a:bodyPr>
          <a:lstStyle/>
          <a:p>
            <a:r>
              <a:rPr lang="en-US" b="1" dirty="0">
                <a:solidFill>
                  <a:srgbClr val="FFFFFF"/>
                </a:solidFill>
              </a:rPr>
              <a:t>Medium Priority</a:t>
            </a:r>
          </a:p>
        </p:txBody>
      </p:sp>
      <p:cxnSp>
        <p:nvCxnSpPr>
          <p:cNvPr id="13" name="Straight Connector 12">
            <a:extLst>
              <a:ext uri="{FF2B5EF4-FFF2-40B4-BE49-F238E27FC236}">
                <a16:creationId xmlns:a16="http://schemas.microsoft.com/office/drawing/2014/main" id="{BA91CE2E-0B4F-41F3-95F2-0EB7003685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5242273"/>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4" name="Content Placeholder 3"/>
          <p:cNvGraphicFramePr>
            <a:graphicFrameLocks noGrp="1"/>
          </p:cNvGraphicFramePr>
          <p:nvPr>
            <p:ph idx="1"/>
            <p:extLst>
              <p:ext uri="{D42A27DB-BD31-4B8C-83A1-F6EECF244321}">
                <p14:modId xmlns:p14="http://schemas.microsoft.com/office/powerpoint/2010/main" val="3814110836"/>
              </p:ext>
            </p:extLst>
          </p:nvPr>
        </p:nvGraphicFramePr>
        <p:xfrm>
          <a:off x="482203" y="642938"/>
          <a:ext cx="8172450" cy="3355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493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768096" y="585216"/>
            <a:ext cx="7290054" cy="1499616"/>
          </a:xfrm>
        </p:spPr>
        <p:txBody>
          <a:bodyPr>
            <a:normAutofit/>
          </a:bodyPr>
          <a:lstStyle/>
          <a:p>
            <a:r>
              <a:rPr lang="en-US" b="1" dirty="0"/>
              <a:t>Technical Assistance</a:t>
            </a:r>
          </a:p>
        </p:txBody>
      </p:sp>
      <p:pic>
        <p:nvPicPr>
          <p:cNvPr id="4" name="Picture 2" descr="C:\Users\stephanie.cox\AppData\Local\Microsoft\Windows\Temporary Internet Files\Content.IE5\EOO6CJLO\MC90044151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95" y="2754624"/>
            <a:ext cx="2711704" cy="271170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Diagram 1"/>
          <p:cNvGraphicFramePr/>
          <p:nvPr>
            <p:extLst>
              <p:ext uri="{D42A27DB-BD31-4B8C-83A1-F6EECF244321}">
                <p14:modId xmlns:p14="http://schemas.microsoft.com/office/powerpoint/2010/main" val="2902602388"/>
              </p:ext>
            </p:extLst>
          </p:nvPr>
        </p:nvGraphicFramePr>
        <p:xfrm>
          <a:off x="3797709" y="1391920"/>
          <a:ext cx="5061811" cy="49174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00906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8CD2B798-7994-4548-A2BE-4AEF9C1A5F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Oval 5">
            <a:extLst>
              <a:ext uri="{FF2B5EF4-FFF2-40B4-BE49-F238E27FC236}">
                <a16:creationId xmlns:a16="http://schemas.microsoft.com/office/drawing/2014/main" id="{E6162320-3B67-42BB-AF9D-939326E648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5" name="Straight Connector 74">
            <a:extLst>
              <a:ext uri="{FF2B5EF4-FFF2-40B4-BE49-F238E27FC236}">
                <a16:creationId xmlns:a16="http://schemas.microsoft.com/office/drawing/2014/main" id="{6722E143-84C1-4F95-937C-78B92D2811C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useBgFill="1">
        <p:nvSpPr>
          <p:cNvPr id="77" name="Rectangle 76">
            <a:extLst>
              <a:ext uri="{FF2B5EF4-FFF2-40B4-BE49-F238E27FC236}">
                <a16:creationId xmlns:a16="http://schemas.microsoft.com/office/drawing/2014/main" id="{29E9E3A5-F4E8-47A7-BB85-6CF927184D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5" y="0"/>
            <a:ext cx="9141545"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880D974B-B1F0-4DE6-B6B2-A9E28BB372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475707" y="640080"/>
            <a:ext cx="3156492" cy="3942498"/>
          </a:xfrm>
        </p:spPr>
        <p:txBody>
          <a:bodyPr vert="horz" lIns="91440" tIns="45720" rIns="91440" bIns="45720" rtlCol="0" anchor="b">
            <a:normAutofit/>
          </a:bodyPr>
          <a:lstStyle/>
          <a:p>
            <a:r>
              <a:rPr lang="en-US" sz="3500" kern="1200" cap="all" spc="200" baseline="0">
                <a:solidFill>
                  <a:srgbClr val="FFFFFF"/>
                </a:solidFill>
                <a:latin typeface="+mj-lt"/>
                <a:ea typeface="+mj-ea"/>
                <a:cs typeface="+mj-cs"/>
              </a:rPr>
              <a:t>Technical Reference Manual (TRM) Update process</a:t>
            </a:r>
            <a:br>
              <a:rPr lang="en-US" sz="3500" kern="1200" cap="all" spc="200" baseline="0">
                <a:solidFill>
                  <a:srgbClr val="FFFFFF"/>
                </a:solidFill>
                <a:latin typeface="+mj-lt"/>
                <a:ea typeface="+mj-ea"/>
                <a:cs typeface="+mj-cs"/>
              </a:rPr>
            </a:br>
            <a:endParaRPr lang="en-US" sz="3500" kern="1200" cap="all" spc="200" baseline="0">
              <a:solidFill>
                <a:srgbClr val="FFFFFF"/>
              </a:solidFill>
              <a:latin typeface="+mj-lt"/>
              <a:ea typeface="+mj-ea"/>
              <a:cs typeface="+mj-cs"/>
            </a:endParaRPr>
          </a:p>
        </p:txBody>
      </p:sp>
      <p:cxnSp>
        <p:nvCxnSpPr>
          <p:cNvPr id="81" name="Straight Connector 80">
            <a:extLst>
              <a:ext uri="{FF2B5EF4-FFF2-40B4-BE49-F238E27FC236}">
                <a16:creationId xmlns:a16="http://schemas.microsoft.com/office/drawing/2014/main" id="{685A41E9-862B-4839-AD43-1EEC52D9AC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4530" y="4708047"/>
            <a:ext cx="240030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pic>
        <p:nvPicPr>
          <p:cNvPr id="1026" name="Picture 2" descr="Divide and Conquer, Sorting and Searching, and Randomized Algorithms |  Coursera">
            <a:extLst>
              <a:ext uri="{FF2B5EF4-FFF2-40B4-BE49-F238E27FC236}">
                <a16:creationId xmlns:a16="http://schemas.microsoft.com/office/drawing/2014/main" id="{E7C4DA48-C7F1-46C4-9A2C-9BC935245C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78" r="12127"/>
          <a:stretch/>
        </p:blipFill>
        <p:spPr bwMode="auto">
          <a:xfrm>
            <a:off x="4572000" y="640080"/>
            <a:ext cx="4094602" cy="5578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83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768096" y="585216"/>
            <a:ext cx="7290054" cy="1499616"/>
          </a:xfrm>
        </p:spPr>
        <p:txBody>
          <a:bodyPr>
            <a:normAutofit/>
          </a:bodyPr>
          <a:lstStyle/>
          <a:p>
            <a:r>
              <a:rPr lang="en-US" b="1"/>
              <a:t>Maintenance and approval of the Texas TRM</a:t>
            </a:r>
          </a:p>
        </p:txBody>
      </p:sp>
      <p:cxnSp>
        <p:nvCxnSpPr>
          <p:cNvPr id="71" name="Straight Connector 70">
            <a:extLst>
              <a:ext uri="{FF2B5EF4-FFF2-40B4-BE49-F238E27FC236}">
                <a16:creationId xmlns:a16="http://schemas.microsoft.com/office/drawing/2014/main" id="{3FEFDF7D-B17C-4F16-B8BE-C55FFC7E29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3" name="Content Placeholder 2"/>
          <p:cNvGraphicFramePr>
            <a:graphicFrameLocks noGrp="1"/>
          </p:cNvGraphicFramePr>
          <p:nvPr>
            <p:ph idx="1"/>
            <p:extLst>
              <p:ext uri="{D42A27DB-BD31-4B8C-83A1-F6EECF244321}">
                <p14:modId xmlns:p14="http://schemas.microsoft.com/office/powerpoint/2010/main" val="1438858058"/>
              </p:ext>
            </p:extLst>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11021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768096" y="585216"/>
            <a:ext cx="7290054" cy="1499616"/>
          </a:xfrm>
        </p:spPr>
        <p:txBody>
          <a:bodyPr>
            <a:normAutofit/>
          </a:bodyPr>
          <a:lstStyle/>
          <a:p>
            <a:r>
              <a:rPr lang="en-US" b="1"/>
              <a:t>TRM Format</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179055429"/>
              </p:ext>
            </p:extLst>
          </p:nvPr>
        </p:nvGraphicFramePr>
        <p:xfrm>
          <a:off x="767953" y="2084832"/>
          <a:ext cx="7739439" cy="42238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9566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768096" y="585216"/>
            <a:ext cx="7290054" cy="1499616"/>
          </a:xfrm>
        </p:spPr>
        <p:txBody>
          <a:bodyPr>
            <a:normAutofit/>
          </a:bodyPr>
          <a:lstStyle/>
          <a:p>
            <a:r>
              <a:rPr lang="en-US" b="1" dirty="0"/>
              <a:t>Collaborative Update Approach</a:t>
            </a:r>
          </a:p>
        </p:txBody>
      </p:sp>
      <p:graphicFrame>
        <p:nvGraphicFramePr>
          <p:cNvPr id="2" name="Content Placeholder 1"/>
          <p:cNvGraphicFramePr>
            <a:graphicFrameLocks noGrp="1"/>
          </p:cNvGraphicFramePr>
          <p:nvPr>
            <p:ph idx="1"/>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9649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768096" y="585216"/>
            <a:ext cx="7290054" cy="1499616"/>
          </a:xfrm>
        </p:spPr>
        <p:txBody>
          <a:bodyPr>
            <a:normAutofit/>
          </a:bodyPr>
          <a:lstStyle/>
          <a:p>
            <a:r>
              <a:rPr lang="en-US" b="1"/>
              <a:t>Goal of Updates</a:t>
            </a:r>
          </a:p>
        </p:txBody>
      </p:sp>
      <p:graphicFrame>
        <p:nvGraphicFramePr>
          <p:cNvPr id="30724" name="Content Placeholder 1">
            <a:extLst>
              <a:ext uri="{FF2B5EF4-FFF2-40B4-BE49-F238E27FC236}">
                <a16:creationId xmlns:a16="http://schemas.microsoft.com/office/drawing/2014/main" id="{156661D8-D248-44DF-A334-26630D6AA127}"/>
              </a:ext>
            </a:extLst>
          </p:cNvPr>
          <p:cNvGraphicFramePr/>
          <p:nvPr>
            <p:extLst>
              <p:ext uri="{D42A27DB-BD31-4B8C-83A1-F6EECF244321}">
                <p14:modId xmlns:p14="http://schemas.microsoft.com/office/powerpoint/2010/main" val="956451957"/>
              </p:ext>
            </p:extLst>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865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BDDD243-ED5F-4896-B18B-ABCF4B7E1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19E6BB3-DF2B-4751-97C5-B3DB949AED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1998"/>
            <a:ext cx="9141714"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question"/>
          <p:cNvPicPr>
            <a:picLocks noChangeAspect="1" noChangeArrowheads="1"/>
          </p:cNvPicPr>
          <p:nvPr/>
        </p:nvPicPr>
        <p:blipFill>
          <a:blip r:embed="rId2" cstate="print"/>
          <a:srcRect t="8163" r="14999"/>
          <a:stretch>
            <a:fillRect/>
          </a:stretch>
        </p:blipFill>
        <p:spPr bwMode="auto">
          <a:xfrm>
            <a:off x="4813300" y="1004372"/>
            <a:ext cx="3560318" cy="2884988"/>
          </a:xfrm>
          <a:prstGeom prst="rect">
            <a:avLst/>
          </a:prstGeom>
          <a:noFill/>
        </p:spPr>
      </p:pic>
      <p:cxnSp>
        <p:nvCxnSpPr>
          <p:cNvPr id="13" name="Straight Connector 12">
            <a:extLst>
              <a:ext uri="{FF2B5EF4-FFF2-40B4-BE49-F238E27FC236}">
                <a16:creationId xmlns:a16="http://schemas.microsoft.com/office/drawing/2014/main" id="{A61721DD-D110-44EE-82A7-D56AB687E6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5204427"/>
            <a:ext cx="0" cy="9144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p:cNvGraphicFramePr/>
          <p:nvPr>
            <p:extLst>
              <p:ext uri="{D42A27DB-BD31-4B8C-83A1-F6EECF244321}">
                <p14:modId xmlns:p14="http://schemas.microsoft.com/office/powerpoint/2010/main" val="3579080061"/>
              </p:ext>
            </p:extLst>
          </p:nvPr>
        </p:nvGraphicFramePr>
        <p:xfrm>
          <a:off x="768096" y="643467"/>
          <a:ext cx="3562604" cy="3606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990856F3-E7B3-4EC3-885F-A9059AAFFBB2}"/>
              </a:ext>
            </a:extLst>
          </p:cNvPr>
          <p:cNvSpPr/>
          <p:nvPr/>
        </p:nvSpPr>
        <p:spPr>
          <a:xfrm>
            <a:off x="1297409" y="5401318"/>
            <a:ext cx="6119387" cy="646331"/>
          </a:xfrm>
          <a:prstGeom prst="rect">
            <a:avLst/>
          </a:prstGeom>
        </p:spPr>
        <p:txBody>
          <a:bodyPr wrap="square">
            <a:spAutoFit/>
          </a:bodyPr>
          <a:lstStyle/>
          <a:p>
            <a:pPr lvl="0"/>
            <a:r>
              <a:rPr lang="en-US" sz="3600" dirty="0">
                <a:solidFill>
                  <a:schemeClr val="bg1"/>
                </a:solidFill>
              </a:rPr>
              <a:t>Thank you for your time today</a:t>
            </a:r>
          </a:p>
        </p:txBody>
      </p:sp>
    </p:spTree>
    <p:extLst>
      <p:ext uri="{BB962C8B-B14F-4D97-AF65-F5344CB8AC3E}">
        <p14:creationId xmlns:p14="http://schemas.microsoft.com/office/powerpoint/2010/main" val="4089472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A32BB39-F62E-43E2-BD90-29FA555154B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8" name="Rectangle 27">
            <a:extLst>
              <a:ext uri="{FF2B5EF4-FFF2-40B4-BE49-F238E27FC236}">
                <a16:creationId xmlns:a16="http://schemas.microsoft.com/office/drawing/2014/main" id="{156E7627-9054-4C34-A9FF-A07F952840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26FFA292-F691-4275-8B5D-FBB2F7B4CF52}"/>
              </a:ext>
            </a:extLst>
          </p:cNvPr>
          <p:cNvSpPr>
            <a:spLocks noGrp="1"/>
          </p:cNvSpPr>
          <p:nvPr>
            <p:ph type="title"/>
          </p:nvPr>
        </p:nvSpPr>
        <p:spPr>
          <a:xfrm>
            <a:off x="4463796" y="585216"/>
            <a:ext cx="4305554" cy="1499616"/>
          </a:xfrm>
        </p:spPr>
        <p:txBody>
          <a:bodyPr vert="horz" lIns="91440" tIns="45720" rIns="91440" bIns="45720" rtlCol="0" anchor="ctr">
            <a:normAutofit/>
          </a:bodyPr>
          <a:lstStyle/>
          <a:p>
            <a:pPr algn="l"/>
            <a:r>
              <a:rPr lang="en-US" sz="4300" spc="100" dirty="0"/>
              <a:t>PY2020 Energy Efficiency Programs</a:t>
            </a:r>
          </a:p>
        </p:txBody>
      </p:sp>
      <p:pic>
        <p:nvPicPr>
          <p:cNvPr id="21" name="Picture 20" descr="A picture containing object, lamp&#10;&#10;Description generated with high confidence">
            <a:extLst>
              <a:ext uri="{FF2B5EF4-FFF2-40B4-BE49-F238E27FC236}">
                <a16:creationId xmlns:a16="http://schemas.microsoft.com/office/drawing/2014/main" id="{DD26C774-CA5E-4B16-AF5F-2425C682FF7A}"/>
              </a:ext>
            </a:extLst>
          </p:cNvPr>
          <p:cNvPicPr>
            <a:picLocks noChangeAspect="1"/>
          </p:cNvPicPr>
          <p:nvPr/>
        </p:nvPicPr>
        <p:blipFill rotWithShape="1">
          <a:blip r:embed="rId3"/>
          <a:srcRect t="21014" r="5" b="10668"/>
          <a:stretch/>
        </p:blipFill>
        <p:spPr>
          <a:xfrm>
            <a:off x="363473" y="1370920"/>
            <a:ext cx="2647700" cy="1739371"/>
          </a:xfrm>
          <a:prstGeom prst="rect">
            <a:avLst/>
          </a:prstGeom>
        </p:spPr>
      </p:pic>
      <p:sp>
        <p:nvSpPr>
          <p:cNvPr id="30" name="Rectangle 29">
            <a:extLst>
              <a:ext uri="{FF2B5EF4-FFF2-40B4-BE49-F238E27FC236}">
                <a16:creationId xmlns:a16="http://schemas.microsoft.com/office/drawing/2014/main" id="{BAFFBAEC-4B09-4263-AA73-ECE450FC74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31824" y="484632"/>
            <a:ext cx="603504" cy="351194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C570AA90-7628-435C-9F08-19F2E026DCD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2672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E045B6E3-569F-487B-8966-D3A87C7B4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362" y="4150596"/>
            <a:ext cx="357887" cy="22318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D0614EE-E522-4382-BD69-2D14FCA6C06E}"/>
              </a:ext>
            </a:extLst>
          </p:cNvPr>
          <p:cNvPicPr>
            <a:picLocks noChangeAspect="1"/>
          </p:cNvPicPr>
          <p:nvPr/>
        </p:nvPicPr>
        <p:blipFill>
          <a:blip r:embed="rId4"/>
          <a:stretch>
            <a:fillRect/>
          </a:stretch>
        </p:blipFill>
        <p:spPr>
          <a:xfrm>
            <a:off x="1266693" y="4444249"/>
            <a:ext cx="2468635" cy="1644502"/>
          </a:xfrm>
          <a:prstGeom prst="rect">
            <a:avLst/>
          </a:prstGeom>
        </p:spPr>
      </p:pic>
      <p:sp>
        <p:nvSpPr>
          <p:cNvPr id="5" name="Text Placeholder 4">
            <a:extLst>
              <a:ext uri="{FF2B5EF4-FFF2-40B4-BE49-F238E27FC236}">
                <a16:creationId xmlns:a16="http://schemas.microsoft.com/office/drawing/2014/main" id="{20C15A7B-C91A-44F7-A427-22EC62563ED3}"/>
              </a:ext>
            </a:extLst>
          </p:cNvPr>
          <p:cNvSpPr>
            <a:spLocks noGrp="1"/>
          </p:cNvSpPr>
          <p:nvPr>
            <p:ph type="body" sz="half" idx="2"/>
          </p:nvPr>
        </p:nvSpPr>
        <p:spPr>
          <a:xfrm>
            <a:off x="4943633" y="2007830"/>
            <a:ext cx="3586909" cy="4479596"/>
          </a:xfrm>
        </p:spPr>
        <p:txBody>
          <a:bodyPr vert="horz" lIns="45720" tIns="45720" rIns="45720" bIns="45720" rtlCol="0">
            <a:normAutofit/>
          </a:bodyPr>
          <a:lstStyle/>
          <a:p>
            <a:pPr>
              <a:lnSpc>
                <a:spcPct val="90000"/>
              </a:lnSpc>
            </a:pPr>
            <a:r>
              <a:rPr lang="en-US" sz="2800" dirty="0">
                <a:solidFill>
                  <a:schemeClr val="tx1"/>
                </a:solidFill>
              </a:rPr>
              <a:t>EM&amp;V Key Findings </a:t>
            </a:r>
          </a:p>
          <a:p>
            <a:pPr>
              <a:lnSpc>
                <a:spcPct val="90000"/>
              </a:lnSpc>
            </a:pPr>
            <a:r>
              <a:rPr lang="en-US" sz="2800" dirty="0">
                <a:solidFill>
                  <a:schemeClr val="tx1"/>
                </a:solidFill>
              </a:rPr>
              <a:t>&amp; Recommendations</a:t>
            </a:r>
          </a:p>
        </p:txBody>
      </p:sp>
    </p:spTree>
    <p:extLst>
      <p:ext uri="{BB962C8B-B14F-4D97-AF65-F5344CB8AC3E}">
        <p14:creationId xmlns:p14="http://schemas.microsoft.com/office/powerpoint/2010/main" val="3720602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20">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19" name="Rectangle 22">
            <a:extLst>
              <a:ext uri="{FF2B5EF4-FFF2-40B4-BE49-F238E27FC236}">
                <a16:creationId xmlns:a16="http://schemas.microsoft.com/office/drawing/2014/main" id="{CBDDD243-ED5F-4896-B18B-ABCF4B7E1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24">
            <a:extLst>
              <a:ext uri="{FF2B5EF4-FFF2-40B4-BE49-F238E27FC236}">
                <a16:creationId xmlns:a16="http://schemas.microsoft.com/office/drawing/2014/main" id="{319E6BB3-DF2B-4751-97C5-B3DB949AED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1998"/>
            <a:ext cx="9141714"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26FFA292-F691-4275-8B5D-FBB2F7B4CF52}"/>
              </a:ext>
            </a:extLst>
          </p:cNvPr>
          <p:cNvSpPr>
            <a:spLocks noGrp="1"/>
          </p:cNvSpPr>
          <p:nvPr>
            <p:ph type="title"/>
          </p:nvPr>
        </p:nvSpPr>
        <p:spPr>
          <a:xfrm>
            <a:off x="768096" y="4911819"/>
            <a:ext cx="7290054" cy="1499616"/>
          </a:xfrm>
        </p:spPr>
        <p:txBody>
          <a:bodyPr vert="horz" lIns="91440" tIns="45720" rIns="91440" bIns="45720" rtlCol="0" anchor="ctr">
            <a:normAutofit/>
          </a:bodyPr>
          <a:lstStyle/>
          <a:p>
            <a:pPr algn="l"/>
            <a:r>
              <a:rPr lang="en-US" sz="5000" spc="100" dirty="0">
                <a:solidFill>
                  <a:srgbClr val="FFFFFF"/>
                </a:solidFill>
              </a:rPr>
              <a:t>lifetime savings cost of $0.02  kWh and $11.56 per kW.</a:t>
            </a:r>
          </a:p>
        </p:txBody>
      </p:sp>
      <p:sp>
        <p:nvSpPr>
          <p:cNvPr id="5" name="Text Placeholder 4">
            <a:extLst>
              <a:ext uri="{FF2B5EF4-FFF2-40B4-BE49-F238E27FC236}">
                <a16:creationId xmlns:a16="http://schemas.microsoft.com/office/drawing/2014/main" id="{20C15A7B-C91A-44F7-A427-22EC62563ED3}"/>
              </a:ext>
            </a:extLst>
          </p:cNvPr>
          <p:cNvSpPr>
            <a:spLocks noGrp="1"/>
          </p:cNvSpPr>
          <p:nvPr>
            <p:ph type="body" sz="half" idx="2"/>
          </p:nvPr>
        </p:nvSpPr>
        <p:spPr>
          <a:xfrm>
            <a:off x="680720" y="322192"/>
            <a:ext cx="4076700" cy="3803700"/>
          </a:xfrm>
        </p:spPr>
        <p:txBody>
          <a:bodyPr vert="horz" lIns="45720" tIns="45720" rIns="45720" bIns="45720" rtlCol="0" anchor="ctr">
            <a:normAutofit/>
          </a:bodyPr>
          <a:lstStyle/>
          <a:p>
            <a:pPr>
              <a:lnSpc>
                <a:spcPct val="90000"/>
              </a:lnSpc>
            </a:pPr>
            <a:r>
              <a:rPr lang="en-US" sz="1700" dirty="0">
                <a:solidFill>
                  <a:schemeClr val="tx1"/>
                </a:solidFill>
              </a:rPr>
              <a:t> </a:t>
            </a:r>
          </a:p>
          <a:p>
            <a:pPr>
              <a:lnSpc>
                <a:spcPct val="90000"/>
              </a:lnSpc>
            </a:pPr>
            <a:r>
              <a:rPr lang="en-US" sz="1700" dirty="0">
                <a:solidFill>
                  <a:schemeClr val="tx1"/>
                </a:solidFill>
              </a:rPr>
              <a:t>Saved</a:t>
            </a:r>
          </a:p>
          <a:p>
            <a:pPr>
              <a:lnSpc>
                <a:spcPct val="90000"/>
              </a:lnSpc>
            </a:pPr>
            <a:r>
              <a:rPr lang="en-US" sz="1800" dirty="0">
                <a:solidFill>
                  <a:srgbClr val="000000"/>
                </a:solidFill>
                <a:effectLst/>
                <a:latin typeface="Arial" panose="020B0604020202020204" pitchFamily="34" charset="0"/>
                <a:ea typeface="Calibri" panose="020F0502020204030204" pitchFamily="34" charset="0"/>
              </a:rPr>
              <a:t>695,012,552 </a:t>
            </a:r>
            <a:r>
              <a:rPr lang="en-US" dirty="0"/>
              <a:t> </a:t>
            </a:r>
            <a:r>
              <a:rPr lang="en-US" sz="1700" dirty="0">
                <a:solidFill>
                  <a:schemeClr val="tx1"/>
                </a:solidFill>
              </a:rPr>
              <a:t> kWh </a:t>
            </a:r>
          </a:p>
          <a:p>
            <a:pPr>
              <a:lnSpc>
                <a:spcPct val="90000"/>
              </a:lnSpc>
            </a:pPr>
            <a:r>
              <a:rPr lang="en-US" sz="1700" dirty="0">
                <a:solidFill>
                  <a:schemeClr val="tx1"/>
                </a:solidFill>
              </a:rPr>
              <a:t>Reduced demand by</a:t>
            </a:r>
          </a:p>
          <a:p>
            <a:pPr>
              <a:lnSpc>
                <a:spcPct val="90000"/>
              </a:lnSpc>
            </a:pPr>
            <a:r>
              <a:rPr lang="en-US" dirty="0"/>
              <a:t>536,770 </a:t>
            </a:r>
            <a:r>
              <a:rPr lang="en-US" sz="1700" dirty="0">
                <a:solidFill>
                  <a:schemeClr val="tx1"/>
                </a:solidFill>
              </a:rPr>
              <a:t> kW</a:t>
            </a:r>
          </a:p>
        </p:txBody>
      </p:sp>
      <p:cxnSp>
        <p:nvCxnSpPr>
          <p:cNvPr id="28" name="Straight Connector 26">
            <a:extLst>
              <a:ext uri="{FF2B5EF4-FFF2-40B4-BE49-F238E27FC236}">
                <a16:creationId xmlns:a16="http://schemas.microsoft.com/office/drawing/2014/main" id="{A61721DD-D110-44EE-82A7-D56AB687E6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5204427"/>
            <a:ext cx="0" cy="9144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D287343D-9FD6-4107-B40A-4CF5DEECA245}"/>
              </a:ext>
            </a:extLst>
          </p:cNvPr>
          <p:cNvPicPr/>
          <p:nvPr/>
        </p:nvPicPr>
        <p:blipFill rotWithShape="1">
          <a:blip r:embed="rId3">
            <a:extLst>
              <a:ext uri="{28A0092B-C50C-407E-A947-70E740481C1C}">
                <a14:useLocalDpi xmlns:a14="http://schemas.microsoft.com/office/drawing/2010/main" val="0"/>
              </a:ext>
            </a:extLst>
          </a:blip>
          <a:srcRect l="3846" t="4216" r="4968" b="52505"/>
          <a:stretch/>
        </p:blipFill>
        <p:spPr bwMode="auto">
          <a:xfrm>
            <a:off x="2899827" y="322193"/>
            <a:ext cx="6012679" cy="38037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9459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600" y="643467"/>
            <a:ext cx="8178799"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Timeline&#10;&#10;Description automatically generated">
            <a:extLst>
              <a:ext uri="{FF2B5EF4-FFF2-40B4-BE49-F238E27FC236}">
                <a16:creationId xmlns:a16="http://schemas.microsoft.com/office/drawing/2014/main" id="{C2BF4E80-E705-4DBF-9509-0399EB5FB865}"/>
              </a:ext>
            </a:extLst>
          </p:cNvPr>
          <p:cNvPicPr>
            <a:picLocks noGrp="1" noChangeAspect="1"/>
          </p:cNvPicPr>
          <p:nvPr>
            <p:ph idx="4294967295"/>
          </p:nvPr>
        </p:nvPicPr>
        <p:blipFill>
          <a:blip r:embed="rId3"/>
          <a:stretch>
            <a:fillRect/>
          </a:stretch>
        </p:blipFill>
        <p:spPr>
          <a:xfrm>
            <a:off x="2048719" y="645644"/>
            <a:ext cx="4942389" cy="5568889"/>
          </a:xfrm>
          <a:prstGeom prst="rect">
            <a:avLst/>
          </a:prstGeom>
        </p:spPr>
      </p:pic>
    </p:spTree>
    <p:extLst>
      <p:ext uri="{BB962C8B-B14F-4D97-AF65-F5344CB8AC3E}">
        <p14:creationId xmlns:p14="http://schemas.microsoft.com/office/powerpoint/2010/main" val="1008683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8" name="Rectangle 191">
            <a:extLst>
              <a:ext uri="{FF2B5EF4-FFF2-40B4-BE49-F238E27FC236}">
                <a16:creationId xmlns:a16="http://schemas.microsoft.com/office/drawing/2014/main" id="{3A8EC506-B1DA-46A1-B44D-774E68468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729" name="Oval 5">
            <a:extLst>
              <a:ext uri="{FF2B5EF4-FFF2-40B4-BE49-F238E27FC236}">
                <a16:creationId xmlns:a16="http://schemas.microsoft.com/office/drawing/2014/main" id="{BFF30785-305E-45D7-984F-5AA93D3CA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730" name="Straight Connector 193">
            <a:extLst>
              <a:ext uri="{FF2B5EF4-FFF2-40B4-BE49-F238E27FC236}">
                <a16:creationId xmlns:a16="http://schemas.microsoft.com/office/drawing/2014/main" id="{15E01FA5-D766-43CA-A83D-E7CF3F04E9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722" name="Title 1"/>
          <p:cNvSpPr>
            <a:spLocks noGrp="1"/>
          </p:cNvSpPr>
          <p:nvPr>
            <p:ph type="title"/>
          </p:nvPr>
        </p:nvSpPr>
        <p:spPr>
          <a:xfrm>
            <a:off x="342900" y="4960137"/>
            <a:ext cx="5829300" cy="1463040"/>
          </a:xfrm>
        </p:spPr>
        <p:txBody>
          <a:bodyPr vert="horz" lIns="91440" tIns="45720" rIns="91440" bIns="45720" rtlCol="0" anchor="ctr">
            <a:normAutofit/>
          </a:bodyPr>
          <a:lstStyle/>
          <a:p>
            <a:pPr algn="r"/>
            <a:r>
              <a:rPr lang="en-US" sz="5000" kern="1200" cap="all" spc="200" baseline="0" dirty="0">
                <a:solidFill>
                  <a:schemeClr val="tx1">
                    <a:lumMod val="95000"/>
                    <a:lumOff val="5000"/>
                  </a:schemeClr>
                </a:solidFill>
                <a:latin typeface="+mj-lt"/>
                <a:ea typeface="+mj-ea"/>
                <a:cs typeface="+mj-cs"/>
              </a:rPr>
              <a:t>Savings</a:t>
            </a:r>
            <a:br>
              <a:rPr lang="en-US" sz="5000" kern="1200" cap="all" spc="200" baseline="0" dirty="0">
                <a:solidFill>
                  <a:schemeClr val="tx1">
                    <a:lumMod val="95000"/>
                    <a:lumOff val="5000"/>
                  </a:schemeClr>
                </a:solidFill>
                <a:latin typeface="+mj-lt"/>
                <a:ea typeface="+mj-ea"/>
                <a:cs typeface="+mj-cs"/>
              </a:rPr>
            </a:br>
            <a:r>
              <a:rPr lang="en-US" sz="5000" kern="1200" cap="all" spc="200" baseline="0" dirty="0">
                <a:solidFill>
                  <a:schemeClr val="tx1">
                    <a:lumMod val="95000"/>
                    <a:lumOff val="5000"/>
                  </a:schemeClr>
                </a:solidFill>
                <a:latin typeface="+mj-lt"/>
                <a:ea typeface="+mj-ea"/>
                <a:cs typeface="+mj-cs"/>
              </a:rPr>
              <a:t>by Program type</a:t>
            </a:r>
          </a:p>
        </p:txBody>
      </p:sp>
      <p:sp useBgFill="1">
        <p:nvSpPr>
          <p:cNvPr id="30731" name="Rectangle 194">
            <a:extLst>
              <a:ext uri="{FF2B5EF4-FFF2-40B4-BE49-F238E27FC236}">
                <a16:creationId xmlns:a16="http://schemas.microsoft.com/office/drawing/2014/main" id="{C6D18C07-B1F9-42F0-8956-B88FC37A6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848749E2-C598-4A72-BB73-9C267DAAACF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914400" y="162045"/>
            <a:ext cx="6794329" cy="4571999"/>
          </a:xfrm>
          <a:prstGeom prst="rect">
            <a:avLst/>
          </a:prstGeom>
          <a:noFill/>
        </p:spPr>
      </p:pic>
    </p:spTree>
    <p:extLst>
      <p:ext uri="{BB962C8B-B14F-4D97-AF65-F5344CB8AC3E}">
        <p14:creationId xmlns:p14="http://schemas.microsoft.com/office/powerpoint/2010/main" val="356848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0722"/>
                                        </p:tgtEl>
                                        <p:attrNameLst>
                                          <p:attrName>style.visibility</p:attrName>
                                        </p:attrNameLst>
                                      </p:cBhvr>
                                      <p:to>
                                        <p:strVal val="visible"/>
                                      </p:to>
                                    </p:set>
                                    <p:animEffect transition="in" filter="fade">
                                      <p:cBhvr>
                                        <p:cTn id="7" dur="7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4572000"/>
            <a:ext cx="5293730" cy="1964266"/>
          </a:xfrm>
          <a:prstGeom prst="rect">
            <a:avLst/>
          </a:prstGeom>
          <a:solidFill>
            <a:srgbClr val="404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2" name="Title 1"/>
          <p:cNvSpPr>
            <a:spLocks noGrp="1"/>
          </p:cNvSpPr>
          <p:nvPr>
            <p:ph type="title"/>
          </p:nvPr>
        </p:nvSpPr>
        <p:spPr>
          <a:xfrm>
            <a:off x="393192" y="4767072"/>
            <a:ext cx="4945641" cy="1625210"/>
          </a:xfrm>
        </p:spPr>
        <p:txBody>
          <a:bodyPr vert="horz" lIns="91440" tIns="45720" rIns="91440" bIns="45720" rtlCol="0" anchor="ctr">
            <a:normAutofit/>
          </a:bodyPr>
          <a:lstStyle/>
          <a:p>
            <a:pPr algn="r"/>
            <a:br>
              <a:rPr lang="en-US" sz="3100">
                <a:solidFill>
                  <a:srgbClr val="FFFFFF"/>
                </a:solidFill>
              </a:rPr>
            </a:br>
            <a:br>
              <a:rPr lang="en-US" sz="3100">
                <a:solidFill>
                  <a:srgbClr val="FFFFFF"/>
                </a:solidFill>
              </a:rPr>
            </a:br>
            <a:r>
              <a:rPr lang="en-US" sz="3100">
                <a:solidFill>
                  <a:srgbClr val="FFFFFF"/>
                </a:solidFill>
              </a:rPr>
              <a:t>PY2020 saw Highest Demand Reductions AND energy savings. </a:t>
            </a:r>
          </a:p>
        </p:txBody>
      </p:sp>
      <p:pic>
        <p:nvPicPr>
          <p:cNvPr id="11" name="Picture 10">
            <a:extLst>
              <a:ext uri="{FF2B5EF4-FFF2-40B4-BE49-F238E27FC236}">
                <a16:creationId xmlns:a16="http://schemas.microsoft.com/office/drawing/2014/main" id="{9BB96424-80B8-4BFB-AAC4-3DD955A54139}"/>
              </a:ext>
            </a:extLst>
          </p:cNvPr>
          <p:cNvPicPr/>
          <p:nvPr/>
        </p:nvPicPr>
        <p:blipFill rotWithShape="1">
          <a:blip r:embed="rId3">
            <a:extLst>
              <a:ext uri="{28A0092B-C50C-407E-A947-70E740481C1C}">
                <a14:useLocalDpi xmlns:a14="http://schemas.microsoft.com/office/drawing/2010/main" val="0"/>
              </a:ext>
            </a:extLst>
          </a:blip>
          <a:srcRect l="12902" r="3325" b="2"/>
          <a:stretch/>
        </p:blipFill>
        <p:spPr bwMode="auto">
          <a:xfrm>
            <a:off x="245660" y="321733"/>
            <a:ext cx="5293729" cy="4107392"/>
          </a:xfrm>
          <a:prstGeom prst="rect">
            <a:avLst/>
          </a:prstGeom>
          <a:noFill/>
        </p:spPr>
      </p:pic>
      <p:sp>
        <p:nvSpPr>
          <p:cNvPr id="86" name="Rectangle 85">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B639608-C57A-421D-BCDC-635856CCD75B}"/>
              </a:ext>
            </a:extLst>
          </p:cNvPr>
          <p:cNvSpPr/>
          <p:nvPr/>
        </p:nvSpPr>
        <p:spPr>
          <a:xfrm>
            <a:off x="6021989" y="917725"/>
            <a:ext cx="2568554" cy="4852362"/>
          </a:xfrm>
          <a:prstGeom prst="rect">
            <a:avLst/>
          </a:prstGeom>
        </p:spPr>
        <p:txBody>
          <a:bodyPr vert="horz" lIns="45720" tIns="45720" rIns="45720" bIns="45720" rtlCol="0" anchor="ctr">
            <a:normAutofit/>
          </a:bodyPr>
          <a:lstStyle/>
          <a:p>
            <a:pPr defTabSz="914400">
              <a:lnSpc>
                <a:spcPct val="90000"/>
              </a:lnSpc>
              <a:spcAft>
                <a:spcPts val="600"/>
              </a:spcAft>
              <a:buClr>
                <a:schemeClr val="accent1"/>
              </a:buClr>
            </a:pPr>
            <a:endParaRPr lang="en-US" cap="all" spc="200" dirty="0">
              <a:solidFill>
                <a:srgbClr val="FFFFFF"/>
              </a:solidFill>
            </a:endParaRPr>
          </a:p>
          <a:p>
            <a:pPr defTabSz="914400">
              <a:lnSpc>
                <a:spcPct val="90000"/>
              </a:lnSpc>
              <a:spcAft>
                <a:spcPts val="600"/>
              </a:spcAft>
              <a:buClr>
                <a:schemeClr val="accent1"/>
              </a:buClr>
            </a:pPr>
            <a:r>
              <a:rPr lang="en-US" cap="all" spc="200" dirty="0">
                <a:solidFill>
                  <a:srgbClr val="FFFFFF"/>
                </a:solidFill>
              </a:rPr>
              <a:t>Demand Reductions and Energy Savings </a:t>
            </a:r>
          </a:p>
          <a:p>
            <a:pPr defTabSz="914400">
              <a:lnSpc>
                <a:spcPct val="90000"/>
              </a:lnSpc>
              <a:spcAft>
                <a:spcPts val="600"/>
              </a:spcAft>
              <a:buClr>
                <a:schemeClr val="accent1"/>
              </a:buClr>
            </a:pPr>
            <a:r>
              <a:rPr lang="en-US" cap="all" spc="200" dirty="0">
                <a:solidFill>
                  <a:srgbClr val="FFFFFF"/>
                </a:solidFill>
              </a:rPr>
              <a:t>2016 – 2020</a:t>
            </a:r>
            <a:endParaRPr lang="en-US" dirty="0">
              <a:solidFill>
                <a:srgbClr val="FFFFFF"/>
              </a:solidFill>
            </a:endParaRPr>
          </a:p>
        </p:txBody>
      </p:sp>
    </p:spTree>
    <p:extLst>
      <p:ext uri="{BB962C8B-B14F-4D97-AF65-F5344CB8AC3E}">
        <p14:creationId xmlns:p14="http://schemas.microsoft.com/office/powerpoint/2010/main" val="3464848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0" name="Rectangle 70">
            <a:extLst>
              <a:ext uri="{FF2B5EF4-FFF2-40B4-BE49-F238E27FC236}">
                <a16:creationId xmlns:a16="http://schemas.microsoft.com/office/drawing/2014/main" id="{C23416DF-B283-4D9F-A625-146552CA9E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731" name="Oval 5">
            <a:extLst>
              <a:ext uri="{FF2B5EF4-FFF2-40B4-BE49-F238E27FC236}">
                <a16:creationId xmlns:a16="http://schemas.microsoft.com/office/drawing/2014/main" id="{73834904-4D9B-41F7-8DA6-0709FD9F7E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732" name="Straight Connector 74">
            <a:extLst>
              <a:ext uri="{FF2B5EF4-FFF2-40B4-BE49-F238E27FC236}">
                <a16:creationId xmlns:a16="http://schemas.microsoft.com/office/drawing/2014/main" id="{C00D1207-ECAF-48E9-8834-2CE4D21982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733" name="Rectangle 76">
            <a:extLst>
              <a:ext uri="{FF2B5EF4-FFF2-40B4-BE49-F238E27FC236}">
                <a16:creationId xmlns:a16="http://schemas.microsoft.com/office/drawing/2014/main" id="{1D2E3C52-528A-4049-BCAA-5460756BC0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59968"/>
            <a:ext cx="9144000" cy="229803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30722" name="Title 1"/>
          <p:cNvSpPr>
            <a:spLocks noGrp="1"/>
          </p:cNvSpPr>
          <p:nvPr>
            <p:ph type="title"/>
          </p:nvPr>
        </p:nvSpPr>
        <p:spPr>
          <a:xfrm>
            <a:off x="342900" y="4960137"/>
            <a:ext cx="5829300" cy="1463040"/>
          </a:xfrm>
        </p:spPr>
        <p:txBody>
          <a:bodyPr vert="horz" lIns="91440" tIns="45720" rIns="91440" bIns="45720" rtlCol="0" anchor="ctr">
            <a:normAutofit/>
          </a:bodyPr>
          <a:lstStyle/>
          <a:p>
            <a:pPr algn="r"/>
            <a:r>
              <a:rPr lang="en-US" sz="3500" spc="200" dirty="0">
                <a:solidFill>
                  <a:srgbClr val="FFFFFF"/>
                </a:solidFill>
              </a:rPr>
              <a:t>Statewide Cost-effectiveness was 4.0, ranging from 3.3 to 5.0 across utilities</a:t>
            </a:r>
          </a:p>
        </p:txBody>
      </p:sp>
      <p:sp useBgFill="1">
        <p:nvSpPr>
          <p:cNvPr id="30734" name="Rectangle 78">
            <a:extLst>
              <a:ext uri="{FF2B5EF4-FFF2-40B4-BE49-F238E27FC236}">
                <a16:creationId xmlns:a16="http://schemas.microsoft.com/office/drawing/2014/main" id="{CD5B542C-8183-4445-AF4D-B23AAE329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735" name="Straight Connector 80">
            <a:extLst>
              <a:ext uri="{FF2B5EF4-FFF2-40B4-BE49-F238E27FC236}">
                <a16:creationId xmlns:a16="http://schemas.microsoft.com/office/drawing/2014/main" id="{84ED9B5A-5577-4CA5-97AA-0E5E2EA975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45105" y="822682"/>
            <a:ext cx="0" cy="292608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36" name="Straight Connector 82">
            <a:extLst>
              <a:ext uri="{FF2B5EF4-FFF2-40B4-BE49-F238E27FC236}">
                <a16:creationId xmlns:a16="http://schemas.microsoft.com/office/drawing/2014/main" id="{2724283B-587C-4A0E-A50E-B8914975B48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9D8BD3C-B021-48B9-9E07-43CCEDF2413F}"/>
              </a:ext>
            </a:extLst>
          </p:cNvPr>
          <p:cNvSpPr/>
          <p:nvPr/>
        </p:nvSpPr>
        <p:spPr>
          <a:xfrm>
            <a:off x="2019936" y="352417"/>
            <a:ext cx="4872681" cy="369332"/>
          </a:xfrm>
          <a:prstGeom prst="rect">
            <a:avLst/>
          </a:prstGeom>
        </p:spPr>
        <p:txBody>
          <a:bodyPr wrap="none">
            <a:spAutoFit/>
          </a:bodyPr>
          <a:lstStyle/>
          <a:p>
            <a:r>
              <a:rPr lang="en-US" dirty="0"/>
              <a:t>2020 Cost-Benefit Ratio &amp; Cost of Lifetime Savings</a:t>
            </a:r>
          </a:p>
        </p:txBody>
      </p:sp>
      <p:sp>
        <p:nvSpPr>
          <p:cNvPr id="16" name="Rectangle 15">
            <a:extLst>
              <a:ext uri="{FF2B5EF4-FFF2-40B4-BE49-F238E27FC236}">
                <a16:creationId xmlns:a16="http://schemas.microsoft.com/office/drawing/2014/main" id="{D038815D-4BA1-4BBF-A6EB-49C059BC343B}"/>
              </a:ext>
            </a:extLst>
          </p:cNvPr>
          <p:cNvSpPr/>
          <p:nvPr/>
        </p:nvSpPr>
        <p:spPr>
          <a:xfrm>
            <a:off x="6290131" y="4718780"/>
            <a:ext cx="2167575" cy="1200329"/>
          </a:xfrm>
          <a:prstGeom prst="rect">
            <a:avLst/>
          </a:prstGeom>
        </p:spPr>
        <p:txBody>
          <a:bodyPr wrap="square">
            <a:spAutoFit/>
          </a:bodyPr>
          <a:lstStyle/>
          <a:p>
            <a:endParaRPr lang="en-US" cap="all" spc="200" dirty="0">
              <a:solidFill>
                <a:srgbClr val="FFFFFF"/>
              </a:solidFill>
            </a:endParaRPr>
          </a:p>
          <a:p>
            <a:r>
              <a:rPr lang="en-US" cap="all" spc="200" dirty="0">
                <a:solidFill>
                  <a:srgbClr val="FFFFFF"/>
                </a:solidFill>
              </a:rPr>
              <a:t>Evaluated Cost-Effectiveness</a:t>
            </a:r>
          </a:p>
        </p:txBody>
      </p:sp>
      <p:pic>
        <p:nvPicPr>
          <p:cNvPr id="13" name="Picture 12">
            <a:extLst>
              <a:ext uri="{FF2B5EF4-FFF2-40B4-BE49-F238E27FC236}">
                <a16:creationId xmlns:a16="http://schemas.microsoft.com/office/drawing/2014/main" id="{FD473123-CA11-4A75-8044-C3BF82D5E58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14400" y="868528"/>
            <a:ext cx="7164719" cy="3412115"/>
          </a:xfrm>
          <a:prstGeom prst="rect">
            <a:avLst/>
          </a:prstGeom>
          <a:noFill/>
        </p:spPr>
      </p:pic>
    </p:spTree>
    <p:extLst>
      <p:ext uri="{BB962C8B-B14F-4D97-AF65-F5344CB8AC3E}">
        <p14:creationId xmlns:p14="http://schemas.microsoft.com/office/powerpoint/2010/main" val="4035913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0" y="-2"/>
            <a:ext cx="3052451"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2" name="Title 1"/>
          <p:cNvSpPr>
            <a:spLocks noGrp="1"/>
          </p:cNvSpPr>
          <p:nvPr>
            <p:ph type="title"/>
          </p:nvPr>
        </p:nvSpPr>
        <p:spPr>
          <a:xfrm>
            <a:off x="232529" y="640080"/>
            <a:ext cx="2572391" cy="5613236"/>
          </a:xfrm>
        </p:spPr>
        <p:txBody>
          <a:bodyPr vert="horz" lIns="91440" tIns="45720" rIns="91440" bIns="45720" rtlCol="0" anchor="ctr">
            <a:normAutofit/>
          </a:bodyPr>
          <a:lstStyle/>
          <a:p>
            <a:r>
              <a:rPr lang="en-US" sz="3900" dirty="0">
                <a:solidFill>
                  <a:srgbClr val="FFFFFF"/>
                </a:solidFill>
                <a:effectLst/>
              </a:rPr>
              <a:t>Lighting, HVAC, </a:t>
            </a:r>
            <a:r>
              <a:rPr lang="en-US" sz="3900" dirty="0">
                <a:solidFill>
                  <a:srgbClr val="FFFFFF"/>
                </a:solidFill>
              </a:rPr>
              <a:t>&amp;</a:t>
            </a:r>
            <a:r>
              <a:rPr lang="en-US" sz="3900" dirty="0">
                <a:solidFill>
                  <a:srgbClr val="FFFFFF"/>
                </a:solidFill>
                <a:effectLst/>
              </a:rPr>
              <a:t> building shell improvements are delivering the most savings over time. </a:t>
            </a:r>
            <a:endParaRPr lang="en-US" sz="3900" dirty="0">
              <a:solidFill>
                <a:srgbClr val="FFFFFF"/>
              </a:solidFill>
            </a:endParaRPr>
          </a:p>
        </p:txBody>
      </p:sp>
      <p:sp>
        <p:nvSpPr>
          <p:cNvPr id="3" name="Rectangle 2">
            <a:extLst>
              <a:ext uri="{FF2B5EF4-FFF2-40B4-BE49-F238E27FC236}">
                <a16:creationId xmlns:a16="http://schemas.microsoft.com/office/drawing/2014/main" id="{BDE18DFE-561B-4F34-8C59-826927FF1867}"/>
              </a:ext>
            </a:extLst>
          </p:cNvPr>
          <p:cNvSpPr/>
          <p:nvPr/>
        </p:nvSpPr>
        <p:spPr>
          <a:xfrm>
            <a:off x="3524863" y="640080"/>
            <a:ext cx="5379104" cy="3745107"/>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a:t>PY2012—2048 Lifecycle Energy Savings by End Use (GWh)</a:t>
            </a:r>
          </a:p>
        </p:txBody>
      </p:sp>
      <p:pic>
        <p:nvPicPr>
          <p:cNvPr id="2" name="Picture 1">
            <a:extLst>
              <a:ext uri="{FF2B5EF4-FFF2-40B4-BE49-F238E27FC236}">
                <a16:creationId xmlns:a16="http://schemas.microsoft.com/office/drawing/2014/main" id="{65960B9D-9E66-4BB0-9E03-70806A12FD59}"/>
              </a:ext>
            </a:extLst>
          </p:cNvPr>
          <p:cNvPicPr>
            <a:picLocks noChangeAspect="1"/>
          </p:cNvPicPr>
          <p:nvPr/>
        </p:nvPicPr>
        <p:blipFill>
          <a:blip r:embed="rId3"/>
          <a:stretch>
            <a:fillRect/>
          </a:stretch>
        </p:blipFill>
        <p:spPr>
          <a:xfrm>
            <a:off x="3246350" y="1937206"/>
            <a:ext cx="5136122" cy="2657943"/>
          </a:xfrm>
          <a:prstGeom prst="rect">
            <a:avLst/>
          </a:prstGeom>
        </p:spPr>
      </p:pic>
    </p:spTree>
    <p:extLst>
      <p:ext uri="{BB962C8B-B14F-4D97-AF65-F5344CB8AC3E}">
        <p14:creationId xmlns:p14="http://schemas.microsoft.com/office/powerpoint/2010/main" val="332249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30722"/>
                                        </p:tgtEl>
                                        <p:attrNameLst>
                                          <p:attrName>style.visibility</p:attrName>
                                        </p:attrNameLst>
                                      </p:cBhvr>
                                      <p:to>
                                        <p:strVal val="visible"/>
                                      </p:to>
                                    </p:set>
                                    <p:animEffect transition="in" filter="fade">
                                      <p:cBhvr>
                                        <p:cTn id="7" dur="4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 al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2065AB26A77CA45A3E818E53881D1DA" ma:contentTypeVersion="8" ma:contentTypeDescription="Create a new document." ma:contentTypeScope="" ma:versionID="d7ca0b72cc2e1775e6531d6fc66b2e53">
  <xsd:schema xmlns:xsd="http://www.w3.org/2001/XMLSchema" xmlns:xs="http://www.w3.org/2001/XMLSchema" xmlns:p="http://schemas.microsoft.com/office/2006/metadata/properties" xmlns:ns3="17e9b9ee-b562-4c1f-baee-5771ab6132ba" targetNamespace="http://schemas.microsoft.com/office/2006/metadata/properties" ma:root="true" ma:fieldsID="1901ce30b38d7ea9276074a33095931e" ns3:_="">
    <xsd:import namespace="17e9b9ee-b562-4c1f-baee-5771ab6132b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e9b9ee-b562-4c1f-baee-5771ab6132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7DBD41-DD9E-4C7C-9629-DEA8C6DF24C5}">
  <ds:schemaRefs>
    <ds:schemaRef ds:uri="http://schemas.microsoft.com/sharepoint/v3/contenttype/forms"/>
  </ds:schemaRefs>
</ds:datastoreItem>
</file>

<file path=customXml/itemProps2.xml><?xml version="1.0" encoding="utf-8"?>
<ds:datastoreItem xmlns:ds="http://schemas.openxmlformats.org/officeDocument/2006/customXml" ds:itemID="{7D7951D3-02A5-4DF9-BF72-13BB62CB6D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e9b9ee-b562-4c1f-baee-5771ab6132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9F7AA3-DF0D-4563-A32D-8DA764B7D108}">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17e9b9ee-b562-4c1f-baee-5771ab6132ba"/>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4513</TotalTime>
  <Words>1219</Words>
  <Application>Microsoft Office PowerPoint</Application>
  <PresentationFormat>On-screen Show (4:3)</PresentationFormat>
  <Paragraphs>170</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Tw Cen MT</vt:lpstr>
      <vt:lpstr>Tw Cen MT Condensed</vt:lpstr>
      <vt:lpstr>Wingdings 3</vt:lpstr>
      <vt:lpstr>Integral</vt:lpstr>
      <vt:lpstr>Public Utility  Commission of Texas</vt:lpstr>
      <vt:lpstr>Agenda</vt:lpstr>
      <vt:lpstr>PY2020 Energy Efficiency Programs</vt:lpstr>
      <vt:lpstr>lifetime savings cost of $0.02  kWh and $11.56 per kW.</vt:lpstr>
      <vt:lpstr>PowerPoint Presentation</vt:lpstr>
      <vt:lpstr>Savings by Program type</vt:lpstr>
      <vt:lpstr>  PY2020 saw Highest Demand Reductions AND energy savings. </vt:lpstr>
      <vt:lpstr>Statewide Cost-effectiveness was 4.0, ranging from 3.3 to 5.0 across utilities</vt:lpstr>
      <vt:lpstr>Lighting, HVAC, &amp; building shell improvements are delivering the most savings over time. </vt:lpstr>
      <vt:lpstr>EM&amp;V Infrastructure</vt:lpstr>
      <vt:lpstr>EM&amp;V Scope  </vt:lpstr>
      <vt:lpstr>EValuated and Claimed Savings WERE similar  </vt:lpstr>
      <vt:lpstr>PowerPoint Presentation</vt:lpstr>
      <vt:lpstr>  </vt:lpstr>
      <vt:lpstr>  </vt:lpstr>
      <vt:lpstr>  </vt:lpstr>
      <vt:lpstr>  </vt:lpstr>
      <vt:lpstr>PY2021 EM&amp;V  </vt:lpstr>
      <vt:lpstr>EM&amp;V Overview</vt:lpstr>
      <vt:lpstr>High Priority</vt:lpstr>
      <vt:lpstr>Medium Priority</vt:lpstr>
      <vt:lpstr>Technical Assistance</vt:lpstr>
      <vt:lpstr>Technical Reference Manual (TRM) Update process </vt:lpstr>
      <vt:lpstr>Maintenance and approval of the Texas TRM</vt:lpstr>
      <vt:lpstr>TRM Format</vt:lpstr>
      <vt:lpstr>Collaborative Update Approach</vt:lpstr>
      <vt:lpstr>Goal of Updates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Utility  Commission of Texas</dc:title>
  <dc:creator>Lee, Lark</dc:creator>
  <cp:lastModifiedBy>Harris, T.</cp:lastModifiedBy>
  <cp:revision>16</cp:revision>
  <dcterms:created xsi:type="dcterms:W3CDTF">2019-09-17T20:02:05Z</dcterms:created>
  <dcterms:modified xsi:type="dcterms:W3CDTF">2021-10-18T19:32:21Z</dcterms:modified>
</cp:coreProperties>
</file>