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7" r:id="rId4"/>
  </p:sldMasterIdLst>
  <p:notesMasterIdLst>
    <p:notesMasterId r:id="rId14"/>
  </p:notesMasterIdLst>
  <p:handoutMasterIdLst>
    <p:handoutMasterId r:id="rId15"/>
  </p:handoutMasterIdLst>
  <p:sldIdLst>
    <p:sldId id="303" r:id="rId5"/>
    <p:sldId id="316" r:id="rId6"/>
    <p:sldId id="329" r:id="rId7"/>
    <p:sldId id="310" r:id="rId8"/>
    <p:sldId id="314" r:id="rId9"/>
    <p:sldId id="330" r:id="rId10"/>
    <p:sldId id="315" r:id="rId11"/>
    <p:sldId id="323" r:id="rId12"/>
    <p:sldId id="328" r:id="rId13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4" userDrawn="1">
          <p15:clr>
            <a:srgbClr val="A4A3A4"/>
          </p15:clr>
        </p15:guide>
        <p15:guide id="2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3" userDrawn="1">
          <p15:clr>
            <a:srgbClr val="A4A3A4"/>
          </p15:clr>
        </p15:guide>
        <p15:guide id="2" pos="2214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F3E043-E336-1FE1-C03E-828E5E789054}" name="Ramya Ramaswamy" initials="RR" userId="S::rramaswamy@puc.texas.gov::832dd4a2-fbfc-4511-86cc-c3d7fcd3e209" providerId="AD"/>
  <p188:author id="{C1F92D75-00BA-7242-269E-931358BC34D0}" name="Lee, Lark" initials="LL" userId="S::Lark.Lee@tetratech.com::ab386c1e-1464-4fb0-92b5-9eb2f4b28b76" providerId="AD"/>
  <p188:author id="{FB3B0FCB-A868-0882-C836-087071BA6DE3}" name="Jenny DiLeo" initials="JD" userId="S::Jenny.Dileo@puc.texas.gov::3f8c0f5c-7f2b-4410-8345-262c013f0d7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96"/>
    <a:srgbClr val="E8E9E9"/>
    <a:srgbClr val="E9E9E9"/>
    <a:srgbClr val="B88D6E"/>
    <a:srgbClr val="003478"/>
    <a:srgbClr val="ADAEB0"/>
    <a:srgbClr val="00B2A9"/>
    <a:srgbClr val="00234E"/>
    <a:srgbClr val="2F527D"/>
    <a:srgbClr val="FFF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C55B27-A11A-44BA-B252-A2BE9E77D74A}" v="425" dt="2025-02-25T14:49:58.6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22" autoAdjust="0"/>
  </p:normalViewPr>
  <p:slideViewPr>
    <p:cSldViewPr snapToGrid="0">
      <p:cViewPr varScale="1">
        <p:scale>
          <a:sx n="62" d="100"/>
          <a:sy n="62" d="100"/>
        </p:scale>
        <p:origin x="804" y="-28"/>
      </p:cViewPr>
      <p:guideLst>
        <p:guide orient="horz" pos="2784"/>
        <p:guide pos="41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33"/>
        <p:guide pos="221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3779F-11C9-49AC-8504-83C7BB9F61B3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BB517D9-B7F5-43C9-B306-DF58198B8C5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Prioritizing </a:t>
          </a:r>
          <a:r>
            <a:rPr lang="en-US" b="1" dirty="0"/>
            <a:t>measures</a:t>
          </a:r>
          <a:r>
            <a:rPr lang="en-US" dirty="0"/>
            <a:t> in addition to </a:t>
          </a:r>
          <a:r>
            <a:rPr lang="en-US" b="1" dirty="0"/>
            <a:t>programs</a:t>
          </a:r>
          <a:r>
            <a:rPr lang="en-US" dirty="0"/>
            <a:t> </a:t>
          </a:r>
        </a:p>
      </dgm:t>
    </dgm:pt>
    <dgm:pt modelId="{498FFE95-9D03-43E8-8F31-D33EFFC04232}" type="parTrans" cxnId="{414E25DE-A2B3-45A6-B108-517FDAFCF579}">
      <dgm:prSet/>
      <dgm:spPr/>
      <dgm:t>
        <a:bodyPr/>
        <a:lstStyle/>
        <a:p>
          <a:endParaRPr lang="en-US"/>
        </a:p>
      </dgm:t>
    </dgm:pt>
    <dgm:pt modelId="{C2CFDAE3-7C99-4705-83FF-807EB0410C6C}" type="sibTrans" cxnId="{414E25DE-A2B3-45A6-B108-517FDAFCF579}">
      <dgm:prSet/>
      <dgm:spPr/>
      <dgm:t>
        <a:bodyPr/>
        <a:lstStyle/>
        <a:p>
          <a:endParaRPr lang="en-US"/>
        </a:p>
      </dgm:t>
    </dgm:pt>
    <dgm:pt modelId="{95874A96-37D0-4BDC-A661-7AB7977D977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Measures deployed via different program designs/delivery</a:t>
          </a:r>
        </a:p>
      </dgm:t>
    </dgm:pt>
    <dgm:pt modelId="{EAE9E40B-755A-450D-A327-4D470FDB1A44}" type="parTrans" cxnId="{7283C74F-9830-4764-945D-C259025CAF6B}">
      <dgm:prSet/>
      <dgm:spPr/>
      <dgm:t>
        <a:bodyPr/>
        <a:lstStyle/>
        <a:p>
          <a:endParaRPr lang="en-US"/>
        </a:p>
      </dgm:t>
    </dgm:pt>
    <dgm:pt modelId="{F4CD0E5B-ACF7-4FAB-A36B-5C0B9FB36786}" type="sibTrans" cxnId="{7283C74F-9830-4764-945D-C259025CAF6B}">
      <dgm:prSet/>
      <dgm:spPr/>
      <dgm:t>
        <a:bodyPr/>
        <a:lstStyle/>
        <a:p>
          <a:endParaRPr lang="en-US"/>
        </a:p>
      </dgm:t>
    </dgm:pt>
    <dgm:pt modelId="{2B53D6AF-9AEE-4C93-9357-F1A47697A52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EM&amp;V Prioritization and Plans still at the program-level, reflecting measure prioritization as applicable</a:t>
          </a:r>
        </a:p>
      </dgm:t>
    </dgm:pt>
    <dgm:pt modelId="{AC8C7B80-6C65-4561-9545-3F4F841E428E}" type="parTrans" cxnId="{80A09E45-08D0-4242-A3CD-E347F8AA6BE1}">
      <dgm:prSet/>
      <dgm:spPr/>
      <dgm:t>
        <a:bodyPr/>
        <a:lstStyle/>
        <a:p>
          <a:endParaRPr lang="en-US"/>
        </a:p>
      </dgm:t>
    </dgm:pt>
    <dgm:pt modelId="{E77B5A86-3891-4006-9C45-CBF76CCE3B33}" type="sibTrans" cxnId="{80A09E45-08D0-4242-A3CD-E347F8AA6BE1}">
      <dgm:prSet/>
      <dgm:spPr/>
      <dgm:t>
        <a:bodyPr/>
        <a:lstStyle/>
        <a:p>
          <a:endParaRPr lang="en-US"/>
        </a:p>
      </dgm:t>
    </dgm:pt>
    <dgm:pt modelId="{BF6047C2-0BEB-4EB8-AEEC-727C5E77C50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Increasing analysis and reporting at the </a:t>
          </a:r>
          <a:r>
            <a:rPr lang="en-US" b="1" dirty="0"/>
            <a:t>IOU level </a:t>
          </a:r>
          <a:r>
            <a:rPr lang="en-US" b="0" dirty="0"/>
            <a:t>and input into program planning </a:t>
          </a:r>
          <a:endParaRPr lang="en-US" b="1" dirty="0"/>
        </a:p>
      </dgm:t>
    </dgm:pt>
    <dgm:pt modelId="{CF986757-037B-4513-A469-4F074E521F03}" type="parTrans" cxnId="{2C3372A7-44A6-41B2-9583-17BF55F2801C}">
      <dgm:prSet/>
      <dgm:spPr/>
      <dgm:t>
        <a:bodyPr/>
        <a:lstStyle/>
        <a:p>
          <a:endParaRPr lang="en-US"/>
        </a:p>
      </dgm:t>
    </dgm:pt>
    <dgm:pt modelId="{DA4D7D6D-A2BD-4940-891C-5549FB621B92}" type="sibTrans" cxnId="{2C3372A7-44A6-41B2-9583-17BF55F2801C}">
      <dgm:prSet/>
      <dgm:spPr/>
      <dgm:t>
        <a:bodyPr/>
        <a:lstStyle/>
        <a:p>
          <a:endParaRPr lang="en-US"/>
        </a:p>
      </dgm:t>
    </dgm:pt>
    <dgm:pt modelId="{0E1D1D4C-D029-420A-B9D8-AD069E611C72}">
      <dgm:prSet custT="1"/>
      <dgm:spPr/>
      <dgm:t>
        <a:bodyPr/>
        <a:lstStyle/>
        <a:p>
          <a:pPr>
            <a:lnSpc>
              <a:spcPct val="100000"/>
            </a:lnSpc>
          </a:pPr>
          <a:br>
            <a:rPr lang="en-US" sz="1400" dirty="0"/>
          </a:br>
          <a:r>
            <a:rPr lang="en-US" sz="1400" dirty="0"/>
            <a:t>Impact evaluations and trend analysis at IOU portfolio-level</a:t>
          </a:r>
        </a:p>
        <a:p>
          <a:pPr>
            <a:lnSpc>
              <a:spcPct val="100000"/>
            </a:lnSpc>
          </a:pPr>
          <a:r>
            <a:rPr lang="en-US" sz="1400" dirty="0"/>
            <a:t>Net-to-gross and process information at IOU portfolio-level</a:t>
          </a:r>
        </a:p>
        <a:p>
          <a:pPr>
            <a:lnSpc>
              <a:spcPct val="100000"/>
            </a:lnSpc>
          </a:pPr>
          <a:r>
            <a:rPr lang="en-US" sz="1400" dirty="0"/>
            <a:t>EM&amp;V team to review program plans and file comments</a:t>
          </a:r>
        </a:p>
      </dgm:t>
    </dgm:pt>
    <dgm:pt modelId="{6E2F9216-0E12-4B48-AD60-AB3302A97B9B}" type="parTrans" cxnId="{F7D214E7-2290-44EE-A64C-9E781874667D}">
      <dgm:prSet/>
      <dgm:spPr/>
      <dgm:t>
        <a:bodyPr/>
        <a:lstStyle/>
        <a:p>
          <a:endParaRPr lang="en-US"/>
        </a:p>
      </dgm:t>
    </dgm:pt>
    <dgm:pt modelId="{08AD7F03-7297-44E6-8D8A-52D2079EA67F}" type="sibTrans" cxnId="{F7D214E7-2290-44EE-A64C-9E781874667D}">
      <dgm:prSet/>
      <dgm:spPr/>
      <dgm:t>
        <a:bodyPr/>
        <a:lstStyle/>
        <a:p>
          <a:endParaRPr lang="en-US"/>
        </a:p>
      </dgm:t>
    </dgm:pt>
    <dgm:pt modelId="{F7204DE1-A0D0-4CFE-8DA7-B90E4417D07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Expanding use of </a:t>
          </a:r>
          <a:r>
            <a:rPr lang="en-US" b="1" dirty="0"/>
            <a:t>consumption analysis </a:t>
          </a:r>
        </a:p>
      </dgm:t>
    </dgm:pt>
    <dgm:pt modelId="{AE05AC04-89F6-4106-B6F8-A23D5B1E6E8F}" type="parTrans" cxnId="{FB07A6E5-CCC9-4A28-845C-3FBF58A85B87}">
      <dgm:prSet/>
      <dgm:spPr/>
      <dgm:t>
        <a:bodyPr/>
        <a:lstStyle/>
        <a:p>
          <a:endParaRPr lang="en-US"/>
        </a:p>
      </dgm:t>
    </dgm:pt>
    <dgm:pt modelId="{717D005F-EABE-40E5-8F70-5F538756DF5B}" type="sibTrans" cxnId="{FB07A6E5-CCC9-4A28-845C-3FBF58A85B87}">
      <dgm:prSet/>
      <dgm:spPr/>
      <dgm:t>
        <a:bodyPr/>
        <a:lstStyle/>
        <a:p>
          <a:endParaRPr lang="en-US"/>
        </a:p>
      </dgm:t>
    </dgm:pt>
    <dgm:pt modelId="{74EDC56E-7B63-4FF4-A959-E5D678732AF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Annual analysis across priority measures, commercial and residential</a:t>
          </a:r>
        </a:p>
      </dgm:t>
    </dgm:pt>
    <dgm:pt modelId="{0137AC3B-9E94-4CD9-B2FB-6A228E5A1046}" type="parTrans" cxnId="{1F32B400-B60E-4C22-8034-128882D8D189}">
      <dgm:prSet/>
      <dgm:spPr/>
      <dgm:t>
        <a:bodyPr/>
        <a:lstStyle/>
        <a:p>
          <a:endParaRPr lang="en-US"/>
        </a:p>
      </dgm:t>
    </dgm:pt>
    <dgm:pt modelId="{1612A1CC-26CC-4C5A-B489-F5DFBF53D200}" type="sibTrans" cxnId="{1F32B400-B60E-4C22-8034-128882D8D189}">
      <dgm:prSet/>
      <dgm:spPr/>
      <dgm:t>
        <a:bodyPr/>
        <a:lstStyle/>
        <a:p>
          <a:endParaRPr lang="en-US"/>
        </a:p>
      </dgm:t>
    </dgm:pt>
    <dgm:pt modelId="{C053A0F8-B485-45A0-AEE3-7500BC46541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Assessing program effectiveness performance metrics </a:t>
          </a:r>
          <a:r>
            <a:rPr lang="en-US" b="1" dirty="0"/>
            <a:t>beyond savings and cost-effectiveness </a:t>
          </a:r>
        </a:p>
      </dgm:t>
    </dgm:pt>
    <dgm:pt modelId="{8C980141-14C2-4B1D-99F9-650A0F0485D6}" type="parTrans" cxnId="{7015F322-290E-4E55-955F-82497AA17F6F}">
      <dgm:prSet/>
      <dgm:spPr/>
      <dgm:t>
        <a:bodyPr/>
        <a:lstStyle/>
        <a:p>
          <a:endParaRPr lang="en-US"/>
        </a:p>
      </dgm:t>
    </dgm:pt>
    <dgm:pt modelId="{6F4E4DB4-00CE-49EE-AD21-A839B71D5C5F}" type="sibTrans" cxnId="{7015F322-290E-4E55-955F-82497AA17F6F}">
      <dgm:prSet/>
      <dgm:spPr/>
      <dgm:t>
        <a:bodyPr/>
        <a:lstStyle/>
        <a:p>
          <a:endParaRPr lang="en-US"/>
        </a:p>
      </dgm:t>
    </dgm:pt>
    <dgm:pt modelId="{00C5DB9A-110E-41C3-8E1A-D525A085C06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Participation analysis to show customers served in each IOU territory across multiple years</a:t>
          </a:r>
        </a:p>
      </dgm:t>
    </dgm:pt>
    <dgm:pt modelId="{834AB14C-1F80-4D9C-89E0-185D63C9DDC5}" type="parTrans" cxnId="{CDB7E164-00F2-4A66-90BF-1E27E5BD62BC}">
      <dgm:prSet/>
      <dgm:spPr/>
      <dgm:t>
        <a:bodyPr/>
        <a:lstStyle/>
        <a:p>
          <a:endParaRPr lang="en-US"/>
        </a:p>
      </dgm:t>
    </dgm:pt>
    <dgm:pt modelId="{480374B5-3BAE-4964-8823-D28C20F7D64F}" type="sibTrans" cxnId="{CDB7E164-00F2-4A66-90BF-1E27E5BD62BC}">
      <dgm:prSet/>
      <dgm:spPr/>
      <dgm:t>
        <a:bodyPr/>
        <a:lstStyle/>
        <a:p>
          <a:endParaRPr lang="en-US"/>
        </a:p>
      </dgm:t>
    </dgm:pt>
    <dgm:pt modelId="{143480C1-FC25-4E9C-B630-3C14683607A6}" type="pres">
      <dgm:prSet presAssocID="{A1E3779F-11C9-49AC-8504-83C7BB9F61B3}" presName="root" presStyleCnt="0">
        <dgm:presLayoutVars>
          <dgm:dir/>
          <dgm:resizeHandles val="exact"/>
        </dgm:presLayoutVars>
      </dgm:prSet>
      <dgm:spPr/>
    </dgm:pt>
    <dgm:pt modelId="{B1D50177-E3CB-425B-B0F5-466AC2E26A2F}" type="pres">
      <dgm:prSet presAssocID="{4BB517D9-B7F5-43C9-B306-DF58198B8C5D}" presName="compNode" presStyleCnt="0"/>
      <dgm:spPr/>
    </dgm:pt>
    <dgm:pt modelId="{82BE70BF-7C07-4FA3-B5A2-4A954D965F83}" type="pres">
      <dgm:prSet presAssocID="{4BB517D9-B7F5-43C9-B306-DF58198B8C5D}" presName="bgRect" presStyleLbl="bgShp" presStyleIdx="0" presStyleCnt="4"/>
      <dgm:spPr/>
    </dgm:pt>
    <dgm:pt modelId="{A2C69615-BDBC-4A5C-9E2C-3C775D8B894F}" type="pres">
      <dgm:prSet presAssocID="{4BB517D9-B7F5-43C9-B306-DF58198B8C5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51A00D27-4095-460D-A1E8-8DB6869E5452}" type="pres">
      <dgm:prSet presAssocID="{4BB517D9-B7F5-43C9-B306-DF58198B8C5D}" presName="spaceRect" presStyleCnt="0"/>
      <dgm:spPr/>
    </dgm:pt>
    <dgm:pt modelId="{4F2D2C4A-E45A-4AE4-B3D6-E17A446D4E8E}" type="pres">
      <dgm:prSet presAssocID="{4BB517D9-B7F5-43C9-B306-DF58198B8C5D}" presName="parTx" presStyleLbl="revTx" presStyleIdx="0" presStyleCnt="8">
        <dgm:presLayoutVars>
          <dgm:chMax val="0"/>
          <dgm:chPref val="0"/>
        </dgm:presLayoutVars>
      </dgm:prSet>
      <dgm:spPr/>
    </dgm:pt>
    <dgm:pt modelId="{C236DB97-00B3-4074-B4E0-B86934937DE0}" type="pres">
      <dgm:prSet presAssocID="{4BB517D9-B7F5-43C9-B306-DF58198B8C5D}" presName="desTx" presStyleLbl="revTx" presStyleIdx="1" presStyleCnt="8" custScaleX="98733">
        <dgm:presLayoutVars/>
      </dgm:prSet>
      <dgm:spPr/>
    </dgm:pt>
    <dgm:pt modelId="{E1A7204C-11A8-4968-AA61-5640D1BA81CD}" type="pres">
      <dgm:prSet presAssocID="{C2CFDAE3-7C99-4705-83FF-807EB0410C6C}" presName="sibTrans" presStyleCnt="0"/>
      <dgm:spPr/>
    </dgm:pt>
    <dgm:pt modelId="{F2B13F98-0C2D-4A22-B7F1-31EB2A83034B}" type="pres">
      <dgm:prSet presAssocID="{BF6047C2-0BEB-4EB8-AEEC-727C5E77C500}" presName="compNode" presStyleCnt="0"/>
      <dgm:spPr/>
    </dgm:pt>
    <dgm:pt modelId="{5C96B268-3999-4BD8-98E6-B2C46E74C1C1}" type="pres">
      <dgm:prSet presAssocID="{BF6047C2-0BEB-4EB8-AEEC-727C5E77C500}" presName="bgRect" presStyleLbl="bgShp" presStyleIdx="1" presStyleCnt="4"/>
      <dgm:spPr/>
    </dgm:pt>
    <dgm:pt modelId="{82E5AB3F-7F32-4B27-9574-923B47FDD57F}" type="pres">
      <dgm:prSet presAssocID="{BF6047C2-0BEB-4EB8-AEEC-727C5E77C50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 with solid fill"/>
        </a:ext>
      </dgm:extLst>
    </dgm:pt>
    <dgm:pt modelId="{5A5806B0-A7E4-461C-A99A-1A09DB05800F}" type="pres">
      <dgm:prSet presAssocID="{BF6047C2-0BEB-4EB8-AEEC-727C5E77C500}" presName="spaceRect" presStyleCnt="0"/>
      <dgm:spPr/>
    </dgm:pt>
    <dgm:pt modelId="{410DA39A-DBC5-46D5-96EB-375461FDB46A}" type="pres">
      <dgm:prSet presAssocID="{BF6047C2-0BEB-4EB8-AEEC-727C5E77C500}" presName="parTx" presStyleLbl="revTx" presStyleIdx="2" presStyleCnt="8">
        <dgm:presLayoutVars>
          <dgm:chMax val="0"/>
          <dgm:chPref val="0"/>
        </dgm:presLayoutVars>
      </dgm:prSet>
      <dgm:spPr/>
    </dgm:pt>
    <dgm:pt modelId="{467D0ADD-FF2C-4C08-BE7D-0285E095B5B3}" type="pres">
      <dgm:prSet presAssocID="{BF6047C2-0BEB-4EB8-AEEC-727C5E77C500}" presName="desTx" presStyleLbl="revTx" presStyleIdx="3" presStyleCnt="8" custLinFactNeighborX="-107" custLinFactNeighborY="-9166">
        <dgm:presLayoutVars/>
      </dgm:prSet>
      <dgm:spPr/>
    </dgm:pt>
    <dgm:pt modelId="{4CCFAA33-BE23-4A24-8FA0-041CDE68DFD1}" type="pres">
      <dgm:prSet presAssocID="{DA4D7D6D-A2BD-4940-891C-5549FB621B92}" presName="sibTrans" presStyleCnt="0"/>
      <dgm:spPr/>
    </dgm:pt>
    <dgm:pt modelId="{282E9F44-9CBF-4496-B40F-BBA723B44927}" type="pres">
      <dgm:prSet presAssocID="{F7204DE1-A0D0-4CFE-8DA7-B90E4417D070}" presName="compNode" presStyleCnt="0"/>
      <dgm:spPr/>
    </dgm:pt>
    <dgm:pt modelId="{1C40A949-6FBE-4CEA-9038-D27136379F67}" type="pres">
      <dgm:prSet presAssocID="{F7204DE1-A0D0-4CFE-8DA7-B90E4417D070}" presName="bgRect" presStyleLbl="bgShp" presStyleIdx="2" presStyleCnt="4"/>
      <dgm:spPr/>
    </dgm:pt>
    <dgm:pt modelId="{34E448C0-3F23-4B93-A697-F122773EC729}" type="pres">
      <dgm:prSet presAssocID="{F7204DE1-A0D0-4CFE-8DA7-B90E4417D07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951D961F-DF99-4A45-9A78-BDF1408536FE}" type="pres">
      <dgm:prSet presAssocID="{F7204DE1-A0D0-4CFE-8DA7-B90E4417D070}" presName="spaceRect" presStyleCnt="0"/>
      <dgm:spPr/>
    </dgm:pt>
    <dgm:pt modelId="{FD380992-32C4-4DEC-A22A-2FE8095575EC}" type="pres">
      <dgm:prSet presAssocID="{F7204DE1-A0D0-4CFE-8DA7-B90E4417D070}" presName="parTx" presStyleLbl="revTx" presStyleIdx="4" presStyleCnt="8">
        <dgm:presLayoutVars>
          <dgm:chMax val="0"/>
          <dgm:chPref val="0"/>
        </dgm:presLayoutVars>
      </dgm:prSet>
      <dgm:spPr/>
    </dgm:pt>
    <dgm:pt modelId="{5F74E2FE-364B-4720-B0DB-9ADB23E38FE1}" type="pres">
      <dgm:prSet presAssocID="{F7204DE1-A0D0-4CFE-8DA7-B90E4417D070}" presName="desTx" presStyleLbl="revTx" presStyleIdx="5" presStyleCnt="8">
        <dgm:presLayoutVars/>
      </dgm:prSet>
      <dgm:spPr/>
    </dgm:pt>
    <dgm:pt modelId="{D835125C-1C30-48CD-A1C2-11F21318C2C7}" type="pres">
      <dgm:prSet presAssocID="{717D005F-EABE-40E5-8F70-5F538756DF5B}" presName="sibTrans" presStyleCnt="0"/>
      <dgm:spPr/>
    </dgm:pt>
    <dgm:pt modelId="{D577D6AD-5A09-4B65-A008-B6802FA937E2}" type="pres">
      <dgm:prSet presAssocID="{C053A0F8-B485-45A0-AEE3-7500BC46541E}" presName="compNode" presStyleCnt="0"/>
      <dgm:spPr/>
    </dgm:pt>
    <dgm:pt modelId="{38218894-B6DF-478D-8A37-87570511F4B8}" type="pres">
      <dgm:prSet presAssocID="{C053A0F8-B485-45A0-AEE3-7500BC46541E}" presName="bgRect" presStyleLbl="bgShp" presStyleIdx="3" presStyleCnt="4"/>
      <dgm:spPr/>
    </dgm:pt>
    <dgm:pt modelId="{462B5866-943D-4109-AAAB-7A229F027DBB}" type="pres">
      <dgm:prSet presAssocID="{C053A0F8-B485-45A0-AEE3-7500BC46541E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69FEA60-F1B1-4A43-81BC-ACA0903437F4}" type="pres">
      <dgm:prSet presAssocID="{C053A0F8-B485-45A0-AEE3-7500BC46541E}" presName="spaceRect" presStyleCnt="0"/>
      <dgm:spPr/>
    </dgm:pt>
    <dgm:pt modelId="{693570DA-1A78-4F34-8F7B-E0ABA79E6677}" type="pres">
      <dgm:prSet presAssocID="{C053A0F8-B485-45A0-AEE3-7500BC46541E}" presName="parTx" presStyleLbl="revTx" presStyleIdx="6" presStyleCnt="8" custScaleX="107933" custLinFactNeighborX="4140">
        <dgm:presLayoutVars>
          <dgm:chMax val="0"/>
          <dgm:chPref val="0"/>
        </dgm:presLayoutVars>
      </dgm:prSet>
      <dgm:spPr/>
    </dgm:pt>
    <dgm:pt modelId="{7B69E2BD-8D54-4EB3-9964-688E0AEF6B01}" type="pres">
      <dgm:prSet presAssocID="{C053A0F8-B485-45A0-AEE3-7500BC46541E}" presName="desTx" presStyleLbl="revTx" presStyleIdx="7" presStyleCnt="8">
        <dgm:presLayoutVars/>
      </dgm:prSet>
      <dgm:spPr/>
    </dgm:pt>
  </dgm:ptLst>
  <dgm:cxnLst>
    <dgm:cxn modelId="{1F32B400-B60E-4C22-8034-128882D8D189}" srcId="{F7204DE1-A0D0-4CFE-8DA7-B90E4417D070}" destId="{74EDC56E-7B63-4FF4-A959-E5D678732AF9}" srcOrd="0" destOrd="0" parTransId="{0137AC3B-9E94-4CD9-B2FB-6A228E5A1046}" sibTransId="{1612A1CC-26CC-4C5A-B489-F5DFBF53D200}"/>
    <dgm:cxn modelId="{557F181F-91C3-4B76-905D-90226B00EFDC}" type="presOf" srcId="{2B53D6AF-9AEE-4C93-9357-F1A47697A527}" destId="{C236DB97-00B3-4074-B4E0-B86934937DE0}" srcOrd="0" destOrd="1" presId="urn:microsoft.com/office/officeart/2018/2/layout/IconVerticalSolidList"/>
    <dgm:cxn modelId="{7015F322-290E-4E55-955F-82497AA17F6F}" srcId="{A1E3779F-11C9-49AC-8504-83C7BB9F61B3}" destId="{C053A0F8-B485-45A0-AEE3-7500BC46541E}" srcOrd="3" destOrd="0" parTransId="{8C980141-14C2-4B1D-99F9-650A0F0485D6}" sibTransId="{6F4E4DB4-00CE-49EE-AD21-A839B71D5C5F}"/>
    <dgm:cxn modelId="{CDB7E164-00F2-4A66-90BF-1E27E5BD62BC}" srcId="{C053A0F8-B485-45A0-AEE3-7500BC46541E}" destId="{00C5DB9A-110E-41C3-8E1A-D525A085C065}" srcOrd="0" destOrd="0" parTransId="{834AB14C-1F80-4D9C-89E0-185D63C9DDC5}" sibTransId="{480374B5-3BAE-4964-8823-D28C20F7D64F}"/>
    <dgm:cxn modelId="{80A09E45-08D0-4242-A3CD-E347F8AA6BE1}" srcId="{4BB517D9-B7F5-43C9-B306-DF58198B8C5D}" destId="{2B53D6AF-9AEE-4C93-9357-F1A47697A527}" srcOrd="1" destOrd="0" parTransId="{AC8C7B80-6C65-4561-9545-3F4F841E428E}" sibTransId="{E77B5A86-3891-4006-9C45-CBF76CCE3B33}"/>
    <dgm:cxn modelId="{7283C74F-9830-4764-945D-C259025CAF6B}" srcId="{4BB517D9-B7F5-43C9-B306-DF58198B8C5D}" destId="{95874A96-37D0-4BDC-A661-7AB7977D977E}" srcOrd="0" destOrd="0" parTransId="{EAE9E40B-755A-450D-A327-4D470FDB1A44}" sibTransId="{F4CD0E5B-ACF7-4FAB-A36B-5C0B9FB36786}"/>
    <dgm:cxn modelId="{6B52587D-2610-4C41-A81C-B7A59DCC4770}" type="presOf" srcId="{4BB517D9-B7F5-43C9-B306-DF58198B8C5D}" destId="{4F2D2C4A-E45A-4AE4-B3D6-E17A446D4E8E}" srcOrd="0" destOrd="0" presId="urn:microsoft.com/office/officeart/2018/2/layout/IconVerticalSolidList"/>
    <dgm:cxn modelId="{D8457F81-C2F4-4A31-AD01-BCBA4CCA3A0F}" type="presOf" srcId="{74EDC56E-7B63-4FF4-A959-E5D678732AF9}" destId="{5F74E2FE-364B-4720-B0DB-9ADB23E38FE1}" srcOrd="0" destOrd="0" presId="urn:microsoft.com/office/officeart/2018/2/layout/IconVerticalSolidList"/>
    <dgm:cxn modelId="{2C7F8C9E-603B-4B5D-955F-69CB0DC17E87}" type="presOf" srcId="{A1E3779F-11C9-49AC-8504-83C7BB9F61B3}" destId="{143480C1-FC25-4E9C-B630-3C14683607A6}" srcOrd="0" destOrd="0" presId="urn:microsoft.com/office/officeart/2018/2/layout/IconVerticalSolidList"/>
    <dgm:cxn modelId="{2C3372A7-44A6-41B2-9583-17BF55F2801C}" srcId="{A1E3779F-11C9-49AC-8504-83C7BB9F61B3}" destId="{BF6047C2-0BEB-4EB8-AEEC-727C5E77C500}" srcOrd="1" destOrd="0" parTransId="{CF986757-037B-4513-A469-4F074E521F03}" sibTransId="{DA4D7D6D-A2BD-4940-891C-5549FB621B92}"/>
    <dgm:cxn modelId="{82444DB3-57B4-4F50-A6F3-17BD81258489}" type="presOf" srcId="{BF6047C2-0BEB-4EB8-AEEC-727C5E77C500}" destId="{410DA39A-DBC5-46D5-96EB-375461FDB46A}" srcOrd="0" destOrd="0" presId="urn:microsoft.com/office/officeart/2018/2/layout/IconVerticalSolidList"/>
    <dgm:cxn modelId="{A7012BBD-0605-4CEC-A001-39FD47A00A83}" type="presOf" srcId="{95874A96-37D0-4BDC-A661-7AB7977D977E}" destId="{C236DB97-00B3-4074-B4E0-B86934937DE0}" srcOrd="0" destOrd="0" presId="urn:microsoft.com/office/officeart/2018/2/layout/IconVerticalSolidList"/>
    <dgm:cxn modelId="{36B725C7-8DFA-4B1A-BF1F-98FA3DCFEC1C}" type="presOf" srcId="{C053A0F8-B485-45A0-AEE3-7500BC46541E}" destId="{693570DA-1A78-4F34-8F7B-E0ABA79E6677}" srcOrd="0" destOrd="0" presId="urn:microsoft.com/office/officeart/2018/2/layout/IconVerticalSolidList"/>
    <dgm:cxn modelId="{6CC7F0DC-6152-49A3-84B8-308FE5B093FE}" type="presOf" srcId="{F7204DE1-A0D0-4CFE-8DA7-B90E4417D070}" destId="{FD380992-32C4-4DEC-A22A-2FE8095575EC}" srcOrd="0" destOrd="0" presId="urn:microsoft.com/office/officeart/2018/2/layout/IconVerticalSolidList"/>
    <dgm:cxn modelId="{414E25DE-A2B3-45A6-B108-517FDAFCF579}" srcId="{A1E3779F-11C9-49AC-8504-83C7BB9F61B3}" destId="{4BB517D9-B7F5-43C9-B306-DF58198B8C5D}" srcOrd="0" destOrd="0" parTransId="{498FFE95-9D03-43E8-8F31-D33EFFC04232}" sibTransId="{C2CFDAE3-7C99-4705-83FF-807EB0410C6C}"/>
    <dgm:cxn modelId="{FB07A6E5-CCC9-4A28-845C-3FBF58A85B87}" srcId="{A1E3779F-11C9-49AC-8504-83C7BB9F61B3}" destId="{F7204DE1-A0D0-4CFE-8DA7-B90E4417D070}" srcOrd="2" destOrd="0" parTransId="{AE05AC04-89F6-4106-B6F8-A23D5B1E6E8F}" sibTransId="{717D005F-EABE-40E5-8F70-5F538756DF5B}"/>
    <dgm:cxn modelId="{F7D214E7-2290-44EE-A64C-9E781874667D}" srcId="{BF6047C2-0BEB-4EB8-AEEC-727C5E77C500}" destId="{0E1D1D4C-D029-420A-B9D8-AD069E611C72}" srcOrd="0" destOrd="0" parTransId="{6E2F9216-0E12-4B48-AD60-AB3302A97B9B}" sibTransId="{08AD7F03-7297-44E6-8D8A-52D2079EA67F}"/>
    <dgm:cxn modelId="{434711F6-6445-41B6-AEDC-F944697E09A4}" type="presOf" srcId="{00C5DB9A-110E-41C3-8E1A-D525A085C065}" destId="{7B69E2BD-8D54-4EB3-9964-688E0AEF6B01}" srcOrd="0" destOrd="0" presId="urn:microsoft.com/office/officeart/2018/2/layout/IconVerticalSolidList"/>
    <dgm:cxn modelId="{05AEDFFF-54DA-4073-A4FB-1C6E963E06D9}" type="presOf" srcId="{0E1D1D4C-D029-420A-B9D8-AD069E611C72}" destId="{467D0ADD-FF2C-4C08-BE7D-0285E095B5B3}" srcOrd="0" destOrd="0" presId="urn:microsoft.com/office/officeart/2018/2/layout/IconVerticalSolidList"/>
    <dgm:cxn modelId="{C3681027-0B46-4AEF-9BD6-CAD4B6B72959}" type="presParOf" srcId="{143480C1-FC25-4E9C-B630-3C14683607A6}" destId="{B1D50177-E3CB-425B-B0F5-466AC2E26A2F}" srcOrd="0" destOrd="0" presId="urn:microsoft.com/office/officeart/2018/2/layout/IconVerticalSolidList"/>
    <dgm:cxn modelId="{5AAE016D-7437-4CF1-9F25-7CD1470AF831}" type="presParOf" srcId="{B1D50177-E3CB-425B-B0F5-466AC2E26A2F}" destId="{82BE70BF-7C07-4FA3-B5A2-4A954D965F83}" srcOrd="0" destOrd="0" presId="urn:microsoft.com/office/officeart/2018/2/layout/IconVerticalSolidList"/>
    <dgm:cxn modelId="{CCB0DA71-92A0-4B74-A91A-AFFC965CDD43}" type="presParOf" srcId="{B1D50177-E3CB-425B-B0F5-466AC2E26A2F}" destId="{A2C69615-BDBC-4A5C-9E2C-3C775D8B894F}" srcOrd="1" destOrd="0" presId="urn:microsoft.com/office/officeart/2018/2/layout/IconVerticalSolidList"/>
    <dgm:cxn modelId="{8EE30A5E-BAC7-4602-81ED-882C05D9B485}" type="presParOf" srcId="{B1D50177-E3CB-425B-B0F5-466AC2E26A2F}" destId="{51A00D27-4095-460D-A1E8-8DB6869E5452}" srcOrd="2" destOrd="0" presId="urn:microsoft.com/office/officeart/2018/2/layout/IconVerticalSolidList"/>
    <dgm:cxn modelId="{5FD0AB87-2709-489B-986F-24BB63F8B7C0}" type="presParOf" srcId="{B1D50177-E3CB-425B-B0F5-466AC2E26A2F}" destId="{4F2D2C4A-E45A-4AE4-B3D6-E17A446D4E8E}" srcOrd="3" destOrd="0" presId="urn:microsoft.com/office/officeart/2018/2/layout/IconVerticalSolidList"/>
    <dgm:cxn modelId="{4866E98E-83D6-44F9-9314-FF5FB1E46BAF}" type="presParOf" srcId="{B1D50177-E3CB-425B-B0F5-466AC2E26A2F}" destId="{C236DB97-00B3-4074-B4E0-B86934937DE0}" srcOrd="4" destOrd="0" presId="urn:microsoft.com/office/officeart/2018/2/layout/IconVerticalSolidList"/>
    <dgm:cxn modelId="{C4BC6F54-1D56-4859-A5E1-40C04D6BB07A}" type="presParOf" srcId="{143480C1-FC25-4E9C-B630-3C14683607A6}" destId="{E1A7204C-11A8-4968-AA61-5640D1BA81CD}" srcOrd="1" destOrd="0" presId="urn:microsoft.com/office/officeart/2018/2/layout/IconVerticalSolidList"/>
    <dgm:cxn modelId="{E30333DA-3289-48D3-BFF2-57A6DC9D7541}" type="presParOf" srcId="{143480C1-FC25-4E9C-B630-3C14683607A6}" destId="{F2B13F98-0C2D-4A22-B7F1-31EB2A83034B}" srcOrd="2" destOrd="0" presId="urn:microsoft.com/office/officeart/2018/2/layout/IconVerticalSolidList"/>
    <dgm:cxn modelId="{17A6515D-CB33-42CD-81D9-E2286079F37D}" type="presParOf" srcId="{F2B13F98-0C2D-4A22-B7F1-31EB2A83034B}" destId="{5C96B268-3999-4BD8-98E6-B2C46E74C1C1}" srcOrd="0" destOrd="0" presId="urn:microsoft.com/office/officeart/2018/2/layout/IconVerticalSolidList"/>
    <dgm:cxn modelId="{8E3C537B-AAA4-468E-8F88-9DACD2A233BF}" type="presParOf" srcId="{F2B13F98-0C2D-4A22-B7F1-31EB2A83034B}" destId="{82E5AB3F-7F32-4B27-9574-923B47FDD57F}" srcOrd="1" destOrd="0" presId="urn:microsoft.com/office/officeart/2018/2/layout/IconVerticalSolidList"/>
    <dgm:cxn modelId="{C52704D6-4D15-46B4-9D20-C4562522DFFB}" type="presParOf" srcId="{F2B13F98-0C2D-4A22-B7F1-31EB2A83034B}" destId="{5A5806B0-A7E4-461C-A99A-1A09DB05800F}" srcOrd="2" destOrd="0" presId="urn:microsoft.com/office/officeart/2018/2/layout/IconVerticalSolidList"/>
    <dgm:cxn modelId="{132AC983-6F28-496F-B3D3-F364F9E19670}" type="presParOf" srcId="{F2B13F98-0C2D-4A22-B7F1-31EB2A83034B}" destId="{410DA39A-DBC5-46D5-96EB-375461FDB46A}" srcOrd="3" destOrd="0" presId="urn:microsoft.com/office/officeart/2018/2/layout/IconVerticalSolidList"/>
    <dgm:cxn modelId="{39D1A069-7F48-4ABB-B725-EF9DEDD927E1}" type="presParOf" srcId="{F2B13F98-0C2D-4A22-B7F1-31EB2A83034B}" destId="{467D0ADD-FF2C-4C08-BE7D-0285E095B5B3}" srcOrd="4" destOrd="0" presId="urn:microsoft.com/office/officeart/2018/2/layout/IconVerticalSolidList"/>
    <dgm:cxn modelId="{3A79840F-ED9F-453B-99DE-AD7B27B4DEFE}" type="presParOf" srcId="{143480C1-FC25-4E9C-B630-3C14683607A6}" destId="{4CCFAA33-BE23-4A24-8FA0-041CDE68DFD1}" srcOrd="3" destOrd="0" presId="urn:microsoft.com/office/officeart/2018/2/layout/IconVerticalSolidList"/>
    <dgm:cxn modelId="{7288D054-454F-492B-94C9-0520A157CAAB}" type="presParOf" srcId="{143480C1-FC25-4E9C-B630-3C14683607A6}" destId="{282E9F44-9CBF-4496-B40F-BBA723B44927}" srcOrd="4" destOrd="0" presId="urn:microsoft.com/office/officeart/2018/2/layout/IconVerticalSolidList"/>
    <dgm:cxn modelId="{3B357344-18F1-43F4-B3C4-CBF5039AFE5C}" type="presParOf" srcId="{282E9F44-9CBF-4496-B40F-BBA723B44927}" destId="{1C40A949-6FBE-4CEA-9038-D27136379F67}" srcOrd="0" destOrd="0" presId="urn:microsoft.com/office/officeart/2018/2/layout/IconVerticalSolidList"/>
    <dgm:cxn modelId="{7742EBA5-1E26-42E8-B051-758BCFF880CD}" type="presParOf" srcId="{282E9F44-9CBF-4496-B40F-BBA723B44927}" destId="{34E448C0-3F23-4B93-A697-F122773EC729}" srcOrd="1" destOrd="0" presId="urn:microsoft.com/office/officeart/2018/2/layout/IconVerticalSolidList"/>
    <dgm:cxn modelId="{234E2EB4-7D2F-4468-BCCE-630984DAA1CB}" type="presParOf" srcId="{282E9F44-9CBF-4496-B40F-BBA723B44927}" destId="{951D961F-DF99-4A45-9A78-BDF1408536FE}" srcOrd="2" destOrd="0" presId="urn:microsoft.com/office/officeart/2018/2/layout/IconVerticalSolidList"/>
    <dgm:cxn modelId="{694D61E1-3998-406D-BF28-65E0D6C10B41}" type="presParOf" srcId="{282E9F44-9CBF-4496-B40F-BBA723B44927}" destId="{FD380992-32C4-4DEC-A22A-2FE8095575EC}" srcOrd="3" destOrd="0" presId="urn:microsoft.com/office/officeart/2018/2/layout/IconVerticalSolidList"/>
    <dgm:cxn modelId="{E5DB613B-0684-4921-A426-A1AD4DFABE42}" type="presParOf" srcId="{282E9F44-9CBF-4496-B40F-BBA723B44927}" destId="{5F74E2FE-364B-4720-B0DB-9ADB23E38FE1}" srcOrd="4" destOrd="0" presId="urn:microsoft.com/office/officeart/2018/2/layout/IconVerticalSolidList"/>
    <dgm:cxn modelId="{8304DCE7-DAC9-4F88-8A14-CF410C4EE680}" type="presParOf" srcId="{143480C1-FC25-4E9C-B630-3C14683607A6}" destId="{D835125C-1C30-48CD-A1C2-11F21318C2C7}" srcOrd="5" destOrd="0" presId="urn:microsoft.com/office/officeart/2018/2/layout/IconVerticalSolidList"/>
    <dgm:cxn modelId="{B7A16929-E9C2-4002-A01E-845BB4095733}" type="presParOf" srcId="{143480C1-FC25-4E9C-B630-3C14683607A6}" destId="{D577D6AD-5A09-4B65-A008-B6802FA937E2}" srcOrd="6" destOrd="0" presId="urn:microsoft.com/office/officeart/2018/2/layout/IconVerticalSolidList"/>
    <dgm:cxn modelId="{5285ADEE-24E2-41D9-A8DF-F031FC3EAD43}" type="presParOf" srcId="{D577D6AD-5A09-4B65-A008-B6802FA937E2}" destId="{38218894-B6DF-478D-8A37-87570511F4B8}" srcOrd="0" destOrd="0" presId="urn:microsoft.com/office/officeart/2018/2/layout/IconVerticalSolidList"/>
    <dgm:cxn modelId="{C6AC3758-B814-4B82-AA77-433677A1BDB0}" type="presParOf" srcId="{D577D6AD-5A09-4B65-A008-B6802FA937E2}" destId="{462B5866-943D-4109-AAAB-7A229F027DBB}" srcOrd="1" destOrd="0" presId="urn:microsoft.com/office/officeart/2018/2/layout/IconVerticalSolidList"/>
    <dgm:cxn modelId="{DB280A39-8B20-4F9A-A1A0-D57708A93574}" type="presParOf" srcId="{D577D6AD-5A09-4B65-A008-B6802FA937E2}" destId="{C69FEA60-F1B1-4A43-81BC-ACA0903437F4}" srcOrd="2" destOrd="0" presId="urn:microsoft.com/office/officeart/2018/2/layout/IconVerticalSolidList"/>
    <dgm:cxn modelId="{389CE92F-7DCF-454C-9FFE-F7367ACDEF89}" type="presParOf" srcId="{D577D6AD-5A09-4B65-A008-B6802FA937E2}" destId="{693570DA-1A78-4F34-8F7B-E0ABA79E6677}" srcOrd="3" destOrd="0" presId="urn:microsoft.com/office/officeart/2018/2/layout/IconVerticalSolidList"/>
    <dgm:cxn modelId="{702AC499-F4EF-4D92-841C-46C1CFF2DA94}" type="presParOf" srcId="{D577D6AD-5A09-4B65-A008-B6802FA937E2}" destId="{7B69E2BD-8D54-4EB3-9964-688E0AEF6B01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B74456-49EB-4B60-ACA8-5E74BA2D897B}" type="doc">
      <dgm:prSet loTypeId="urn:microsoft.com/office/officeart/2005/8/layout/h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708CAC-7B30-47DC-8B15-4E256E805C66}">
      <dgm:prSet/>
      <dgm:spPr>
        <a:solidFill>
          <a:schemeClr val="bg2"/>
        </a:solidFill>
      </dgm:spPr>
      <dgm:t>
        <a:bodyPr/>
        <a:lstStyle/>
        <a:p>
          <a:r>
            <a:rPr lang="en-US" b="1" dirty="0"/>
            <a:t>HVAC Tune-Ups </a:t>
          </a:r>
          <a:endParaRPr lang="en-US" dirty="0"/>
        </a:p>
      </dgm:t>
    </dgm:pt>
    <dgm:pt modelId="{A36503EA-8EFE-436C-A440-D5BA4944B759}" type="parTrans" cxnId="{BC5A5E2D-6C15-4300-950C-7772816837CD}">
      <dgm:prSet/>
      <dgm:spPr/>
      <dgm:t>
        <a:bodyPr/>
        <a:lstStyle/>
        <a:p>
          <a:endParaRPr lang="en-US"/>
        </a:p>
      </dgm:t>
    </dgm:pt>
    <dgm:pt modelId="{E1C48E82-F7A1-4235-BEA6-652B057EE222}" type="sibTrans" cxnId="{BC5A5E2D-6C15-4300-950C-7772816837CD}">
      <dgm:prSet/>
      <dgm:spPr/>
      <dgm:t>
        <a:bodyPr/>
        <a:lstStyle/>
        <a:p>
          <a:endParaRPr lang="en-US"/>
        </a:p>
      </dgm:t>
    </dgm:pt>
    <dgm:pt modelId="{3798FFF9-E567-4486-A123-7994EBF845C3}">
      <dgm:prSet/>
      <dgm:spPr/>
      <dgm:t>
        <a:bodyPr/>
        <a:lstStyle/>
        <a:p>
          <a:r>
            <a:rPr lang="en-US" dirty="0"/>
            <a:t>HVAC tune-ups incentivized have increased rapidly.</a:t>
          </a:r>
        </a:p>
      </dgm:t>
    </dgm:pt>
    <dgm:pt modelId="{7F1CCB3A-4351-4862-A03D-36E742E5371E}" type="parTrans" cxnId="{3D9DCC55-6399-4483-BF75-D0F9A0C4018E}">
      <dgm:prSet/>
      <dgm:spPr/>
      <dgm:t>
        <a:bodyPr/>
        <a:lstStyle/>
        <a:p>
          <a:endParaRPr lang="en-US"/>
        </a:p>
      </dgm:t>
    </dgm:pt>
    <dgm:pt modelId="{2D6F946A-C412-46F1-88E7-FE88ED513033}" type="sibTrans" cxnId="{3D9DCC55-6399-4483-BF75-D0F9A0C4018E}">
      <dgm:prSet/>
      <dgm:spPr/>
      <dgm:t>
        <a:bodyPr/>
        <a:lstStyle/>
        <a:p>
          <a:endParaRPr lang="en-US"/>
        </a:p>
      </dgm:t>
    </dgm:pt>
    <dgm:pt modelId="{DA74CF3B-3FA2-4F1E-8AF8-A360740CCBE5}">
      <dgm:prSet/>
      <dgm:spPr/>
      <dgm:t>
        <a:bodyPr/>
        <a:lstStyle/>
        <a:p>
          <a:r>
            <a:rPr lang="en-US" dirty="0"/>
            <a:t>Smart thermostats incentivized have also increased rapidly.</a:t>
          </a:r>
        </a:p>
      </dgm:t>
    </dgm:pt>
    <dgm:pt modelId="{EAE53196-41BA-45B0-9BF1-02862A730CE9}" type="parTrans" cxnId="{7BDEB302-5E34-424D-9433-9181C0850CE9}">
      <dgm:prSet/>
      <dgm:spPr/>
      <dgm:t>
        <a:bodyPr/>
        <a:lstStyle/>
        <a:p>
          <a:endParaRPr lang="en-US"/>
        </a:p>
      </dgm:t>
    </dgm:pt>
    <dgm:pt modelId="{2A1E5FBD-BDD0-496E-8298-04FA94C84D13}" type="sibTrans" cxnId="{7BDEB302-5E34-424D-9433-9181C0850CE9}">
      <dgm:prSet/>
      <dgm:spPr/>
      <dgm:t>
        <a:bodyPr/>
        <a:lstStyle/>
        <a:p>
          <a:endParaRPr lang="en-US"/>
        </a:p>
      </dgm:t>
    </dgm:pt>
    <dgm:pt modelId="{A1D686BA-59B6-4992-B7B9-AD776217B7BC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Participant surveys for marketplace, retailer and direct install programs</a:t>
          </a:r>
        </a:p>
      </dgm:t>
    </dgm:pt>
    <dgm:pt modelId="{882142D7-E6EE-4048-B05F-E3A0B63B9307}" type="parTrans" cxnId="{955D200C-E0BF-438D-88B4-01ED602245E0}">
      <dgm:prSet/>
      <dgm:spPr/>
      <dgm:t>
        <a:bodyPr/>
        <a:lstStyle/>
        <a:p>
          <a:endParaRPr lang="en-US"/>
        </a:p>
      </dgm:t>
    </dgm:pt>
    <dgm:pt modelId="{E86C24E2-06E4-4211-8180-53F5318659F8}" type="sibTrans" cxnId="{955D200C-E0BF-438D-88B4-01ED602245E0}">
      <dgm:prSet/>
      <dgm:spPr/>
      <dgm:t>
        <a:bodyPr/>
        <a:lstStyle/>
        <a:p>
          <a:endParaRPr lang="en-US"/>
        </a:p>
      </dgm:t>
    </dgm:pt>
    <dgm:pt modelId="{7A89873C-2864-4477-A0E2-02EF767A32A4}">
      <dgm:prSet/>
      <dgm:spPr>
        <a:solidFill>
          <a:schemeClr val="bg2"/>
        </a:solidFill>
      </dgm:spPr>
      <dgm:t>
        <a:bodyPr/>
        <a:lstStyle/>
        <a:p>
          <a:r>
            <a:rPr lang="en-US" b="1" dirty="0"/>
            <a:t>Major Commercial End-Uses </a:t>
          </a:r>
          <a:r>
            <a:rPr lang="en-US" dirty="0"/>
            <a:t>(lighting, HVAC, and custom)</a:t>
          </a:r>
        </a:p>
      </dgm:t>
    </dgm:pt>
    <dgm:pt modelId="{916CC08C-013C-4E62-89BA-60C3AAB0F1B7}" type="parTrans" cxnId="{D063587D-5109-431E-B6D9-ABD9C0F74B5E}">
      <dgm:prSet/>
      <dgm:spPr/>
      <dgm:t>
        <a:bodyPr/>
        <a:lstStyle/>
        <a:p>
          <a:endParaRPr lang="en-US"/>
        </a:p>
      </dgm:t>
    </dgm:pt>
    <dgm:pt modelId="{9F0A8A5A-975C-4FB9-AE9E-8C5A4D867D3D}" type="sibTrans" cxnId="{D063587D-5109-431E-B6D9-ABD9C0F74B5E}">
      <dgm:prSet/>
      <dgm:spPr/>
      <dgm:t>
        <a:bodyPr/>
        <a:lstStyle/>
        <a:p>
          <a:endParaRPr lang="en-US"/>
        </a:p>
      </dgm:t>
    </dgm:pt>
    <dgm:pt modelId="{A2D77DEC-A7BA-4DE9-B605-3DD6121C7CC4}">
      <dgm:prSet/>
      <dgm:spPr/>
      <dgm:t>
        <a:bodyPr/>
        <a:lstStyle/>
        <a:p>
          <a:r>
            <a:rPr lang="en-US" dirty="0"/>
            <a:t>Commercial Standard Offer Programs (CSOP) and Market Transformation Programs (CMTP) have increased in complexity.</a:t>
          </a:r>
        </a:p>
      </dgm:t>
    </dgm:pt>
    <dgm:pt modelId="{DA31923A-10C3-4553-9104-47B6BFAF3526}" type="parTrans" cxnId="{3EA7463B-4521-45D0-A1D1-3E5E03B4E8E6}">
      <dgm:prSet/>
      <dgm:spPr/>
      <dgm:t>
        <a:bodyPr/>
        <a:lstStyle/>
        <a:p>
          <a:endParaRPr lang="en-US"/>
        </a:p>
      </dgm:t>
    </dgm:pt>
    <dgm:pt modelId="{3AD5FABF-3AA1-4C99-8702-F65CC90CE0D8}" type="sibTrans" cxnId="{3EA7463B-4521-45D0-A1D1-3E5E03B4E8E6}">
      <dgm:prSet/>
      <dgm:spPr/>
      <dgm:t>
        <a:bodyPr/>
        <a:lstStyle/>
        <a:p>
          <a:endParaRPr lang="en-US"/>
        </a:p>
      </dgm:t>
    </dgm:pt>
    <dgm:pt modelId="{E20B402F-CD72-4D6C-A4CB-985DD00CBE11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Participant surveys</a:t>
          </a:r>
        </a:p>
      </dgm:t>
    </dgm:pt>
    <dgm:pt modelId="{F884A71C-28B5-4ACA-B34B-0335D13CC351}" type="parTrans" cxnId="{0F6EAD27-280A-4AB5-9063-11F61A520663}">
      <dgm:prSet/>
      <dgm:spPr/>
      <dgm:t>
        <a:bodyPr/>
        <a:lstStyle/>
        <a:p>
          <a:endParaRPr lang="en-US"/>
        </a:p>
      </dgm:t>
    </dgm:pt>
    <dgm:pt modelId="{B208D25A-BFC2-4535-BB7A-1EB3F41C091F}" type="sibTrans" cxnId="{0F6EAD27-280A-4AB5-9063-11F61A520663}">
      <dgm:prSet/>
      <dgm:spPr/>
      <dgm:t>
        <a:bodyPr/>
        <a:lstStyle/>
        <a:p>
          <a:endParaRPr lang="en-US"/>
        </a:p>
      </dgm:t>
    </dgm:pt>
    <dgm:pt modelId="{7B7483F7-1070-40E2-945C-4344C753BFD3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EM&amp;V pursuing more information on gross and net savings via:</a:t>
          </a:r>
        </a:p>
      </dgm:t>
    </dgm:pt>
    <dgm:pt modelId="{9698E8BC-C6BA-4D24-ACE2-25E61CDF3394}" type="parTrans" cxnId="{DC63D285-1A36-4CEF-884E-F075C7E69DE0}">
      <dgm:prSet/>
      <dgm:spPr/>
      <dgm:t>
        <a:bodyPr/>
        <a:lstStyle/>
        <a:p>
          <a:endParaRPr lang="en-US"/>
        </a:p>
      </dgm:t>
    </dgm:pt>
    <dgm:pt modelId="{E0A1A55A-B1D0-47DA-A990-85CD05B0E12C}" type="sibTrans" cxnId="{DC63D285-1A36-4CEF-884E-F075C7E69DE0}">
      <dgm:prSet/>
      <dgm:spPr/>
      <dgm:t>
        <a:bodyPr/>
        <a:lstStyle/>
        <a:p>
          <a:endParaRPr lang="en-US"/>
        </a:p>
      </dgm:t>
    </dgm:pt>
    <dgm:pt modelId="{2C27CA28-4AC0-4535-87C8-90539F5168A7}">
      <dgm:prSet/>
      <dgm:spPr>
        <a:solidFill>
          <a:schemeClr val="bg2"/>
        </a:solidFill>
      </dgm:spPr>
      <dgm:t>
        <a:bodyPr/>
        <a:lstStyle/>
        <a:p>
          <a:r>
            <a:rPr lang="en-US" b="1" dirty="0"/>
            <a:t>Smart Thermostats </a:t>
          </a:r>
          <a:endParaRPr lang="en-US" dirty="0"/>
        </a:p>
      </dgm:t>
    </dgm:pt>
    <dgm:pt modelId="{027E8E42-A1B4-46A3-9C6E-32FA5307B3D3}" type="sibTrans" cxnId="{71E45624-1A7E-4617-9EE8-614FAC2CD628}">
      <dgm:prSet/>
      <dgm:spPr/>
      <dgm:t>
        <a:bodyPr/>
        <a:lstStyle/>
        <a:p>
          <a:endParaRPr lang="en-US"/>
        </a:p>
      </dgm:t>
    </dgm:pt>
    <dgm:pt modelId="{851C7CE9-7232-4171-9D18-DDE42A6492B9}" type="parTrans" cxnId="{71E45624-1A7E-4617-9EE8-614FAC2CD628}">
      <dgm:prSet/>
      <dgm:spPr/>
      <dgm:t>
        <a:bodyPr/>
        <a:lstStyle/>
        <a:p>
          <a:endParaRPr lang="en-US"/>
        </a:p>
      </dgm:t>
    </dgm:pt>
    <dgm:pt modelId="{93499CE6-7557-414A-87EE-6D20121D22AD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EM&amp;V pursuing more information on gross and net savings via:</a:t>
          </a:r>
        </a:p>
      </dgm:t>
    </dgm:pt>
    <dgm:pt modelId="{1196B2EC-A0F5-4D35-9B2C-F28CC28C1B0B}" type="parTrans" cxnId="{D32B76AE-F516-41D7-8E80-BF08F5B1D5FE}">
      <dgm:prSet/>
      <dgm:spPr/>
      <dgm:t>
        <a:bodyPr/>
        <a:lstStyle/>
        <a:p>
          <a:endParaRPr lang="en-US"/>
        </a:p>
      </dgm:t>
    </dgm:pt>
    <dgm:pt modelId="{C0FAEC6C-3349-40B5-AAD4-7A8974A1C127}" type="sibTrans" cxnId="{D32B76AE-F516-41D7-8E80-BF08F5B1D5FE}">
      <dgm:prSet/>
      <dgm:spPr/>
      <dgm:t>
        <a:bodyPr/>
        <a:lstStyle/>
        <a:p>
          <a:endParaRPr lang="en-US"/>
        </a:p>
      </dgm:t>
    </dgm:pt>
    <dgm:pt modelId="{83C2244D-42E8-434A-9BBC-6672BE1C78A0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EM&amp;V pursuing more information on process and net savings via:</a:t>
          </a:r>
        </a:p>
      </dgm:t>
    </dgm:pt>
    <dgm:pt modelId="{9553147A-331C-4725-94E0-DC3AB7878B3B}" type="parTrans" cxnId="{A70D3E5B-7CEF-471D-900A-CC2BA8DE6591}">
      <dgm:prSet/>
      <dgm:spPr/>
      <dgm:t>
        <a:bodyPr/>
        <a:lstStyle/>
        <a:p>
          <a:endParaRPr lang="en-US"/>
        </a:p>
      </dgm:t>
    </dgm:pt>
    <dgm:pt modelId="{E181263D-6E14-4D88-B9AC-F1316061278C}" type="sibTrans" cxnId="{A70D3E5B-7CEF-471D-900A-CC2BA8DE6591}">
      <dgm:prSet/>
      <dgm:spPr/>
      <dgm:t>
        <a:bodyPr/>
        <a:lstStyle/>
        <a:p>
          <a:endParaRPr lang="en-US"/>
        </a:p>
      </dgm:t>
    </dgm:pt>
    <dgm:pt modelId="{9E80B3CB-2F47-4EAF-BA54-08135D5611D7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Consumption analysis</a:t>
          </a:r>
        </a:p>
      </dgm:t>
    </dgm:pt>
    <dgm:pt modelId="{7EC6FE08-58AB-4B2D-AF7C-77DE40BEC251}" type="parTrans" cxnId="{61560A9C-BD8F-4A3E-8EB8-BB6E108ADED7}">
      <dgm:prSet/>
      <dgm:spPr/>
      <dgm:t>
        <a:bodyPr/>
        <a:lstStyle/>
        <a:p>
          <a:endParaRPr lang="en-US"/>
        </a:p>
      </dgm:t>
    </dgm:pt>
    <dgm:pt modelId="{AD966002-EE10-4807-9770-303A509F4686}" type="sibTrans" cxnId="{61560A9C-BD8F-4A3E-8EB8-BB6E108ADED7}">
      <dgm:prSet/>
      <dgm:spPr/>
      <dgm:t>
        <a:bodyPr/>
        <a:lstStyle/>
        <a:p>
          <a:endParaRPr lang="en-US"/>
        </a:p>
      </dgm:t>
    </dgm:pt>
    <dgm:pt modelId="{427E8760-EBB4-4D29-8B87-323AE9D758AB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Participant survey</a:t>
          </a:r>
        </a:p>
      </dgm:t>
    </dgm:pt>
    <dgm:pt modelId="{98D649F1-B812-4972-B2FC-89276987E6DE}" type="parTrans" cxnId="{BFF30C2F-7054-44FE-90C3-8D409F83AF6D}">
      <dgm:prSet/>
      <dgm:spPr/>
      <dgm:t>
        <a:bodyPr/>
        <a:lstStyle/>
        <a:p>
          <a:endParaRPr lang="en-US"/>
        </a:p>
      </dgm:t>
    </dgm:pt>
    <dgm:pt modelId="{E4368EA1-1314-4C86-9796-0516FC30A492}" type="sibTrans" cxnId="{BFF30C2F-7054-44FE-90C3-8D409F83AF6D}">
      <dgm:prSet/>
      <dgm:spPr/>
      <dgm:t>
        <a:bodyPr/>
        <a:lstStyle/>
        <a:p>
          <a:endParaRPr lang="en-US"/>
        </a:p>
      </dgm:t>
    </dgm:pt>
    <dgm:pt modelId="{72BE15BC-76F6-4205-8E13-8F0DF08FFF91}">
      <dgm:prSet/>
      <dgm:spPr/>
      <dgm:t>
        <a:bodyPr/>
        <a:lstStyle/>
        <a:p>
          <a:r>
            <a:rPr lang="en-US" dirty="0">
              <a:solidFill>
                <a:srgbClr val="005596"/>
              </a:solidFill>
            </a:rPr>
            <a:t>Engineering desk reviews</a:t>
          </a:r>
        </a:p>
      </dgm:t>
    </dgm:pt>
    <dgm:pt modelId="{87099D99-6772-4F10-B43B-215AD3A657AE}" type="parTrans" cxnId="{ED0489E3-EC82-4035-91DF-EA826492F534}">
      <dgm:prSet/>
      <dgm:spPr/>
      <dgm:t>
        <a:bodyPr/>
        <a:lstStyle/>
        <a:p>
          <a:endParaRPr lang="en-US"/>
        </a:p>
      </dgm:t>
    </dgm:pt>
    <dgm:pt modelId="{3EEDEF2C-2A79-4F9C-9A5E-288C821AA564}" type="sibTrans" cxnId="{ED0489E3-EC82-4035-91DF-EA826492F534}">
      <dgm:prSet/>
      <dgm:spPr/>
      <dgm:t>
        <a:bodyPr/>
        <a:lstStyle/>
        <a:p>
          <a:endParaRPr lang="en-US"/>
        </a:p>
      </dgm:t>
    </dgm:pt>
    <dgm:pt modelId="{42A4BC20-CAFE-4279-850E-597BF506526A}" type="pres">
      <dgm:prSet presAssocID="{4DB74456-49EB-4B60-ACA8-5E74BA2D897B}" presName="Name0" presStyleCnt="0">
        <dgm:presLayoutVars>
          <dgm:dir/>
          <dgm:animLvl val="lvl"/>
          <dgm:resizeHandles val="exact"/>
        </dgm:presLayoutVars>
      </dgm:prSet>
      <dgm:spPr/>
    </dgm:pt>
    <dgm:pt modelId="{B043C503-CCAB-4D74-9A95-14C41C6E9D10}" type="pres">
      <dgm:prSet presAssocID="{96708CAC-7B30-47DC-8B15-4E256E805C66}" presName="composite" presStyleCnt="0"/>
      <dgm:spPr/>
    </dgm:pt>
    <dgm:pt modelId="{7310EE1B-FF3A-402D-A7DB-39BB0AF64969}" type="pres">
      <dgm:prSet presAssocID="{96708CAC-7B30-47DC-8B15-4E256E805C6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E79CF128-D803-41DB-80FE-E8AAA7FBD1A0}" type="pres">
      <dgm:prSet presAssocID="{96708CAC-7B30-47DC-8B15-4E256E805C66}" presName="desTx" presStyleLbl="alignAccFollowNode1" presStyleIdx="0" presStyleCnt="3">
        <dgm:presLayoutVars>
          <dgm:bulletEnabled val="1"/>
        </dgm:presLayoutVars>
      </dgm:prSet>
      <dgm:spPr/>
    </dgm:pt>
    <dgm:pt modelId="{FB48070D-DF49-46B5-9634-2305B2F21CEB}" type="pres">
      <dgm:prSet presAssocID="{E1C48E82-F7A1-4235-BEA6-652B057EE222}" presName="space" presStyleCnt="0"/>
      <dgm:spPr/>
    </dgm:pt>
    <dgm:pt modelId="{810F1D5D-3D93-42BF-9089-D19E4F046871}" type="pres">
      <dgm:prSet presAssocID="{2C27CA28-4AC0-4535-87C8-90539F5168A7}" presName="composite" presStyleCnt="0"/>
      <dgm:spPr/>
    </dgm:pt>
    <dgm:pt modelId="{DEB90E9C-015E-476A-B438-EF72A0819756}" type="pres">
      <dgm:prSet presAssocID="{2C27CA28-4AC0-4535-87C8-90539F5168A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3F39889C-2470-4AA1-A8B5-A7DE92E0584D}" type="pres">
      <dgm:prSet presAssocID="{2C27CA28-4AC0-4535-87C8-90539F5168A7}" presName="desTx" presStyleLbl="alignAccFollowNode1" presStyleIdx="1" presStyleCnt="3" custLinFactNeighborY="-878">
        <dgm:presLayoutVars>
          <dgm:bulletEnabled val="1"/>
        </dgm:presLayoutVars>
      </dgm:prSet>
      <dgm:spPr/>
    </dgm:pt>
    <dgm:pt modelId="{0848C016-8E86-4D57-A810-4A44D821263B}" type="pres">
      <dgm:prSet presAssocID="{027E8E42-A1B4-46A3-9C6E-32FA5307B3D3}" presName="space" presStyleCnt="0"/>
      <dgm:spPr/>
    </dgm:pt>
    <dgm:pt modelId="{CDA62665-27C1-486B-ACF0-A71E584BA180}" type="pres">
      <dgm:prSet presAssocID="{7A89873C-2864-4477-A0E2-02EF767A32A4}" presName="composite" presStyleCnt="0"/>
      <dgm:spPr/>
    </dgm:pt>
    <dgm:pt modelId="{DC16E17B-97F6-46F5-BC7C-9BBC3AE21420}" type="pres">
      <dgm:prSet presAssocID="{7A89873C-2864-4477-A0E2-02EF767A32A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636A67B9-B578-4289-AA5A-9A1AB3688B9E}" type="pres">
      <dgm:prSet presAssocID="{7A89873C-2864-4477-A0E2-02EF767A32A4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7BDEB302-5E34-424D-9433-9181C0850CE9}" srcId="{2C27CA28-4AC0-4535-87C8-90539F5168A7}" destId="{DA74CF3B-3FA2-4F1E-8AF8-A360740CCBE5}" srcOrd="0" destOrd="0" parTransId="{EAE53196-41BA-45B0-9BF1-02862A730CE9}" sibTransId="{2A1E5FBD-BDD0-496E-8298-04FA94C84D13}"/>
    <dgm:cxn modelId="{D5033903-69D4-4D71-A419-9F56223086A5}" type="presOf" srcId="{4DB74456-49EB-4B60-ACA8-5E74BA2D897B}" destId="{42A4BC20-CAFE-4279-850E-597BF506526A}" srcOrd="0" destOrd="0" presId="urn:microsoft.com/office/officeart/2005/8/layout/hList1"/>
    <dgm:cxn modelId="{955D200C-E0BF-438D-88B4-01ED602245E0}" srcId="{83C2244D-42E8-434A-9BBC-6672BE1C78A0}" destId="{A1D686BA-59B6-4992-B7B9-AD776217B7BC}" srcOrd="0" destOrd="0" parTransId="{882142D7-E6EE-4048-B05F-E3A0B63B9307}" sibTransId="{E86C24E2-06E4-4211-8180-53F5318659F8}"/>
    <dgm:cxn modelId="{13632F0E-2EA3-4DF9-AD16-235B70F3C117}" type="presOf" srcId="{A1D686BA-59B6-4992-B7B9-AD776217B7BC}" destId="{3F39889C-2470-4AA1-A8B5-A7DE92E0584D}" srcOrd="0" destOrd="2" presId="urn:microsoft.com/office/officeart/2005/8/layout/hList1"/>
    <dgm:cxn modelId="{71E45624-1A7E-4617-9EE8-614FAC2CD628}" srcId="{4DB74456-49EB-4B60-ACA8-5E74BA2D897B}" destId="{2C27CA28-4AC0-4535-87C8-90539F5168A7}" srcOrd="1" destOrd="0" parTransId="{851C7CE9-7232-4171-9D18-DDE42A6492B9}" sibTransId="{027E8E42-A1B4-46A3-9C6E-32FA5307B3D3}"/>
    <dgm:cxn modelId="{0F6EAD27-280A-4AB5-9063-11F61A520663}" srcId="{7B7483F7-1070-40E2-945C-4344C753BFD3}" destId="{E20B402F-CD72-4D6C-A4CB-985DD00CBE11}" srcOrd="1" destOrd="0" parTransId="{F884A71C-28B5-4ACA-B34B-0335D13CC351}" sibTransId="{B208D25A-BFC2-4535-BB7A-1EB3F41C091F}"/>
    <dgm:cxn modelId="{BC5A5E2D-6C15-4300-950C-7772816837CD}" srcId="{4DB74456-49EB-4B60-ACA8-5E74BA2D897B}" destId="{96708CAC-7B30-47DC-8B15-4E256E805C66}" srcOrd="0" destOrd="0" parTransId="{A36503EA-8EFE-436C-A440-D5BA4944B759}" sibTransId="{E1C48E82-F7A1-4235-BEA6-652B057EE222}"/>
    <dgm:cxn modelId="{BFF30C2F-7054-44FE-90C3-8D409F83AF6D}" srcId="{93499CE6-7557-414A-87EE-6D20121D22AD}" destId="{427E8760-EBB4-4D29-8B87-323AE9D758AB}" srcOrd="1" destOrd="0" parTransId="{98D649F1-B812-4972-B2FC-89276987E6DE}" sibTransId="{E4368EA1-1314-4C86-9796-0516FC30A492}"/>
    <dgm:cxn modelId="{3EA7463B-4521-45D0-A1D1-3E5E03B4E8E6}" srcId="{7A89873C-2864-4477-A0E2-02EF767A32A4}" destId="{A2D77DEC-A7BA-4DE9-B605-3DD6121C7CC4}" srcOrd="0" destOrd="0" parTransId="{DA31923A-10C3-4553-9104-47B6BFAF3526}" sibTransId="{3AD5FABF-3AA1-4C99-8702-F65CC90CE0D8}"/>
    <dgm:cxn modelId="{A70D3E5B-7CEF-471D-900A-CC2BA8DE6591}" srcId="{DA74CF3B-3FA2-4F1E-8AF8-A360740CCBE5}" destId="{83C2244D-42E8-434A-9BBC-6672BE1C78A0}" srcOrd="0" destOrd="0" parTransId="{9553147A-331C-4725-94E0-DC3AB7878B3B}" sibTransId="{E181263D-6E14-4D88-B9AC-F1316061278C}"/>
    <dgm:cxn modelId="{C4DFB55B-6A80-4FB6-AD3B-425B279A4D60}" type="presOf" srcId="{9E80B3CB-2F47-4EAF-BA54-08135D5611D7}" destId="{E79CF128-D803-41DB-80FE-E8AAA7FBD1A0}" srcOrd="0" destOrd="2" presId="urn:microsoft.com/office/officeart/2005/8/layout/hList1"/>
    <dgm:cxn modelId="{4306C05D-4A41-4525-BE77-D72B027F3F95}" type="presOf" srcId="{2C27CA28-4AC0-4535-87C8-90539F5168A7}" destId="{DEB90E9C-015E-476A-B438-EF72A0819756}" srcOrd="0" destOrd="0" presId="urn:microsoft.com/office/officeart/2005/8/layout/hList1"/>
    <dgm:cxn modelId="{2401BC5F-E8CC-4D58-8225-F00FB9A6403C}" type="presOf" srcId="{427E8760-EBB4-4D29-8B87-323AE9D758AB}" destId="{E79CF128-D803-41DB-80FE-E8AAA7FBD1A0}" srcOrd="0" destOrd="3" presId="urn:microsoft.com/office/officeart/2005/8/layout/hList1"/>
    <dgm:cxn modelId="{4CD3BB61-6591-4F71-A3BC-B51536095FD4}" type="presOf" srcId="{E20B402F-CD72-4D6C-A4CB-985DD00CBE11}" destId="{636A67B9-B578-4289-AA5A-9A1AB3688B9E}" srcOrd="0" destOrd="3" presId="urn:microsoft.com/office/officeart/2005/8/layout/hList1"/>
    <dgm:cxn modelId="{02B9CA6F-FDEF-433D-A24D-772E54B48E60}" type="presOf" srcId="{72BE15BC-76F6-4205-8E13-8F0DF08FFF91}" destId="{636A67B9-B578-4289-AA5A-9A1AB3688B9E}" srcOrd="0" destOrd="2" presId="urn:microsoft.com/office/officeart/2005/8/layout/hList1"/>
    <dgm:cxn modelId="{3D9DCC55-6399-4483-BF75-D0F9A0C4018E}" srcId="{96708CAC-7B30-47DC-8B15-4E256E805C66}" destId="{3798FFF9-E567-4486-A123-7994EBF845C3}" srcOrd="0" destOrd="0" parTransId="{7F1CCB3A-4351-4862-A03D-36E742E5371E}" sibTransId="{2D6F946A-C412-46F1-88E7-FE88ED513033}"/>
    <dgm:cxn modelId="{D063587D-5109-431E-B6D9-ABD9C0F74B5E}" srcId="{4DB74456-49EB-4B60-ACA8-5E74BA2D897B}" destId="{7A89873C-2864-4477-A0E2-02EF767A32A4}" srcOrd="2" destOrd="0" parTransId="{916CC08C-013C-4E62-89BA-60C3AAB0F1B7}" sibTransId="{9F0A8A5A-975C-4FB9-AE9E-8C5A4D867D3D}"/>
    <dgm:cxn modelId="{39A01F81-6478-41E0-85CD-A9731BA07AA4}" type="presOf" srcId="{96708CAC-7B30-47DC-8B15-4E256E805C66}" destId="{7310EE1B-FF3A-402D-A7DB-39BB0AF64969}" srcOrd="0" destOrd="0" presId="urn:microsoft.com/office/officeart/2005/8/layout/hList1"/>
    <dgm:cxn modelId="{DC63D285-1A36-4CEF-884E-F075C7E69DE0}" srcId="{A2D77DEC-A7BA-4DE9-B605-3DD6121C7CC4}" destId="{7B7483F7-1070-40E2-945C-4344C753BFD3}" srcOrd="0" destOrd="0" parTransId="{9698E8BC-C6BA-4D24-ACE2-25E61CDF3394}" sibTransId="{E0A1A55A-B1D0-47DA-A990-85CD05B0E12C}"/>
    <dgm:cxn modelId="{22566C92-776B-4285-AA68-F94B99CEA182}" type="presOf" srcId="{83C2244D-42E8-434A-9BBC-6672BE1C78A0}" destId="{3F39889C-2470-4AA1-A8B5-A7DE92E0584D}" srcOrd="0" destOrd="1" presId="urn:microsoft.com/office/officeart/2005/8/layout/hList1"/>
    <dgm:cxn modelId="{76DFDF98-A319-4FA6-8B14-322D2B9F3E90}" type="presOf" srcId="{7B7483F7-1070-40E2-945C-4344C753BFD3}" destId="{636A67B9-B578-4289-AA5A-9A1AB3688B9E}" srcOrd="0" destOrd="1" presId="urn:microsoft.com/office/officeart/2005/8/layout/hList1"/>
    <dgm:cxn modelId="{61560A9C-BD8F-4A3E-8EB8-BB6E108ADED7}" srcId="{93499CE6-7557-414A-87EE-6D20121D22AD}" destId="{9E80B3CB-2F47-4EAF-BA54-08135D5611D7}" srcOrd="0" destOrd="0" parTransId="{7EC6FE08-58AB-4B2D-AF7C-77DE40BEC251}" sibTransId="{AD966002-EE10-4807-9770-303A509F4686}"/>
    <dgm:cxn modelId="{0B3371A2-9561-4AB6-8BED-1BAD043722D8}" type="presOf" srcId="{3798FFF9-E567-4486-A123-7994EBF845C3}" destId="{E79CF128-D803-41DB-80FE-E8AAA7FBD1A0}" srcOrd="0" destOrd="0" presId="urn:microsoft.com/office/officeart/2005/8/layout/hList1"/>
    <dgm:cxn modelId="{D32B76AE-F516-41D7-8E80-BF08F5B1D5FE}" srcId="{3798FFF9-E567-4486-A123-7994EBF845C3}" destId="{93499CE6-7557-414A-87EE-6D20121D22AD}" srcOrd="0" destOrd="0" parTransId="{1196B2EC-A0F5-4D35-9B2C-F28CC28C1B0B}" sibTransId="{C0FAEC6C-3349-40B5-AAD4-7A8974A1C127}"/>
    <dgm:cxn modelId="{C41C34BC-97EA-4DE2-A27A-B550A3BFC67B}" type="presOf" srcId="{DA74CF3B-3FA2-4F1E-8AF8-A360740CCBE5}" destId="{3F39889C-2470-4AA1-A8B5-A7DE92E0584D}" srcOrd="0" destOrd="0" presId="urn:microsoft.com/office/officeart/2005/8/layout/hList1"/>
    <dgm:cxn modelId="{8979A8E1-FE4B-4FB2-BDFD-F6CCB71EEE31}" type="presOf" srcId="{A2D77DEC-A7BA-4DE9-B605-3DD6121C7CC4}" destId="{636A67B9-B578-4289-AA5A-9A1AB3688B9E}" srcOrd="0" destOrd="0" presId="urn:microsoft.com/office/officeart/2005/8/layout/hList1"/>
    <dgm:cxn modelId="{ED0489E3-EC82-4035-91DF-EA826492F534}" srcId="{7B7483F7-1070-40E2-945C-4344C753BFD3}" destId="{72BE15BC-76F6-4205-8E13-8F0DF08FFF91}" srcOrd="0" destOrd="0" parTransId="{87099D99-6772-4F10-B43B-215AD3A657AE}" sibTransId="{3EEDEF2C-2A79-4F9C-9A5E-288C821AA564}"/>
    <dgm:cxn modelId="{777DE3EA-2FD4-4FB3-B796-AF7F6AD04A48}" type="presOf" srcId="{7A89873C-2864-4477-A0E2-02EF767A32A4}" destId="{DC16E17B-97F6-46F5-BC7C-9BBC3AE21420}" srcOrd="0" destOrd="0" presId="urn:microsoft.com/office/officeart/2005/8/layout/hList1"/>
    <dgm:cxn modelId="{4E2037F6-80BD-4E01-9D46-53B2305028B6}" type="presOf" srcId="{93499CE6-7557-414A-87EE-6D20121D22AD}" destId="{E79CF128-D803-41DB-80FE-E8AAA7FBD1A0}" srcOrd="0" destOrd="1" presId="urn:microsoft.com/office/officeart/2005/8/layout/hList1"/>
    <dgm:cxn modelId="{EF405729-1755-4061-A9D6-DCB81E3CF597}" type="presParOf" srcId="{42A4BC20-CAFE-4279-850E-597BF506526A}" destId="{B043C503-CCAB-4D74-9A95-14C41C6E9D10}" srcOrd="0" destOrd="0" presId="urn:microsoft.com/office/officeart/2005/8/layout/hList1"/>
    <dgm:cxn modelId="{AE2D8B1E-0EBE-499D-B3F2-85FBB0383AA3}" type="presParOf" srcId="{B043C503-CCAB-4D74-9A95-14C41C6E9D10}" destId="{7310EE1B-FF3A-402D-A7DB-39BB0AF64969}" srcOrd="0" destOrd="0" presId="urn:microsoft.com/office/officeart/2005/8/layout/hList1"/>
    <dgm:cxn modelId="{357C37C7-D33D-4AE8-B751-BF9C12695E8E}" type="presParOf" srcId="{B043C503-CCAB-4D74-9A95-14C41C6E9D10}" destId="{E79CF128-D803-41DB-80FE-E8AAA7FBD1A0}" srcOrd="1" destOrd="0" presId="urn:microsoft.com/office/officeart/2005/8/layout/hList1"/>
    <dgm:cxn modelId="{0B16E635-223E-4B22-968F-06DA6CAD3DE1}" type="presParOf" srcId="{42A4BC20-CAFE-4279-850E-597BF506526A}" destId="{FB48070D-DF49-46B5-9634-2305B2F21CEB}" srcOrd="1" destOrd="0" presId="urn:microsoft.com/office/officeart/2005/8/layout/hList1"/>
    <dgm:cxn modelId="{28C58762-84A5-457D-9A20-2AA165532791}" type="presParOf" srcId="{42A4BC20-CAFE-4279-850E-597BF506526A}" destId="{810F1D5D-3D93-42BF-9089-D19E4F046871}" srcOrd="2" destOrd="0" presId="urn:microsoft.com/office/officeart/2005/8/layout/hList1"/>
    <dgm:cxn modelId="{DAE415D5-851D-4F91-89A1-2D92D44ACB34}" type="presParOf" srcId="{810F1D5D-3D93-42BF-9089-D19E4F046871}" destId="{DEB90E9C-015E-476A-B438-EF72A0819756}" srcOrd="0" destOrd="0" presId="urn:microsoft.com/office/officeart/2005/8/layout/hList1"/>
    <dgm:cxn modelId="{D61E7F0C-A45A-4DF0-9B18-5C67BBE48169}" type="presParOf" srcId="{810F1D5D-3D93-42BF-9089-D19E4F046871}" destId="{3F39889C-2470-4AA1-A8B5-A7DE92E0584D}" srcOrd="1" destOrd="0" presId="urn:microsoft.com/office/officeart/2005/8/layout/hList1"/>
    <dgm:cxn modelId="{847FF6E0-820C-4A57-A7D4-6BD704D25477}" type="presParOf" srcId="{42A4BC20-CAFE-4279-850E-597BF506526A}" destId="{0848C016-8E86-4D57-A810-4A44D821263B}" srcOrd="3" destOrd="0" presId="urn:microsoft.com/office/officeart/2005/8/layout/hList1"/>
    <dgm:cxn modelId="{7F9577F9-3590-44FA-8A24-CF36E3D4AD59}" type="presParOf" srcId="{42A4BC20-CAFE-4279-850E-597BF506526A}" destId="{CDA62665-27C1-486B-ACF0-A71E584BA180}" srcOrd="4" destOrd="0" presId="urn:microsoft.com/office/officeart/2005/8/layout/hList1"/>
    <dgm:cxn modelId="{6A20EBA3-5855-4A94-83C6-15AA6028ECEF}" type="presParOf" srcId="{CDA62665-27C1-486B-ACF0-A71E584BA180}" destId="{DC16E17B-97F6-46F5-BC7C-9BBC3AE21420}" srcOrd="0" destOrd="0" presId="urn:microsoft.com/office/officeart/2005/8/layout/hList1"/>
    <dgm:cxn modelId="{776426C4-410A-4466-A34B-AAF91C764CE0}" type="presParOf" srcId="{CDA62665-27C1-486B-ACF0-A71E584BA180}" destId="{636A67B9-B578-4289-AA5A-9A1AB3688B9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B74456-49EB-4B60-ACA8-5E74BA2D897B}" type="doc">
      <dgm:prSet loTypeId="urn:microsoft.com/office/officeart/2005/8/layout/h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708CAC-7B30-47DC-8B15-4E256E805C66}">
      <dgm:prSet/>
      <dgm:spPr>
        <a:solidFill>
          <a:schemeClr val="accent2"/>
        </a:solidFill>
      </dgm:spPr>
      <dgm:t>
        <a:bodyPr/>
        <a:lstStyle/>
        <a:p>
          <a:r>
            <a:rPr lang="en-US" b="1" dirty="0"/>
            <a:t>Residential Retrofit Measures</a:t>
          </a:r>
          <a:endParaRPr lang="en-US" dirty="0"/>
        </a:p>
      </dgm:t>
    </dgm:pt>
    <dgm:pt modelId="{A36503EA-8EFE-436C-A440-D5BA4944B759}" type="parTrans" cxnId="{BC5A5E2D-6C15-4300-950C-7772816837CD}">
      <dgm:prSet/>
      <dgm:spPr/>
      <dgm:t>
        <a:bodyPr/>
        <a:lstStyle/>
        <a:p>
          <a:endParaRPr lang="en-US"/>
        </a:p>
      </dgm:t>
    </dgm:pt>
    <dgm:pt modelId="{E1C48E82-F7A1-4235-BEA6-652B057EE222}" type="sibTrans" cxnId="{BC5A5E2D-6C15-4300-950C-7772816837CD}">
      <dgm:prSet/>
      <dgm:spPr/>
      <dgm:t>
        <a:bodyPr/>
        <a:lstStyle/>
        <a:p>
          <a:endParaRPr lang="en-US"/>
        </a:p>
      </dgm:t>
    </dgm:pt>
    <dgm:pt modelId="{3798FFF9-E567-4486-A123-7994EBF845C3}">
      <dgm:prSet/>
      <dgm:spPr/>
      <dgm:t>
        <a:bodyPr/>
        <a:lstStyle/>
        <a:p>
          <a:r>
            <a:rPr lang="en-US" dirty="0"/>
            <a:t>Implemented across residential programs</a:t>
          </a:r>
        </a:p>
      </dgm:t>
    </dgm:pt>
    <dgm:pt modelId="{7F1CCB3A-4351-4862-A03D-36E742E5371E}" type="parTrans" cxnId="{3D9DCC55-6399-4483-BF75-D0F9A0C4018E}">
      <dgm:prSet/>
      <dgm:spPr/>
      <dgm:t>
        <a:bodyPr/>
        <a:lstStyle/>
        <a:p>
          <a:endParaRPr lang="en-US"/>
        </a:p>
      </dgm:t>
    </dgm:pt>
    <dgm:pt modelId="{2D6F946A-C412-46F1-88E7-FE88ED513033}" type="sibTrans" cxnId="{3D9DCC55-6399-4483-BF75-D0F9A0C4018E}">
      <dgm:prSet/>
      <dgm:spPr/>
      <dgm:t>
        <a:bodyPr/>
        <a:lstStyle/>
        <a:p>
          <a:endParaRPr lang="en-US"/>
        </a:p>
      </dgm:t>
    </dgm:pt>
    <dgm:pt modelId="{DA74CF3B-3FA2-4F1E-8AF8-A360740CCBE5}">
      <dgm:prSet/>
      <dgm:spPr/>
      <dgm:t>
        <a:bodyPr/>
        <a:lstStyle/>
        <a:p>
          <a:r>
            <a:rPr lang="en-US" dirty="0"/>
            <a:t>Load Management census verification</a:t>
          </a:r>
        </a:p>
      </dgm:t>
    </dgm:pt>
    <dgm:pt modelId="{EAE53196-41BA-45B0-9BF1-02862A730CE9}" type="parTrans" cxnId="{7BDEB302-5E34-424D-9433-9181C0850CE9}">
      <dgm:prSet/>
      <dgm:spPr/>
      <dgm:t>
        <a:bodyPr/>
        <a:lstStyle/>
        <a:p>
          <a:endParaRPr lang="en-US"/>
        </a:p>
      </dgm:t>
    </dgm:pt>
    <dgm:pt modelId="{2A1E5FBD-BDD0-496E-8298-04FA94C84D13}" type="sibTrans" cxnId="{7BDEB302-5E34-424D-9433-9181C0850CE9}">
      <dgm:prSet/>
      <dgm:spPr/>
      <dgm:t>
        <a:bodyPr/>
        <a:lstStyle/>
        <a:p>
          <a:endParaRPr lang="en-US"/>
        </a:p>
      </dgm:t>
    </dgm:pt>
    <dgm:pt modelId="{A1D686BA-59B6-4992-B7B9-AD776217B7BC}">
      <dgm:prSet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All applicable Commercial and Residential participants</a:t>
          </a:r>
        </a:p>
      </dgm:t>
    </dgm:pt>
    <dgm:pt modelId="{882142D7-E6EE-4048-B05F-E3A0B63B9307}" type="parTrans" cxnId="{955D200C-E0BF-438D-88B4-01ED602245E0}">
      <dgm:prSet/>
      <dgm:spPr/>
      <dgm:t>
        <a:bodyPr/>
        <a:lstStyle/>
        <a:p>
          <a:endParaRPr lang="en-US"/>
        </a:p>
      </dgm:t>
    </dgm:pt>
    <dgm:pt modelId="{E86C24E2-06E4-4211-8180-53F5318659F8}" type="sibTrans" cxnId="{955D200C-E0BF-438D-88B4-01ED602245E0}">
      <dgm:prSet/>
      <dgm:spPr/>
      <dgm:t>
        <a:bodyPr/>
        <a:lstStyle/>
        <a:p>
          <a:endParaRPr lang="en-US"/>
        </a:p>
      </dgm:t>
    </dgm:pt>
    <dgm:pt modelId="{2C27CA28-4AC0-4535-87C8-90539F5168A7}">
      <dgm:prSet/>
      <dgm:spPr>
        <a:solidFill>
          <a:schemeClr val="accent2"/>
        </a:solidFill>
      </dgm:spPr>
      <dgm:t>
        <a:bodyPr/>
        <a:lstStyle/>
        <a:p>
          <a:r>
            <a:rPr lang="en-US" b="1" dirty="0"/>
            <a:t>Load Management</a:t>
          </a:r>
          <a:endParaRPr lang="en-US" dirty="0"/>
        </a:p>
      </dgm:t>
    </dgm:pt>
    <dgm:pt modelId="{027E8E42-A1B4-46A3-9C6E-32FA5307B3D3}" type="sibTrans" cxnId="{71E45624-1A7E-4617-9EE8-614FAC2CD628}">
      <dgm:prSet/>
      <dgm:spPr/>
      <dgm:t>
        <a:bodyPr/>
        <a:lstStyle/>
        <a:p>
          <a:endParaRPr lang="en-US"/>
        </a:p>
      </dgm:t>
    </dgm:pt>
    <dgm:pt modelId="{851C7CE9-7232-4171-9D18-DDE42A6492B9}" type="parTrans" cxnId="{71E45624-1A7E-4617-9EE8-614FAC2CD628}">
      <dgm:prSet/>
      <dgm:spPr/>
      <dgm:t>
        <a:bodyPr/>
        <a:lstStyle/>
        <a:p>
          <a:endParaRPr lang="en-US"/>
        </a:p>
      </dgm:t>
    </dgm:pt>
    <dgm:pt modelId="{93499CE6-7557-414A-87EE-6D20121D22AD}">
      <dgm:prSet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EM&amp;V pursuing through engineering desk reviews:</a:t>
          </a:r>
        </a:p>
      </dgm:t>
    </dgm:pt>
    <dgm:pt modelId="{1196B2EC-A0F5-4D35-9B2C-F28CC28C1B0B}" type="parTrans" cxnId="{D32B76AE-F516-41D7-8E80-BF08F5B1D5FE}">
      <dgm:prSet/>
      <dgm:spPr/>
      <dgm:t>
        <a:bodyPr/>
        <a:lstStyle/>
        <a:p>
          <a:endParaRPr lang="en-US"/>
        </a:p>
      </dgm:t>
    </dgm:pt>
    <dgm:pt modelId="{C0FAEC6C-3349-40B5-AAD4-7A8974A1C127}" type="sibTrans" cxnId="{D32B76AE-F516-41D7-8E80-BF08F5B1D5FE}">
      <dgm:prSet/>
      <dgm:spPr/>
      <dgm:t>
        <a:bodyPr/>
        <a:lstStyle/>
        <a:p>
          <a:endParaRPr lang="en-US"/>
        </a:p>
      </dgm:t>
    </dgm:pt>
    <dgm:pt modelId="{83C2244D-42E8-434A-9BBC-6672BE1C78A0}">
      <dgm:prSet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EM&amp;V analyzing interval meter data:</a:t>
          </a:r>
        </a:p>
      </dgm:t>
    </dgm:pt>
    <dgm:pt modelId="{9553147A-331C-4725-94E0-DC3AB7878B3B}" type="parTrans" cxnId="{A70D3E5B-7CEF-471D-900A-CC2BA8DE6591}">
      <dgm:prSet/>
      <dgm:spPr/>
      <dgm:t>
        <a:bodyPr/>
        <a:lstStyle/>
        <a:p>
          <a:endParaRPr lang="en-US"/>
        </a:p>
      </dgm:t>
    </dgm:pt>
    <dgm:pt modelId="{E181263D-6E14-4D88-B9AC-F1316061278C}" type="sibTrans" cxnId="{A70D3E5B-7CEF-471D-900A-CC2BA8DE6591}">
      <dgm:prSet/>
      <dgm:spPr/>
      <dgm:t>
        <a:bodyPr/>
        <a:lstStyle/>
        <a:p>
          <a:endParaRPr lang="en-US"/>
        </a:p>
      </dgm:t>
    </dgm:pt>
    <dgm:pt modelId="{3840FC74-568A-4B52-A6A4-E964300E850A}">
      <dgm:prSet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Assessment of documentation requirements added to the TRM to improve savings accuracy and facilitate proper implementation</a:t>
          </a:r>
        </a:p>
      </dgm:t>
    </dgm:pt>
    <dgm:pt modelId="{936CD449-72EB-4762-BC42-6843BD115F11}" type="sibTrans" cxnId="{43E8C3C1-3E34-465E-B9A3-5FA97485BD5A}">
      <dgm:prSet/>
      <dgm:spPr/>
    </dgm:pt>
    <dgm:pt modelId="{E97F140F-DD30-426F-86F6-BA96A6F6674F}" type="parTrans" cxnId="{43E8C3C1-3E34-465E-B9A3-5FA97485BD5A}">
      <dgm:prSet/>
      <dgm:spPr/>
    </dgm:pt>
    <dgm:pt modelId="{42A4BC20-CAFE-4279-850E-597BF506526A}" type="pres">
      <dgm:prSet presAssocID="{4DB74456-49EB-4B60-ACA8-5E74BA2D897B}" presName="Name0" presStyleCnt="0">
        <dgm:presLayoutVars>
          <dgm:dir/>
          <dgm:animLvl val="lvl"/>
          <dgm:resizeHandles val="exact"/>
        </dgm:presLayoutVars>
      </dgm:prSet>
      <dgm:spPr/>
    </dgm:pt>
    <dgm:pt modelId="{B043C503-CCAB-4D74-9A95-14C41C6E9D10}" type="pres">
      <dgm:prSet presAssocID="{96708CAC-7B30-47DC-8B15-4E256E805C66}" presName="composite" presStyleCnt="0"/>
      <dgm:spPr/>
    </dgm:pt>
    <dgm:pt modelId="{7310EE1B-FF3A-402D-A7DB-39BB0AF64969}" type="pres">
      <dgm:prSet presAssocID="{96708CAC-7B30-47DC-8B15-4E256E805C66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E79CF128-D803-41DB-80FE-E8AAA7FBD1A0}" type="pres">
      <dgm:prSet presAssocID="{96708CAC-7B30-47DC-8B15-4E256E805C66}" presName="desTx" presStyleLbl="alignAccFollowNode1" presStyleIdx="0" presStyleCnt="2">
        <dgm:presLayoutVars>
          <dgm:bulletEnabled val="1"/>
        </dgm:presLayoutVars>
      </dgm:prSet>
      <dgm:spPr/>
    </dgm:pt>
    <dgm:pt modelId="{FB48070D-DF49-46B5-9634-2305B2F21CEB}" type="pres">
      <dgm:prSet presAssocID="{E1C48E82-F7A1-4235-BEA6-652B057EE222}" presName="space" presStyleCnt="0"/>
      <dgm:spPr/>
    </dgm:pt>
    <dgm:pt modelId="{810F1D5D-3D93-42BF-9089-D19E4F046871}" type="pres">
      <dgm:prSet presAssocID="{2C27CA28-4AC0-4535-87C8-90539F5168A7}" presName="composite" presStyleCnt="0"/>
      <dgm:spPr/>
    </dgm:pt>
    <dgm:pt modelId="{DEB90E9C-015E-476A-B438-EF72A0819756}" type="pres">
      <dgm:prSet presAssocID="{2C27CA28-4AC0-4535-87C8-90539F5168A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3F39889C-2470-4AA1-A8B5-A7DE92E0584D}" type="pres">
      <dgm:prSet presAssocID="{2C27CA28-4AC0-4535-87C8-90539F5168A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7BDEB302-5E34-424D-9433-9181C0850CE9}" srcId="{2C27CA28-4AC0-4535-87C8-90539F5168A7}" destId="{DA74CF3B-3FA2-4F1E-8AF8-A360740CCBE5}" srcOrd="0" destOrd="0" parTransId="{EAE53196-41BA-45B0-9BF1-02862A730CE9}" sibTransId="{2A1E5FBD-BDD0-496E-8298-04FA94C84D13}"/>
    <dgm:cxn modelId="{D5033903-69D4-4D71-A419-9F56223086A5}" type="presOf" srcId="{4DB74456-49EB-4B60-ACA8-5E74BA2D897B}" destId="{42A4BC20-CAFE-4279-850E-597BF506526A}" srcOrd="0" destOrd="0" presId="urn:microsoft.com/office/officeart/2005/8/layout/hList1"/>
    <dgm:cxn modelId="{955D200C-E0BF-438D-88B4-01ED602245E0}" srcId="{83C2244D-42E8-434A-9BBC-6672BE1C78A0}" destId="{A1D686BA-59B6-4992-B7B9-AD776217B7BC}" srcOrd="0" destOrd="0" parTransId="{882142D7-E6EE-4048-B05F-E3A0B63B9307}" sibTransId="{E86C24E2-06E4-4211-8180-53F5318659F8}"/>
    <dgm:cxn modelId="{13632F0E-2EA3-4DF9-AD16-235B70F3C117}" type="presOf" srcId="{A1D686BA-59B6-4992-B7B9-AD776217B7BC}" destId="{3F39889C-2470-4AA1-A8B5-A7DE92E0584D}" srcOrd="0" destOrd="2" presId="urn:microsoft.com/office/officeart/2005/8/layout/hList1"/>
    <dgm:cxn modelId="{71E45624-1A7E-4617-9EE8-614FAC2CD628}" srcId="{4DB74456-49EB-4B60-ACA8-5E74BA2D897B}" destId="{2C27CA28-4AC0-4535-87C8-90539F5168A7}" srcOrd="1" destOrd="0" parTransId="{851C7CE9-7232-4171-9D18-DDE42A6492B9}" sibTransId="{027E8E42-A1B4-46A3-9C6E-32FA5307B3D3}"/>
    <dgm:cxn modelId="{BC5A5E2D-6C15-4300-950C-7772816837CD}" srcId="{4DB74456-49EB-4B60-ACA8-5E74BA2D897B}" destId="{96708CAC-7B30-47DC-8B15-4E256E805C66}" srcOrd="0" destOrd="0" parTransId="{A36503EA-8EFE-436C-A440-D5BA4944B759}" sibTransId="{E1C48E82-F7A1-4235-BEA6-652B057EE222}"/>
    <dgm:cxn modelId="{A70D3E5B-7CEF-471D-900A-CC2BA8DE6591}" srcId="{DA74CF3B-3FA2-4F1E-8AF8-A360740CCBE5}" destId="{83C2244D-42E8-434A-9BBC-6672BE1C78A0}" srcOrd="0" destOrd="0" parTransId="{9553147A-331C-4725-94E0-DC3AB7878B3B}" sibTransId="{E181263D-6E14-4D88-B9AC-F1316061278C}"/>
    <dgm:cxn modelId="{4306C05D-4A41-4525-BE77-D72B027F3F95}" type="presOf" srcId="{2C27CA28-4AC0-4535-87C8-90539F5168A7}" destId="{DEB90E9C-015E-476A-B438-EF72A0819756}" srcOrd="0" destOrd="0" presId="urn:microsoft.com/office/officeart/2005/8/layout/hList1"/>
    <dgm:cxn modelId="{3D9DCC55-6399-4483-BF75-D0F9A0C4018E}" srcId="{96708CAC-7B30-47DC-8B15-4E256E805C66}" destId="{3798FFF9-E567-4486-A123-7994EBF845C3}" srcOrd="0" destOrd="0" parTransId="{7F1CCB3A-4351-4862-A03D-36E742E5371E}" sibTransId="{2D6F946A-C412-46F1-88E7-FE88ED513033}"/>
    <dgm:cxn modelId="{25D8C956-FA8C-412D-B002-5815AB2D446B}" type="presOf" srcId="{3840FC74-568A-4B52-A6A4-E964300E850A}" destId="{E79CF128-D803-41DB-80FE-E8AAA7FBD1A0}" srcOrd="0" destOrd="2" presId="urn:microsoft.com/office/officeart/2005/8/layout/hList1"/>
    <dgm:cxn modelId="{39A01F81-6478-41E0-85CD-A9731BA07AA4}" type="presOf" srcId="{96708CAC-7B30-47DC-8B15-4E256E805C66}" destId="{7310EE1B-FF3A-402D-A7DB-39BB0AF64969}" srcOrd="0" destOrd="0" presId="urn:microsoft.com/office/officeart/2005/8/layout/hList1"/>
    <dgm:cxn modelId="{22566C92-776B-4285-AA68-F94B99CEA182}" type="presOf" srcId="{83C2244D-42E8-434A-9BBC-6672BE1C78A0}" destId="{3F39889C-2470-4AA1-A8B5-A7DE92E0584D}" srcOrd="0" destOrd="1" presId="urn:microsoft.com/office/officeart/2005/8/layout/hList1"/>
    <dgm:cxn modelId="{0B3371A2-9561-4AB6-8BED-1BAD043722D8}" type="presOf" srcId="{3798FFF9-E567-4486-A123-7994EBF845C3}" destId="{E79CF128-D803-41DB-80FE-E8AAA7FBD1A0}" srcOrd="0" destOrd="0" presId="urn:microsoft.com/office/officeart/2005/8/layout/hList1"/>
    <dgm:cxn modelId="{D32B76AE-F516-41D7-8E80-BF08F5B1D5FE}" srcId="{3798FFF9-E567-4486-A123-7994EBF845C3}" destId="{93499CE6-7557-414A-87EE-6D20121D22AD}" srcOrd="0" destOrd="0" parTransId="{1196B2EC-A0F5-4D35-9B2C-F28CC28C1B0B}" sibTransId="{C0FAEC6C-3349-40B5-AAD4-7A8974A1C127}"/>
    <dgm:cxn modelId="{C41C34BC-97EA-4DE2-A27A-B550A3BFC67B}" type="presOf" srcId="{DA74CF3B-3FA2-4F1E-8AF8-A360740CCBE5}" destId="{3F39889C-2470-4AA1-A8B5-A7DE92E0584D}" srcOrd="0" destOrd="0" presId="urn:microsoft.com/office/officeart/2005/8/layout/hList1"/>
    <dgm:cxn modelId="{43E8C3C1-3E34-465E-B9A3-5FA97485BD5A}" srcId="{93499CE6-7557-414A-87EE-6D20121D22AD}" destId="{3840FC74-568A-4B52-A6A4-E964300E850A}" srcOrd="0" destOrd="0" parTransId="{E97F140F-DD30-426F-86F6-BA96A6F6674F}" sibTransId="{936CD449-72EB-4762-BC42-6843BD115F11}"/>
    <dgm:cxn modelId="{4E2037F6-80BD-4E01-9D46-53B2305028B6}" type="presOf" srcId="{93499CE6-7557-414A-87EE-6D20121D22AD}" destId="{E79CF128-D803-41DB-80FE-E8AAA7FBD1A0}" srcOrd="0" destOrd="1" presId="urn:microsoft.com/office/officeart/2005/8/layout/hList1"/>
    <dgm:cxn modelId="{EF405729-1755-4061-A9D6-DCB81E3CF597}" type="presParOf" srcId="{42A4BC20-CAFE-4279-850E-597BF506526A}" destId="{B043C503-CCAB-4D74-9A95-14C41C6E9D10}" srcOrd="0" destOrd="0" presId="urn:microsoft.com/office/officeart/2005/8/layout/hList1"/>
    <dgm:cxn modelId="{AE2D8B1E-0EBE-499D-B3F2-85FBB0383AA3}" type="presParOf" srcId="{B043C503-CCAB-4D74-9A95-14C41C6E9D10}" destId="{7310EE1B-FF3A-402D-A7DB-39BB0AF64969}" srcOrd="0" destOrd="0" presId="urn:microsoft.com/office/officeart/2005/8/layout/hList1"/>
    <dgm:cxn modelId="{357C37C7-D33D-4AE8-B751-BF9C12695E8E}" type="presParOf" srcId="{B043C503-CCAB-4D74-9A95-14C41C6E9D10}" destId="{E79CF128-D803-41DB-80FE-E8AAA7FBD1A0}" srcOrd="1" destOrd="0" presId="urn:microsoft.com/office/officeart/2005/8/layout/hList1"/>
    <dgm:cxn modelId="{0B16E635-223E-4B22-968F-06DA6CAD3DE1}" type="presParOf" srcId="{42A4BC20-CAFE-4279-850E-597BF506526A}" destId="{FB48070D-DF49-46B5-9634-2305B2F21CEB}" srcOrd="1" destOrd="0" presId="urn:microsoft.com/office/officeart/2005/8/layout/hList1"/>
    <dgm:cxn modelId="{28C58762-84A5-457D-9A20-2AA165532791}" type="presParOf" srcId="{42A4BC20-CAFE-4279-850E-597BF506526A}" destId="{810F1D5D-3D93-42BF-9089-D19E4F046871}" srcOrd="2" destOrd="0" presId="urn:microsoft.com/office/officeart/2005/8/layout/hList1"/>
    <dgm:cxn modelId="{DAE415D5-851D-4F91-89A1-2D92D44ACB34}" type="presParOf" srcId="{810F1D5D-3D93-42BF-9089-D19E4F046871}" destId="{DEB90E9C-015E-476A-B438-EF72A0819756}" srcOrd="0" destOrd="0" presId="urn:microsoft.com/office/officeart/2005/8/layout/hList1"/>
    <dgm:cxn modelId="{D61E7F0C-A45A-4DF0-9B18-5C67BBE48169}" type="presParOf" srcId="{810F1D5D-3D93-42BF-9089-D19E4F046871}" destId="{3F39889C-2470-4AA1-A8B5-A7DE92E0584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3AE4BE-3E1B-42C0-8FA9-F0E77E19F658}" type="doc">
      <dgm:prSet loTypeId="urn:microsoft.com/office/officeart/2016/7/layout/VerticalDownArrow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39BC23-3826-4F7E-9F41-14FE2EEF7876}">
      <dgm:prSet/>
      <dgm:spPr/>
      <dgm:t>
        <a:bodyPr/>
        <a:lstStyle/>
        <a:p>
          <a:r>
            <a:rPr lang="en-US" dirty="0"/>
            <a:t>EM&amp;V as Program Management Tool </a:t>
          </a:r>
        </a:p>
      </dgm:t>
    </dgm:pt>
    <dgm:pt modelId="{B3B55CE6-9E06-4F44-9088-60888738282B}" type="parTrans" cxnId="{0D3D9102-300A-447B-A94F-ED21BAF9E5F6}">
      <dgm:prSet/>
      <dgm:spPr/>
      <dgm:t>
        <a:bodyPr/>
        <a:lstStyle/>
        <a:p>
          <a:endParaRPr lang="en-US"/>
        </a:p>
      </dgm:t>
    </dgm:pt>
    <dgm:pt modelId="{6F19E54F-E795-46BE-911A-B9FC15580C17}" type="sibTrans" cxnId="{0D3D9102-300A-447B-A94F-ED21BAF9E5F6}">
      <dgm:prSet/>
      <dgm:spPr/>
      <dgm:t>
        <a:bodyPr/>
        <a:lstStyle/>
        <a:p>
          <a:endParaRPr lang="en-US"/>
        </a:p>
      </dgm:t>
    </dgm:pt>
    <dgm:pt modelId="{D0C93C9D-4B9B-4EE9-A77D-2544D5EE4AA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300" dirty="0"/>
            <a:t>Ongoing technical reviews and support</a:t>
          </a:r>
        </a:p>
      </dgm:t>
    </dgm:pt>
    <dgm:pt modelId="{D4810740-352B-49A4-B48E-1B5B6FD9947F}" type="parTrans" cxnId="{2CD79F9F-4679-436B-95FD-5946A053DD9D}">
      <dgm:prSet/>
      <dgm:spPr/>
      <dgm:t>
        <a:bodyPr/>
        <a:lstStyle/>
        <a:p>
          <a:endParaRPr lang="en-US"/>
        </a:p>
      </dgm:t>
    </dgm:pt>
    <dgm:pt modelId="{6063F1C7-08EB-4F25-8F66-0D6A04DEC17C}" type="sibTrans" cxnId="{2CD79F9F-4679-436B-95FD-5946A053DD9D}">
      <dgm:prSet/>
      <dgm:spPr/>
      <dgm:t>
        <a:bodyPr/>
        <a:lstStyle/>
        <a:p>
          <a:endParaRPr lang="en-US"/>
        </a:p>
      </dgm:t>
    </dgm:pt>
    <dgm:pt modelId="{399896A1-7320-44E1-B508-ABFCD986DF5E}">
      <dgm:prSet/>
      <dgm:spPr/>
      <dgm:t>
        <a:bodyPr/>
        <a:lstStyle/>
        <a:p>
          <a:pPr>
            <a:buNone/>
          </a:pPr>
          <a:endParaRPr lang="en-US" sz="2300" dirty="0"/>
        </a:p>
        <a:p>
          <a:pPr>
            <a:buNone/>
          </a:pPr>
          <a:r>
            <a:rPr lang="en-US" sz="2300" dirty="0"/>
            <a:t>Expanded use of technology tools to understand program participation and impacts</a:t>
          </a:r>
        </a:p>
      </dgm:t>
    </dgm:pt>
    <dgm:pt modelId="{1A8B9ECE-49A1-4081-BB16-BD12ADC4BDF7}" type="sibTrans" cxnId="{571A4D60-F9FE-422E-B750-83958C7916AB}">
      <dgm:prSet/>
      <dgm:spPr/>
      <dgm:t>
        <a:bodyPr/>
        <a:lstStyle/>
        <a:p>
          <a:endParaRPr lang="en-US"/>
        </a:p>
      </dgm:t>
    </dgm:pt>
    <dgm:pt modelId="{B288B05D-5B4C-4E1C-8247-F5895AE8CADE}" type="parTrans" cxnId="{571A4D60-F9FE-422E-B750-83958C7916AB}">
      <dgm:prSet/>
      <dgm:spPr/>
      <dgm:t>
        <a:bodyPr/>
        <a:lstStyle/>
        <a:p>
          <a:endParaRPr lang="en-US"/>
        </a:p>
      </dgm:t>
    </dgm:pt>
    <dgm:pt modelId="{C1AFC2D2-673C-4149-A3B8-62CEA1745AB8}">
      <dgm:prSet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sz="1800" dirty="0"/>
            <a:t>Dashboard reporting</a:t>
          </a:r>
        </a:p>
      </dgm:t>
    </dgm:pt>
    <dgm:pt modelId="{3932D2D6-E145-46FA-A7FF-0F4657365C69}" type="parTrans" cxnId="{943DDD2B-4353-4F14-BD0E-C7CA18239C31}">
      <dgm:prSet/>
      <dgm:spPr/>
      <dgm:t>
        <a:bodyPr/>
        <a:lstStyle/>
        <a:p>
          <a:endParaRPr lang="en-US"/>
        </a:p>
      </dgm:t>
    </dgm:pt>
    <dgm:pt modelId="{1CBAEDEF-D5AD-4981-BAD6-FB6DDD801A6B}" type="sibTrans" cxnId="{943DDD2B-4353-4F14-BD0E-C7CA18239C31}">
      <dgm:prSet/>
      <dgm:spPr/>
      <dgm:t>
        <a:bodyPr/>
        <a:lstStyle/>
        <a:p>
          <a:endParaRPr lang="en-US"/>
        </a:p>
      </dgm:t>
    </dgm:pt>
    <dgm:pt modelId="{58E588A6-5865-49C9-8A7A-DECDF6D2A540}">
      <dgm:prSet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sz="1800" dirty="0"/>
            <a:t>Participant geospatial analysis </a:t>
          </a:r>
        </a:p>
      </dgm:t>
    </dgm:pt>
    <dgm:pt modelId="{568BF0E5-4E2B-4B70-99CD-1940AF25A734}" type="parTrans" cxnId="{D636ACAB-DB59-46C9-AED1-81064BEC2391}">
      <dgm:prSet/>
      <dgm:spPr/>
      <dgm:t>
        <a:bodyPr/>
        <a:lstStyle/>
        <a:p>
          <a:endParaRPr lang="en-US"/>
        </a:p>
      </dgm:t>
    </dgm:pt>
    <dgm:pt modelId="{9F4EED98-202E-4DC5-82CD-B034977B1B1F}" type="sibTrans" cxnId="{D636ACAB-DB59-46C9-AED1-81064BEC2391}">
      <dgm:prSet/>
      <dgm:spPr/>
      <dgm:t>
        <a:bodyPr/>
        <a:lstStyle/>
        <a:p>
          <a:endParaRPr lang="en-US"/>
        </a:p>
      </dgm:t>
    </dgm:pt>
    <dgm:pt modelId="{B29CB7F9-E47F-4304-9F2E-1690EFE487A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800" dirty="0"/>
            <a:t>Upfront feedback starting with program planning with technical assistance through out program implementation </a:t>
          </a:r>
        </a:p>
      </dgm:t>
    </dgm:pt>
    <dgm:pt modelId="{A6E78B75-5C53-4FC0-A797-8334A2F71CFA}" type="parTrans" cxnId="{CA9DA39F-8727-44DA-8659-5445FB1F5C29}">
      <dgm:prSet/>
      <dgm:spPr/>
      <dgm:t>
        <a:bodyPr/>
        <a:lstStyle/>
        <a:p>
          <a:endParaRPr lang="en-US"/>
        </a:p>
      </dgm:t>
    </dgm:pt>
    <dgm:pt modelId="{301A5E4E-3C93-43F4-8878-CB50B95C48DA}" type="sibTrans" cxnId="{CA9DA39F-8727-44DA-8659-5445FB1F5C29}">
      <dgm:prSet/>
      <dgm:spPr/>
    </dgm:pt>
    <dgm:pt modelId="{548D3FA1-EF4B-4ACD-B605-E768C778D2C1}">
      <dgm:prSet/>
      <dgm:spPr/>
      <dgm:t>
        <a:bodyPr/>
        <a:lstStyle/>
        <a:p>
          <a:pPr>
            <a:buNone/>
          </a:pPr>
          <a:endParaRPr lang="en-US" sz="1800" dirty="0"/>
        </a:p>
      </dgm:t>
    </dgm:pt>
    <dgm:pt modelId="{46514D9E-8CED-4B06-A0F0-941AD39ED359}" type="parTrans" cxnId="{166FC858-EBCF-42D8-823C-5686BAFD225E}">
      <dgm:prSet/>
      <dgm:spPr/>
      <dgm:t>
        <a:bodyPr/>
        <a:lstStyle/>
        <a:p>
          <a:endParaRPr lang="en-US"/>
        </a:p>
      </dgm:t>
    </dgm:pt>
    <dgm:pt modelId="{0676B2FC-0792-4792-9E5B-E578DEFBABCF}" type="sibTrans" cxnId="{166FC858-EBCF-42D8-823C-5686BAFD225E}">
      <dgm:prSet/>
      <dgm:spPr/>
      <dgm:t>
        <a:bodyPr/>
        <a:lstStyle/>
        <a:p>
          <a:endParaRPr lang="en-US"/>
        </a:p>
      </dgm:t>
    </dgm:pt>
    <dgm:pt modelId="{92D6FC89-5B42-41A6-9EB9-1EA6058850F3}">
      <dgm:prSet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sz="1800" dirty="0"/>
            <a:t>Explore incorporating participant surveys into program delivery</a:t>
          </a:r>
        </a:p>
      </dgm:t>
    </dgm:pt>
    <dgm:pt modelId="{878F749A-45C2-4A54-ABF2-179343C5BF50}" type="parTrans" cxnId="{1CF0E816-C8AA-428E-B314-FE0CE47D583A}">
      <dgm:prSet/>
      <dgm:spPr/>
      <dgm:t>
        <a:bodyPr/>
        <a:lstStyle/>
        <a:p>
          <a:endParaRPr lang="en-US"/>
        </a:p>
      </dgm:t>
    </dgm:pt>
    <dgm:pt modelId="{6746917F-1CBA-4A7D-BCF4-256CB80C2D5A}" type="sibTrans" cxnId="{1CF0E816-C8AA-428E-B314-FE0CE47D583A}">
      <dgm:prSet/>
      <dgm:spPr/>
      <dgm:t>
        <a:bodyPr/>
        <a:lstStyle/>
        <a:p>
          <a:endParaRPr lang="en-US"/>
        </a:p>
      </dgm:t>
    </dgm:pt>
    <dgm:pt modelId="{A5826B85-DBBA-4A4C-8858-3148EBFE7EA3}">
      <dgm:prSet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sz="2400" dirty="0"/>
            <a:t>Focus on the customer</a:t>
          </a:r>
        </a:p>
      </dgm:t>
    </dgm:pt>
    <dgm:pt modelId="{0CD66274-28DE-4951-98FD-65AB6833001B}" type="parTrans" cxnId="{646CA68E-ED29-445C-AEE2-AA43CF01C09A}">
      <dgm:prSet/>
      <dgm:spPr/>
      <dgm:t>
        <a:bodyPr/>
        <a:lstStyle/>
        <a:p>
          <a:endParaRPr lang="en-US"/>
        </a:p>
      </dgm:t>
    </dgm:pt>
    <dgm:pt modelId="{414F344B-F813-42CC-A9C0-F4CEFE2AD8CF}" type="sibTrans" cxnId="{646CA68E-ED29-445C-AEE2-AA43CF01C09A}">
      <dgm:prSet/>
      <dgm:spPr/>
      <dgm:t>
        <a:bodyPr/>
        <a:lstStyle/>
        <a:p>
          <a:endParaRPr lang="en-US"/>
        </a:p>
      </dgm:t>
    </dgm:pt>
    <dgm:pt modelId="{ADC4270A-EC27-4AEB-8E95-83D76533C84F}">
      <dgm:prSet/>
      <dgm:spPr/>
      <dgm:t>
        <a:bodyPr/>
        <a:lstStyle/>
        <a:p>
          <a:pPr>
            <a:buFont typeface="Wingdings" panose="05000000000000000000" pitchFamily="2" charset="2"/>
            <a:buChar char="§"/>
          </a:pPr>
          <a:endParaRPr lang="en-US" sz="1800" dirty="0"/>
        </a:p>
      </dgm:t>
    </dgm:pt>
    <dgm:pt modelId="{3E85AC2D-57F6-4A05-A03D-9FF50F77DE7F}" type="parTrans" cxnId="{528C0279-FD28-4901-AB3F-1A18B70154DB}">
      <dgm:prSet/>
      <dgm:spPr/>
      <dgm:t>
        <a:bodyPr/>
        <a:lstStyle/>
        <a:p>
          <a:endParaRPr lang="en-US"/>
        </a:p>
      </dgm:t>
    </dgm:pt>
    <dgm:pt modelId="{638788C1-4064-49F3-8D27-E99DB481F992}" type="sibTrans" cxnId="{528C0279-FD28-4901-AB3F-1A18B70154DB}">
      <dgm:prSet/>
      <dgm:spPr/>
      <dgm:t>
        <a:bodyPr/>
        <a:lstStyle/>
        <a:p>
          <a:endParaRPr lang="en-US"/>
        </a:p>
      </dgm:t>
    </dgm:pt>
    <dgm:pt modelId="{1B8F0AF9-AA69-49F3-AB68-1B3203DBA31E}">
      <dgm:prSet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n-US" sz="1800" dirty="0"/>
            <a:t>Continued use of consumption analysis to ensure savings</a:t>
          </a:r>
        </a:p>
      </dgm:t>
    </dgm:pt>
    <dgm:pt modelId="{03137B52-46BF-41B8-BA4A-59A1DFC4E07F}" type="parTrans" cxnId="{411BEBF4-482A-42AF-AFC3-E3B2034075C0}">
      <dgm:prSet/>
      <dgm:spPr/>
    </dgm:pt>
    <dgm:pt modelId="{8410817B-5570-4721-8927-7095A8B29526}" type="sibTrans" cxnId="{411BEBF4-482A-42AF-AFC3-E3B2034075C0}">
      <dgm:prSet/>
      <dgm:spPr/>
    </dgm:pt>
    <dgm:pt modelId="{6D3B1B35-E3B4-4691-8E47-D955E3D4982A}" type="pres">
      <dgm:prSet presAssocID="{123AE4BE-3E1B-42C0-8FA9-F0E77E19F658}" presName="Name0" presStyleCnt="0">
        <dgm:presLayoutVars>
          <dgm:dir/>
          <dgm:animLvl val="lvl"/>
          <dgm:resizeHandles val="exact"/>
        </dgm:presLayoutVars>
      </dgm:prSet>
      <dgm:spPr/>
    </dgm:pt>
    <dgm:pt modelId="{3ABD4B23-1B5D-484F-88E2-4A0086EAA40D}" type="pres">
      <dgm:prSet presAssocID="{6339BC23-3826-4F7E-9F41-14FE2EEF7876}" presName="boxAndChildren" presStyleCnt="0"/>
      <dgm:spPr/>
    </dgm:pt>
    <dgm:pt modelId="{79BA111A-C22B-4832-891E-50388FA694FB}" type="pres">
      <dgm:prSet presAssocID="{6339BC23-3826-4F7E-9F41-14FE2EEF7876}" presName="parentTextBox" presStyleLbl="alignNode1" presStyleIdx="0" presStyleCnt="1"/>
      <dgm:spPr/>
    </dgm:pt>
    <dgm:pt modelId="{85349427-6743-4F93-8334-8F0848BB3176}" type="pres">
      <dgm:prSet presAssocID="{6339BC23-3826-4F7E-9F41-14FE2EEF7876}" presName="descendantBox" presStyleLbl="bgAccFollowNode1" presStyleIdx="0" presStyleCnt="1"/>
      <dgm:spPr/>
    </dgm:pt>
  </dgm:ptLst>
  <dgm:cxnLst>
    <dgm:cxn modelId="{0D3D9102-300A-447B-A94F-ED21BAF9E5F6}" srcId="{123AE4BE-3E1B-42C0-8FA9-F0E77E19F658}" destId="{6339BC23-3826-4F7E-9F41-14FE2EEF7876}" srcOrd="0" destOrd="0" parTransId="{B3B55CE6-9E06-4F44-9088-60888738282B}" sibTransId="{6F19E54F-E795-46BE-911A-B9FC15580C17}"/>
    <dgm:cxn modelId="{9EA77804-A617-482B-A5F2-F63DBB17287F}" type="presOf" srcId="{B29CB7F9-E47F-4304-9F2E-1690EFE487A0}" destId="{85349427-6743-4F93-8334-8F0848BB3176}" srcOrd="0" destOrd="1" presId="urn:microsoft.com/office/officeart/2016/7/layout/VerticalDownArrowProcess"/>
    <dgm:cxn modelId="{1CF0E816-C8AA-428E-B314-FE0CE47D583A}" srcId="{A5826B85-DBBA-4A4C-8858-3148EBFE7EA3}" destId="{92D6FC89-5B42-41A6-9EB9-1EA6058850F3}" srcOrd="0" destOrd="0" parTransId="{878F749A-45C2-4A54-ABF2-179343C5BF50}" sibTransId="{6746917F-1CBA-4A7D-BCF4-256CB80C2D5A}"/>
    <dgm:cxn modelId="{66FA3F1F-ED33-4684-9B1A-A7EBD7105F77}" type="presOf" srcId="{D0C93C9D-4B9B-4EE9-A77D-2544D5EE4AAD}" destId="{85349427-6743-4F93-8334-8F0848BB3176}" srcOrd="0" destOrd="0" presId="urn:microsoft.com/office/officeart/2016/7/layout/VerticalDownArrowProcess"/>
    <dgm:cxn modelId="{CACB4120-3667-423C-8BDA-35984EC90756}" type="presOf" srcId="{123AE4BE-3E1B-42C0-8FA9-F0E77E19F658}" destId="{6D3B1B35-E3B4-4691-8E47-D955E3D4982A}" srcOrd="0" destOrd="0" presId="urn:microsoft.com/office/officeart/2016/7/layout/VerticalDownArrowProcess"/>
    <dgm:cxn modelId="{943DDD2B-4353-4F14-BD0E-C7CA18239C31}" srcId="{399896A1-7320-44E1-B508-ABFCD986DF5E}" destId="{C1AFC2D2-673C-4149-A3B8-62CEA1745AB8}" srcOrd="0" destOrd="0" parTransId="{3932D2D6-E145-46FA-A7FF-0F4657365C69}" sibTransId="{1CBAEDEF-D5AD-4981-BAD6-FB6DDD801A6B}"/>
    <dgm:cxn modelId="{408CF040-C9CB-43D2-946E-A4A96A47F0B8}" type="presOf" srcId="{ADC4270A-EC27-4AEB-8E95-83D76533C84F}" destId="{85349427-6743-4F93-8334-8F0848BB3176}" srcOrd="0" destOrd="5" presId="urn:microsoft.com/office/officeart/2016/7/layout/VerticalDownArrowProcess"/>
    <dgm:cxn modelId="{571A4D60-F9FE-422E-B750-83958C7916AB}" srcId="{6339BC23-3826-4F7E-9F41-14FE2EEF7876}" destId="{399896A1-7320-44E1-B508-ABFCD986DF5E}" srcOrd="1" destOrd="0" parTransId="{B288B05D-5B4C-4E1C-8247-F5895AE8CADE}" sibTransId="{1A8B9ECE-49A1-4081-BB16-BD12ADC4BDF7}"/>
    <dgm:cxn modelId="{498F864A-9C3B-456A-9127-A9FE164237B3}" type="presOf" srcId="{548D3FA1-EF4B-4ACD-B605-E768C778D2C1}" destId="{85349427-6743-4F93-8334-8F0848BB3176}" srcOrd="0" destOrd="9" presId="urn:microsoft.com/office/officeart/2016/7/layout/VerticalDownArrowProcess"/>
    <dgm:cxn modelId="{166FC858-EBCF-42D8-823C-5686BAFD225E}" srcId="{6339BC23-3826-4F7E-9F41-14FE2EEF7876}" destId="{548D3FA1-EF4B-4ACD-B605-E768C778D2C1}" srcOrd="4" destOrd="0" parTransId="{46514D9E-8CED-4B06-A0F0-941AD39ED359}" sibTransId="{0676B2FC-0792-4792-9E5B-E578DEFBABCF}"/>
    <dgm:cxn modelId="{528C0279-FD28-4901-AB3F-1A18B70154DB}" srcId="{6339BC23-3826-4F7E-9F41-14FE2EEF7876}" destId="{ADC4270A-EC27-4AEB-8E95-83D76533C84F}" srcOrd="2" destOrd="0" parTransId="{3E85AC2D-57F6-4A05-A03D-9FF50F77DE7F}" sibTransId="{638788C1-4064-49F3-8D27-E99DB481F992}"/>
    <dgm:cxn modelId="{B45F8E84-5CEA-4DD3-A159-4A12A2EF44FC}" type="presOf" srcId="{A5826B85-DBBA-4A4C-8858-3148EBFE7EA3}" destId="{85349427-6743-4F93-8334-8F0848BB3176}" srcOrd="0" destOrd="6" presId="urn:microsoft.com/office/officeart/2016/7/layout/VerticalDownArrowProcess"/>
    <dgm:cxn modelId="{E2EE7286-0232-41C8-828F-CB118B518A4D}" type="presOf" srcId="{58E588A6-5865-49C9-8A7A-DECDF6D2A540}" destId="{85349427-6743-4F93-8334-8F0848BB3176}" srcOrd="0" destOrd="4" presId="urn:microsoft.com/office/officeart/2016/7/layout/VerticalDownArrowProcess"/>
    <dgm:cxn modelId="{646CA68E-ED29-445C-AEE2-AA43CF01C09A}" srcId="{6339BC23-3826-4F7E-9F41-14FE2EEF7876}" destId="{A5826B85-DBBA-4A4C-8858-3148EBFE7EA3}" srcOrd="3" destOrd="0" parTransId="{0CD66274-28DE-4951-98FD-65AB6833001B}" sibTransId="{414F344B-F813-42CC-A9C0-F4CEFE2AD8CF}"/>
    <dgm:cxn modelId="{6237DE9D-8865-4604-B636-4648975A2FB7}" type="presOf" srcId="{92D6FC89-5B42-41A6-9EB9-1EA6058850F3}" destId="{85349427-6743-4F93-8334-8F0848BB3176}" srcOrd="0" destOrd="7" presId="urn:microsoft.com/office/officeart/2016/7/layout/VerticalDownArrowProcess"/>
    <dgm:cxn modelId="{2CD79F9F-4679-436B-95FD-5946A053DD9D}" srcId="{6339BC23-3826-4F7E-9F41-14FE2EEF7876}" destId="{D0C93C9D-4B9B-4EE9-A77D-2544D5EE4AAD}" srcOrd="0" destOrd="0" parTransId="{D4810740-352B-49A4-B48E-1B5B6FD9947F}" sibTransId="{6063F1C7-08EB-4F25-8F66-0D6A04DEC17C}"/>
    <dgm:cxn modelId="{CA9DA39F-8727-44DA-8659-5445FB1F5C29}" srcId="{D0C93C9D-4B9B-4EE9-A77D-2544D5EE4AAD}" destId="{B29CB7F9-E47F-4304-9F2E-1690EFE487A0}" srcOrd="0" destOrd="0" parTransId="{A6E78B75-5C53-4FC0-A797-8334A2F71CFA}" sibTransId="{301A5E4E-3C93-43F4-8878-CB50B95C48DA}"/>
    <dgm:cxn modelId="{D636ACAB-DB59-46C9-AED1-81064BEC2391}" srcId="{399896A1-7320-44E1-B508-ABFCD986DF5E}" destId="{58E588A6-5865-49C9-8A7A-DECDF6D2A540}" srcOrd="1" destOrd="0" parTransId="{568BF0E5-4E2B-4B70-99CD-1940AF25A734}" sibTransId="{9F4EED98-202E-4DC5-82CD-B034977B1B1F}"/>
    <dgm:cxn modelId="{3BEF66AC-FDC9-49A8-879B-EC49352F074C}" type="presOf" srcId="{C1AFC2D2-673C-4149-A3B8-62CEA1745AB8}" destId="{85349427-6743-4F93-8334-8F0848BB3176}" srcOrd="0" destOrd="3" presId="urn:microsoft.com/office/officeart/2016/7/layout/VerticalDownArrowProcess"/>
    <dgm:cxn modelId="{5A680EDC-5CA7-4B8A-96BF-028341EA869C}" type="presOf" srcId="{6339BC23-3826-4F7E-9F41-14FE2EEF7876}" destId="{79BA111A-C22B-4832-891E-50388FA694FB}" srcOrd="0" destOrd="0" presId="urn:microsoft.com/office/officeart/2016/7/layout/VerticalDownArrowProcess"/>
    <dgm:cxn modelId="{BCCC18DD-8A43-4165-9F10-68C53727EFA4}" type="presOf" srcId="{1B8F0AF9-AA69-49F3-AB68-1B3203DBA31E}" destId="{85349427-6743-4F93-8334-8F0848BB3176}" srcOrd="0" destOrd="8" presId="urn:microsoft.com/office/officeart/2016/7/layout/VerticalDownArrowProcess"/>
    <dgm:cxn modelId="{69B910F2-F247-4333-AF2A-A4C53B54E046}" type="presOf" srcId="{399896A1-7320-44E1-B508-ABFCD986DF5E}" destId="{85349427-6743-4F93-8334-8F0848BB3176}" srcOrd="0" destOrd="2" presId="urn:microsoft.com/office/officeart/2016/7/layout/VerticalDownArrowProcess"/>
    <dgm:cxn modelId="{411BEBF4-482A-42AF-AFC3-E3B2034075C0}" srcId="{A5826B85-DBBA-4A4C-8858-3148EBFE7EA3}" destId="{1B8F0AF9-AA69-49F3-AB68-1B3203DBA31E}" srcOrd="1" destOrd="0" parTransId="{03137B52-46BF-41B8-BA4A-59A1DFC4E07F}" sibTransId="{8410817B-5570-4721-8927-7095A8B29526}"/>
    <dgm:cxn modelId="{B6A6EB04-CEB6-412B-8EEA-09E63083DA3F}" type="presParOf" srcId="{6D3B1B35-E3B4-4691-8E47-D955E3D4982A}" destId="{3ABD4B23-1B5D-484F-88E2-4A0086EAA40D}" srcOrd="0" destOrd="0" presId="urn:microsoft.com/office/officeart/2016/7/layout/VerticalDownArrowProcess"/>
    <dgm:cxn modelId="{3D57E697-69D9-4FDA-8B8E-18C81AE2E256}" type="presParOf" srcId="{3ABD4B23-1B5D-484F-88E2-4A0086EAA40D}" destId="{79BA111A-C22B-4832-891E-50388FA694FB}" srcOrd="0" destOrd="0" presId="urn:microsoft.com/office/officeart/2016/7/layout/VerticalDownArrowProcess"/>
    <dgm:cxn modelId="{FF4E8561-E97A-40D9-AE06-CD13E69F23B1}" type="presParOf" srcId="{3ABD4B23-1B5D-484F-88E2-4A0086EAA40D}" destId="{85349427-6743-4F93-8334-8F0848BB3176}" srcOrd="1" destOrd="0" presId="urn:microsoft.com/office/officeart/2016/7/layout/VerticalDown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BE70BF-7C07-4FA3-B5A2-4A954D965F83}">
      <dsp:nvSpPr>
        <dsp:cNvPr id="0" name=""/>
        <dsp:cNvSpPr/>
      </dsp:nvSpPr>
      <dsp:spPr>
        <a:xfrm>
          <a:off x="0" y="4334"/>
          <a:ext cx="10972800" cy="100882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69615-BDBC-4A5C-9E2C-3C775D8B894F}">
      <dsp:nvSpPr>
        <dsp:cNvPr id="0" name=""/>
        <dsp:cNvSpPr/>
      </dsp:nvSpPr>
      <dsp:spPr>
        <a:xfrm>
          <a:off x="305170" y="231320"/>
          <a:ext cx="554855" cy="554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2D2C4A-E45A-4AE4-B3D6-E17A446D4E8E}">
      <dsp:nvSpPr>
        <dsp:cNvPr id="0" name=""/>
        <dsp:cNvSpPr/>
      </dsp:nvSpPr>
      <dsp:spPr>
        <a:xfrm>
          <a:off x="1165195" y="4334"/>
          <a:ext cx="4937760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Prioritizing </a:t>
          </a:r>
          <a:r>
            <a:rPr lang="en-US" sz="1800" b="1" kern="1200" dirty="0"/>
            <a:t>measures</a:t>
          </a:r>
          <a:r>
            <a:rPr lang="en-US" sz="1800" kern="1200" dirty="0"/>
            <a:t> in addition to </a:t>
          </a:r>
          <a:r>
            <a:rPr lang="en-US" sz="1800" b="1" kern="1200" dirty="0"/>
            <a:t>programs</a:t>
          </a:r>
          <a:r>
            <a:rPr lang="en-US" sz="1800" kern="1200" dirty="0"/>
            <a:t> </a:t>
          </a:r>
        </a:p>
      </dsp:txBody>
      <dsp:txXfrm>
        <a:off x="1165195" y="4334"/>
        <a:ext cx="4937760" cy="1008827"/>
      </dsp:txXfrm>
    </dsp:sp>
    <dsp:sp modelId="{C236DB97-00B3-4074-B4E0-B86934937DE0}">
      <dsp:nvSpPr>
        <dsp:cNvPr id="0" name=""/>
        <dsp:cNvSpPr/>
      </dsp:nvSpPr>
      <dsp:spPr>
        <a:xfrm>
          <a:off x="6133799" y="4334"/>
          <a:ext cx="4807018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Measures deployed via different program designs/delivery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EM&amp;V Prioritization and Plans still at the program-level, reflecting measure prioritization as applicable</a:t>
          </a:r>
        </a:p>
      </dsp:txBody>
      <dsp:txXfrm>
        <a:off x="6133799" y="4334"/>
        <a:ext cx="4807018" cy="1008827"/>
      </dsp:txXfrm>
    </dsp:sp>
    <dsp:sp modelId="{5C96B268-3999-4BD8-98E6-B2C46E74C1C1}">
      <dsp:nvSpPr>
        <dsp:cNvPr id="0" name=""/>
        <dsp:cNvSpPr/>
      </dsp:nvSpPr>
      <dsp:spPr>
        <a:xfrm>
          <a:off x="0" y="1265368"/>
          <a:ext cx="10972800" cy="100882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5AB3F-7F32-4B27-9574-923B47FDD57F}">
      <dsp:nvSpPr>
        <dsp:cNvPr id="0" name=""/>
        <dsp:cNvSpPr/>
      </dsp:nvSpPr>
      <dsp:spPr>
        <a:xfrm>
          <a:off x="305170" y="1492355"/>
          <a:ext cx="554855" cy="554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0DA39A-DBC5-46D5-96EB-375461FDB46A}">
      <dsp:nvSpPr>
        <dsp:cNvPr id="0" name=""/>
        <dsp:cNvSpPr/>
      </dsp:nvSpPr>
      <dsp:spPr>
        <a:xfrm>
          <a:off x="1165195" y="1265368"/>
          <a:ext cx="4937760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Increasing analysis and reporting at the </a:t>
          </a:r>
          <a:r>
            <a:rPr lang="en-US" sz="1800" b="1" kern="1200" dirty="0"/>
            <a:t>IOU level </a:t>
          </a:r>
          <a:r>
            <a:rPr lang="en-US" sz="1800" b="0" kern="1200" dirty="0"/>
            <a:t>and input into program planning </a:t>
          </a:r>
          <a:endParaRPr lang="en-US" sz="1800" b="1" kern="1200" dirty="0"/>
        </a:p>
      </dsp:txBody>
      <dsp:txXfrm>
        <a:off x="1165195" y="1265368"/>
        <a:ext cx="4937760" cy="1008827"/>
      </dsp:txXfrm>
    </dsp:sp>
    <dsp:sp modelId="{467D0ADD-FF2C-4C08-BE7D-0285E095B5B3}">
      <dsp:nvSpPr>
        <dsp:cNvPr id="0" name=""/>
        <dsp:cNvSpPr/>
      </dsp:nvSpPr>
      <dsp:spPr>
        <a:xfrm>
          <a:off x="6097746" y="1172899"/>
          <a:ext cx="4868705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400" kern="1200" dirty="0"/>
          </a:br>
          <a:r>
            <a:rPr lang="en-US" sz="1400" kern="1200" dirty="0"/>
            <a:t>Impact evaluations and trend analysis at IOU portfolio-level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Net-to-gross and process information at IOU portfolio-level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EM&amp;V team to review program plans and file comments</a:t>
          </a:r>
        </a:p>
      </dsp:txBody>
      <dsp:txXfrm>
        <a:off x="6097746" y="1172899"/>
        <a:ext cx="4868705" cy="1008827"/>
      </dsp:txXfrm>
    </dsp:sp>
    <dsp:sp modelId="{1C40A949-6FBE-4CEA-9038-D27136379F67}">
      <dsp:nvSpPr>
        <dsp:cNvPr id="0" name=""/>
        <dsp:cNvSpPr/>
      </dsp:nvSpPr>
      <dsp:spPr>
        <a:xfrm>
          <a:off x="0" y="2526403"/>
          <a:ext cx="10972800" cy="100882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E448C0-3F23-4B93-A697-F122773EC729}">
      <dsp:nvSpPr>
        <dsp:cNvPr id="0" name=""/>
        <dsp:cNvSpPr/>
      </dsp:nvSpPr>
      <dsp:spPr>
        <a:xfrm>
          <a:off x="305170" y="2753389"/>
          <a:ext cx="554855" cy="554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380992-32C4-4DEC-A22A-2FE8095575EC}">
      <dsp:nvSpPr>
        <dsp:cNvPr id="0" name=""/>
        <dsp:cNvSpPr/>
      </dsp:nvSpPr>
      <dsp:spPr>
        <a:xfrm>
          <a:off x="1165195" y="2526403"/>
          <a:ext cx="4937760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Expanding use of </a:t>
          </a:r>
          <a:r>
            <a:rPr lang="en-US" sz="1800" b="1" kern="1200" dirty="0"/>
            <a:t>consumption analysis </a:t>
          </a:r>
        </a:p>
      </dsp:txBody>
      <dsp:txXfrm>
        <a:off x="1165195" y="2526403"/>
        <a:ext cx="4937760" cy="1008827"/>
      </dsp:txXfrm>
    </dsp:sp>
    <dsp:sp modelId="{5F74E2FE-364B-4720-B0DB-9ADB23E38FE1}">
      <dsp:nvSpPr>
        <dsp:cNvPr id="0" name=""/>
        <dsp:cNvSpPr/>
      </dsp:nvSpPr>
      <dsp:spPr>
        <a:xfrm>
          <a:off x="6102955" y="2526403"/>
          <a:ext cx="4868705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Annual analysis across priority measures, commercial and residential</a:t>
          </a:r>
        </a:p>
      </dsp:txBody>
      <dsp:txXfrm>
        <a:off x="6102955" y="2526403"/>
        <a:ext cx="4868705" cy="1008827"/>
      </dsp:txXfrm>
    </dsp:sp>
    <dsp:sp modelId="{38218894-B6DF-478D-8A37-87570511F4B8}">
      <dsp:nvSpPr>
        <dsp:cNvPr id="0" name=""/>
        <dsp:cNvSpPr/>
      </dsp:nvSpPr>
      <dsp:spPr>
        <a:xfrm>
          <a:off x="0" y="3787437"/>
          <a:ext cx="10972800" cy="100882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2B5866-943D-4109-AAAB-7A229F027DBB}">
      <dsp:nvSpPr>
        <dsp:cNvPr id="0" name=""/>
        <dsp:cNvSpPr/>
      </dsp:nvSpPr>
      <dsp:spPr>
        <a:xfrm>
          <a:off x="305170" y="4014424"/>
          <a:ext cx="554855" cy="554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3570DA-1A78-4F34-8F7B-E0ABA79E6677}">
      <dsp:nvSpPr>
        <dsp:cNvPr id="0" name=""/>
        <dsp:cNvSpPr/>
      </dsp:nvSpPr>
      <dsp:spPr>
        <a:xfrm>
          <a:off x="1173762" y="3787437"/>
          <a:ext cx="5329472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Assessing program effectiveness performance metrics </a:t>
          </a:r>
          <a:r>
            <a:rPr lang="en-US" sz="1800" b="1" kern="1200" dirty="0"/>
            <a:t>beyond savings and cost-effectiveness </a:t>
          </a:r>
        </a:p>
      </dsp:txBody>
      <dsp:txXfrm>
        <a:off x="1173762" y="3787437"/>
        <a:ext cx="5329472" cy="1008827"/>
      </dsp:txXfrm>
    </dsp:sp>
    <dsp:sp modelId="{7B69E2BD-8D54-4EB3-9964-688E0AEF6B01}">
      <dsp:nvSpPr>
        <dsp:cNvPr id="0" name=""/>
        <dsp:cNvSpPr/>
      </dsp:nvSpPr>
      <dsp:spPr>
        <a:xfrm>
          <a:off x="6102955" y="3787437"/>
          <a:ext cx="4868705" cy="1008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768" tIns="106768" rIns="106768" bIns="106768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Participation analysis to show customers served in each IOU territory across multiple years</a:t>
          </a:r>
        </a:p>
      </dsp:txBody>
      <dsp:txXfrm>
        <a:off x="6102955" y="3787437"/>
        <a:ext cx="4868705" cy="10088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0EE1B-FF3A-402D-A7DB-39BB0AF64969}">
      <dsp:nvSpPr>
        <dsp:cNvPr id="0" name=""/>
        <dsp:cNvSpPr/>
      </dsp:nvSpPr>
      <dsp:spPr>
        <a:xfrm>
          <a:off x="3429" y="476013"/>
          <a:ext cx="3343274" cy="720036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HVAC Tune-Ups </a:t>
          </a:r>
          <a:endParaRPr lang="en-US" sz="1900" kern="1200" dirty="0"/>
        </a:p>
      </dsp:txBody>
      <dsp:txXfrm>
        <a:off x="3429" y="476013"/>
        <a:ext cx="3343274" cy="720036"/>
      </dsp:txXfrm>
    </dsp:sp>
    <dsp:sp modelId="{E79CF128-D803-41DB-80FE-E8AAA7FBD1A0}">
      <dsp:nvSpPr>
        <dsp:cNvPr id="0" name=""/>
        <dsp:cNvSpPr/>
      </dsp:nvSpPr>
      <dsp:spPr>
        <a:xfrm>
          <a:off x="3429" y="1196050"/>
          <a:ext cx="3343274" cy="31285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HVAC tune-ups incentivized have increased rapidly.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EM&amp;V pursuing more information on gross and net savings via:</a:t>
          </a:r>
        </a:p>
        <a:p>
          <a:pPr marL="514350" lvl="3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Consumption analysis</a:t>
          </a:r>
        </a:p>
        <a:p>
          <a:pPr marL="514350" lvl="3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Participant survey</a:t>
          </a:r>
        </a:p>
      </dsp:txBody>
      <dsp:txXfrm>
        <a:off x="3429" y="1196050"/>
        <a:ext cx="3343274" cy="3128536"/>
      </dsp:txXfrm>
    </dsp:sp>
    <dsp:sp modelId="{DEB90E9C-015E-476A-B438-EF72A0819756}">
      <dsp:nvSpPr>
        <dsp:cNvPr id="0" name=""/>
        <dsp:cNvSpPr/>
      </dsp:nvSpPr>
      <dsp:spPr>
        <a:xfrm>
          <a:off x="3814762" y="476013"/>
          <a:ext cx="3343274" cy="720036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Smart Thermostats </a:t>
          </a:r>
          <a:endParaRPr lang="en-US" sz="1900" kern="1200" dirty="0"/>
        </a:p>
      </dsp:txBody>
      <dsp:txXfrm>
        <a:off x="3814762" y="476013"/>
        <a:ext cx="3343274" cy="720036"/>
      </dsp:txXfrm>
    </dsp:sp>
    <dsp:sp modelId="{3F39889C-2470-4AA1-A8B5-A7DE92E0584D}">
      <dsp:nvSpPr>
        <dsp:cNvPr id="0" name=""/>
        <dsp:cNvSpPr/>
      </dsp:nvSpPr>
      <dsp:spPr>
        <a:xfrm>
          <a:off x="3814762" y="1168581"/>
          <a:ext cx="3343274" cy="31285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Smart thermostats incentivized have also increased rapidly.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EM&amp;V pursuing more information on process and net savings via:</a:t>
          </a:r>
        </a:p>
        <a:p>
          <a:pPr marL="514350" lvl="3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Participant surveys for marketplace, retailer and direct install programs</a:t>
          </a:r>
        </a:p>
      </dsp:txBody>
      <dsp:txXfrm>
        <a:off x="3814762" y="1168581"/>
        <a:ext cx="3343274" cy="3128536"/>
      </dsp:txXfrm>
    </dsp:sp>
    <dsp:sp modelId="{DC16E17B-97F6-46F5-BC7C-9BBC3AE21420}">
      <dsp:nvSpPr>
        <dsp:cNvPr id="0" name=""/>
        <dsp:cNvSpPr/>
      </dsp:nvSpPr>
      <dsp:spPr>
        <a:xfrm>
          <a:off x="7626096" y="476013"/>
          <a:ext cx="3343274" cy="720036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Major Commercial End-Uses </a:t>
          </a:r>
          <a:r>
            <a:rPr lang="en-US" sz="1900" kern="1200" dirty="0"/>
            <a:t>(lighting, HVAC, and custom)</a:t>
          </a:r>
        </a:p>
      </dsp:txBody>
      <dsp:txXfrm>
        <a:off x="7626096" y="476013"/>
        <a:ext cx="3343274" cy="720036"/>
      </dsp:txXfrm>
    </dsp:sp>
    <dsp:sp modelId="{636A67B9-B578-4289-AA5A-9A1AB3688B9E}">
      <dsp:nvSpPr>
        <dsp:cNvPr id="0" name=""/>
        <dsp:cNvSpPr/>
      </dsp:nvSpPr>
      <dsp:spPr>
        <a:xfrm>
          <a:off x="7626096" y="1196050"/>
          <a:ext cx="3343274" cy="31285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Commercial Standard Offer Programs (CSOP) and Market Transformation Programs (CMTP) have increased in complexity.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EM&amp;V pursuing more information on gross and net savings via:</a:t>
          </a:r>
        </a:p>
        <a:p>
          <a:pPr marL="514350" lvl="3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Engineering desk reviews</a:t>
          </a:r>
        </a:p>
        <a:p>
          <a:pPr marL="514350" lvl="3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rgbClr val="005596"/>
              </a:solidFill>
            </a:rPr>
            <a:t>Participant surveys</a:t>
          </a:r>
        </a:p>
      </dsp:txBody>
      <dsp:txXfrm>
        <a:off x="7626096" y="1196050"/>
        <a:ext cx="3343274" cy="31285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0EE1B-FF3A-402D-A7DB-39BB0AF64969}">
      <dsp:nvSpPr>
        <dsp:cNvPr id="0" name=""/>
        <dsp:cNvSpPr/>
      </dsp:nvSpPr>
      <dsp:spPr>
        <a:xfrm>
          <a:off x="53" y="187424"/>
          <a:ext cx="5127426" cy="720000"/>
        </a:xfrm>
        <a:prstGeom prst="rect">
          <a:avLst/>
        </a:prstGeom>
        <a:solidFill>
          <a:schemeClr val="accent2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Residential Retrofit Measures</a:t>
          </a:r>
          <a:endParaRPr lang="en-US" sz="2500" kern="1200" dirty="0"/>
        </a:p>
      </dsp:txBody>
      <dsp:txXfrm>
        <a:off x="53" y="187424"/>
        <a:ext cx="5127426" cy="720000"/>
      </dsp:txXfrm>
    </dsp:sp>
    <dsp:sp modelId="{E79CF128-D803-41DB-80FE-E8AAA7FBD1A0}">
      <dsp:nvSpPr>
        <dsp:cNvPr id="0" name=""/>
        <dsp:cNvSpPr/>
      </dsp:nvSpPr>
      <dsp:spPr>
        <a:xfrm>
          <a:off x="53" y="907424"/>
          <a:ext cx="5127426" cy="37057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/>
            <a:t>Implemented across residential programs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>
              <a:solidFill>
                <a:schemeClr val="accent2"/>
              </a:solidFill>
            </a:rPr>
            <a:t>EM&amp;V pursuing through engineering desk reviews:</a:t>
          </a:r>
        </a:p>
        <a:p>
          <a:pPr marL="685800" lvl="3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>
              <a:solidFill>
                <a:schemeClr val="accent2"/>
              </a:solidFill>
            </a:rPr>
            <a:t>Assessment of documentation requirements added to the TRM to improve savings accuracy and facilitate proper implementation</a:t>
          </a:r>
        </a:p>
      </dsp:txBody>
      <dsp:txXfrm>
        <a:off x="53" y="907424"/>
        <a:ext cx="5127426" cy="3705750"/>
      </dsp:txXfrm>
    </dsp:sp>
    <dsp:sp modelId="{DEB90E9C-015E-476A-B438-EF72A0819756}">
      <dsp:nvSpPr>
        <dsp:cNvPr id="0" name=""/>
        <dsp:cNvSpPr/>
      </dsp:nvSpPr>
      <dsp:spPr>
        <a:xfrm>
          <a:off x="5845319" y="187424"/>
          <a:ext cx="5127426" cy="720000"/>
        </a:xfrm>
        <a:prstGeom prst="rect">
          <a:avLst/>
        </a:prstGeom>
        <a:solidFill>
          <a:schemeClr val="accent2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Load Management</a:t>
          </a:r>
          <a:endParaRPr lang="en-US" sz="2500" kern="1200" dirty="0"/>
        </a:p>
      </dsp:txBody>
      <dsp:txXfrm>
        <a:off x="5845319" y="187424"/>
        <a:ext cx="5127426" cy="720000"/>
      </dsp:txXfrm>
    </dsp:sp>
    <dsp:sp modelId="{3F39889C-2470-4AA1-A8B5-A7DE92E0584D}">
      <dsp:nvSpPr>
        <dsp:cNvPr id="0" name=""/>
        <dsp:cNvSpPr/>
      </dsp:nvSpPr>
      <dsp:spPr>
        <a:xfrm>
          <a:off x="5845319" y="907424"/>
          <a:ext cx="5127426" cy="37057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/>
            <a:t>Load Management census verification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>
              <a:solidFill>
                <a:schemeClr val="accent2"/>
              </a:solidFill>
            </a:rPr>
            <a:t>EM&amp;V analyzing interval meter data:</a:t>
          </a:r>
        </a:p>
        <a:p>
          <a:pPr marL="685800" lvl="3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>
              <a:solidFill>
                <a:schemeClr val="accent2"/>
              </a:solidFill>
            </a:rPr>
            <a:t>All applicable Commercial and Residential participants</a:t>
          </a:r>
        </a:p>
      </dsp:txBody>
      <dsp:txXfrm>
        <a:off x="5845319" y="907424"/>
        <a:ext cx="5127426" cy="37057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BA111A-C22B-4832-891E-50388FA694FB}">
      <dsp:nvSpPr>
        <dsp:cNvPr id="0" name=""/>
        <dsp:cNvSpPr/>
      </dsp:nvSpPr>
      <dsp:spPr>
        <a:xfrm>
          <a:off x="0" y="2344"/>
          <a:ext cx="2743200" cy="47959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5096" tIns="234696" rIns="1950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EM&amp;V as Program Management Tool </a:t>
          </a:r>
        </a:p>
      </dsp:txBody>
      <dsp:txXfrm>
        <a:off x="0" y="2344"/>
        <a:ext cx="2743200" cy="4795911"/>
      </dsp:txXfrm>
    </dsp:sp>
    <dsp:sp modelId="{85349427-6743-4F93-8334-8F0848BB3176}">
      <dsp:nvSpPr>
        <dsp:cNvPr id="0" name=""/>
        <dsp:cNvSpPr/>
      </dsp:nvSpPr>
      <dsp:spPr>
        <a:xfrm>
          <a:off x="2743199" y="2344"/>
          <a:ext cx="8229600" cy="479591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6935" tIns="304800" rIns="166935" bIns="3048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300" kern="1200" dirty="0"/>
            <a:t>Ongoing technical reviews and support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800" kern="1200" dirty="0"/>
            <a:t>Upfront feedback starting with program planning with technical assistance through out program implementation 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 dirty="0"/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Expanded use of technology tools to understand program participation and impacts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n-US" sz="1800" kern="1200" dirty="0"/>
            <a:t>Dashboard reporting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n-US" sz="1800" kern="1200" dirty="0"/>
            <a:t>Participant geospatial analysis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endParaRPr lang="en-US" sz="1800" kern="1200" dirty="0"/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400" kern="1200" dirty="0"/>
            <a:t>Focus on the customer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n-US" sz="1800" kern="1200" dirty="0"/>
            <a:t>Explore incorporating participant surveys into program delivery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n-US" sz="1800" kern="1200" dirty="0"/>
            <a:t>Continued use of consumption analysis to ensure savings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2743199" y="2344"/>
        <a:ext cx="8229600" cy="47959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VerticalDownArrowProcess">
  <dgm:title val="Vertical Down Arrow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36"/>
      <dgm:constr type="primFontSz" for="des" forName="parentTextArrow" refType="primFontSz" refFor="des" refForName="parentTextBox" op="equ"/>
      <dgm:constr type="primFontSz" for="des" forName="descendantArrow" val="24"/>
      <dgm:constr type="primFontSz" for="des" forName="descendantArrow" refType="primFontSz" refFor="des" refForName="parentTextArrow" op="lte"/>
      <dgm:constr type="primFontSz" for="des" forName="descendantBox" refType="primFontSz" refFor="des" refForName="parentTextArrow" op="lte"/>
      <dgm:constr type="primFontSz" for="des" forName="descendantBox" refType="primFontSz" refFor="des" refForName="parentTextBox" op="lte"/>
      <dgm:constr type="primFontSz" for="des" forName="descendantArrow" refType="primFontSz" refFor="des" refForName="parentTextBox" op="lte"/>
      <dgm:constr type="primFontSz" for="des" forName="descendantBox" refType="primFontSz" refFor="des" refForName="descendan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Box" refType="w" fact="0.25"/>
              <dgm:constr type="h" for="ch" forName="parentTextBox" refType="h"/>
              <dgm:constr type="t" for="ch" forName="parentTextBox"/>
              <dgm:constr type="w" for="ch" forName="descendantBox" refType="w" fact="0.75"/>
              <dgm:constr type="l" for="ch" forName="descendantBox" refType="w" fact="0.25"/>
              <dgm:constr type="b" for="ch" forName="descendantBox" refType="h"/>
              <dgm:constr type="h" for="ch" forName="descendantBox" refType="h"/>
            </dgm:constrLst>
            <dgm:ruleLst/>
            <dgm:layoutNode name="parentTextBox" styleLbl="alignNode1">
              <dgm:alg type="tx"/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descendantBox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presOf axis="des" ptType="node"/>
              <dgm:ruleLst>
                <dgm:rule type="primFontSz" val="11" fact="NaN" max="NaN"/>
              </dgm:ruleLst>
            </dgm:layoutNod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Arrow" refType="w" fact="0.25"/>
              <dgm:constr type="t" for="ch" forName="parentTextArrow"/>
              <dgm:constr type="h" for="ch" forName="parentTextArrow" refType="h" fact="0.65"/>
              <dgm:constr type="w" for="ch" forName="arrow" refType="w" fact="0.25"/>
              <dgm:constr type="h" for="ch" forName="arrow" refType="h"/>
              <dgm:constr type="l" for="ch" forName="descendantArrow" refType="w" fact="0.25"/>
              <dgm:constr type="w" for="ch" forName="descendantArrow" refType="w" fact="0.75"/>
              <dgm:constr type="b" for="ch" forName="descendantArrow" refType="h" fact="0.65"/>
              <dgm:constr type="h" for="ch" forName="descendantArrow" refType="h" fact="0.65"/>
            </dgm:constrLst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arrow" styleLbl="alignNode1">
              <dgm:alg type="sp"/>
              <dgm:shape xmlns:r="http://schemas.openxmlformats.org/officeDocument/2006/relationships" rot="180" type="upArrowCallout" r:blip="">
                <dgm:adjLst>
                  <dgm:adj idx="1" val="0.05"/>
                  <dgm:adj idx="2" val="0.1"/>
                  <dgm:adj idx="3" val="0.15"/>
                </dgm:adjLst>
              </dgm:shape>
              <dgm:presOf axis="self"/>
              <dgm:constrLst/>
              <dgm:ruleLst/>
            </dgm:layoutNode>
            <dgm:layoutNode name="descendantArrow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ruleLst>
                <dgm:rule type="primFontSz" val="11" fact="NaN" max="NaN"/>
              </dgm:ruleLst>
            </dgm:layoutNod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5456"/>
          </a:xfrm>
          <a:prstGeom prst="rect">
            <a:avLst/>
          </a:prstGeom>
        </p:spPr>
        <p:txBody>
          <a:bodyPr vert="horz" lIns="93280" tIns="46640" rIns="93280" bIns="4664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1"/>
            <a:ext cx="3043343" cy="465456"/>
          </a:xfrm>
          <a:prstGeom prst="rect">
            <a:avLst/>
          </a:prstGeom>
        </p:spPr>
        <p:txBody>
          <a:bodyPr vert="horz" lIns="93280" tIns="46640" rIns="93280" bIns="46640" rtlCol="0"/>
          <a:lstStyle>
            <a:lvl1pPr algn="r">
              <a:defRPr sz="1200"/>
            </a:lvl1pPr>
          </a:lstStyle>
          <a:p>
            <a:fld id="{E9C3E3CE-3CBC-4AB8-AE34-719F5383802C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1"/>
            <a:ext cx="3043343" cy="465456"/>
          </a:xfrm>
          <a:prstGeom prst="rect">
            <a:avLst/>
          </a:prstGeom>
        </p:spPr>
        <p:txBody>
          <a:bodyPr vert="horz" lIns="93280" tIns="46640" rIns="93280" bIns="4664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1"/>
            <a:ext cx="3043343" cy="465456"/>
          </a:xfrm>
          <a:prstGeom prst="rect">
            <a:avLst/>
          </a:prstGeom>
        </p:spPr>
        <p:txBody>
          <a:bodyPr vert="horz" lIns="93280" tIns="46640" rIns="93280" bIns="46640" rtlCol="0" anchor="b"/>
          <a:lstStyle>
            <a:lvl1pPr algn="r">
              <a:defRPr sz="1200"/>
            </a:lvl1pPr>
          </a:lstStyle>
          <a:p>
            <a:fld id="{10C58BCC-678C-4216-8949-9FD93E98BF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14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43238" cy="466725"/>
          </a:xfrm>
          <a:prstGeom prst="rect">
            <a:avLst/>
          </a:prstGeom>
        </p:spPr>
        <p:txBody>
          <a:bodyPr vert="horz" lIns="91397" tIns="45698" rIns="91397" bIns="4569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6" y="1"/>
            <a:ext cx="3043238" cy="466725"/>
          </a:xfrm>
          <a:prstGeom prst="rect">
            <a:avLst/>
          </a:prstGeom>
        </p:spPr>
        <p:txBody>
          <a:bodyPr vert="horz" lIns="91397" tIns="45698" rIns="91397" bIns="45698" rtlCol="0"/>
          <a:lstStyle>
            <a:lvl1pPr algn="r">
              <a:defRPr sz="1200"/>
            </a:lvl1pPr>
          </a:lstStyle>
          <a:p>
            <a:fld id="{3C2146A2-312B-4280-A71F-E20384F25B99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7" tIns="45698" rIns="91397" bIns="4569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6" y="4479926"/>
            <a:ext cx="5619750" cy="3665538"/>
          </a:xfrm>
          <a:prstGeom prst="rect">
            <a:avLst/>
          </a:prstGeom>
        </p:spPr>
        <p:txBody>
          <a:bodyPr vert="horz" lIns="91397" tIns="45698" rIns="91397" bIns="4569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42377"/>
            <a:ext cx="3043238" cy="466725"/>
          </a:xfrm>
          <a:prstGeom prst="rect">
            <a:avLst/>
          </a:prstGeom>
        </p:spPr>
        <p:txBody>
          <a:bodyPr vert="horz" lIns="91397" tIns="45698" rIns="91397" bIns="4569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6" y="8842377"/>
            <a:ext cx="3043238" cy="466725"/>
          </a:xfrm>
          <a:prstGeom prst="rect">
            <a:avLst/>
          </a:prstGeom>
        </p:spPr>
        <p:txBody>
          <a:bodyPr vert="horz" lIns="91397" tIns="45698" rIns="91397" bIns="45698" rtlCol="0" anchor="b"/>
          <a:lstStyle>
            <a:lvl1pPr algn="r">
              <a:defRPr sz="1200"/>
            </a:lvl1pPr>
          </a:lstStyle>
          <a:p>
            <a:fld id="{2873E295-4CD1-4C30-B6A3-BA84516C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138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Cover - Option 4, no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ackground: White Wipeout">
            <a:extLst>
              <a:ext uri="{FF2B5EF4-FFF2-40B4-BE49-F238E27FC236}">
                <a16:creationId xmlns:a16="http://schemas.microsoft.com/office/drawing/2014/main" id="{9CF902DB-A62D-4184-ADF5-EC56969E0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5446" cy="649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Blue Footer Bar">
            <a:extLst>
              <a:ext uri="{FF2B5EF4-FFF2-40B4-BE49-F238E27FC236}">
                <a16:creationId xmlns:a16="http://schemas.microsoft.com/office/drawing/2014/main" id="{1EF31C21-72CE-424F-8B8F-9DA4631D2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24599"/>
            <a:ext cx="12192000" cy="533401"/>
          </a:xfrm>
          <a:prstGeom prst="rect">
            <a:avLst/>
          </a:prstGeom>
          <a:gradFill>
            <a:gsLst>
              <a:gs pos="25000">
                <a:srgbClr val="00234E"/>
              </a:gs>
              <a:gs pos="100000">
                <a:srgbClr val="00347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Tetra Tech Logo" descr="This is a logo for the engineering firm Tetra Tech. It consists of a blue rectangle with rounded edges containing a blue uppercase T and a blue lowercase t in block font on a white background. To the right, the words &quot;Tetra Tech&quot; appear in block font as well.">
            <a:extLst>
              <a:ext uri="{FF2B5EF4-FFF2-40B4-BE49-F238E27FC236}">
                <a16:creationId xmlns:a16="http://schemas.microsoft.com/office/drawing/2014/main" id="{4F5ACB5A-8CA7-42EC-8741-34F9C64C90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9520" y="1097280"/>
            <a:ext cx="2133600" cy="561474"/>
          </a:xfrm>
          <a:prstGeom prst="rect">
            <a:avLst/>
          </a:prstGeom>
        </p:spPr>
      </p:pic>
      <p:sp>
        <p:nvSpPr>
          <p:cNvPr id="3" name="Title Placeholder">
            <a:extLst>
              <a:ext uri="{FF2B5EF4-FFF2-40B4-BE49-F238E27FC236}">
                <a16:creationId xmlns:a16="http://schemas.microsoft.com/office/drawing/2014/main" id="{52D5CF0D-57B2-4D03-994C-E7CD7D209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6640" y="2286000"/>
            <a:ext cx="4114800" cy="1828800"/>
          </a:xfrm>
        </p:spPr>
        <p:txBody>
          <a:bodyPr>
            <a:normAutofit/>
          </a:bodyPr>
          <a:lstStyle>
            <a:lvl1pPr>
              <a:defRPr lang="en-US" sz="4400" b="1" kern="1200" dirty="0">
                <a:solidFill>
                  <a:schemeClr val="tx1"/>
                </a:solidFill>
                <a:latin typeface="+mn-lt"/>
                <a:ea typeface="Source Sans Pro" panose="020B0503030403020204" pitchFamily="34" charset="0"/>
                <a:cs typeface="+mn-cs"/>
              </a:defRPr>
            </a:lvl1pPr>
          </a:lstStyle>
          <a:p>
            <a:r>
              <a:rPr lang="en-US"/>
              <a:t>Title / Project</a:t>
            </a:r>
          </a:p>
        </p:txBody>
      </p:sp>
      <p:sp>
        <p:nvSpPr>
          <p:cNvPr id="14" name="Text Placeholder: Presenters">
            <a:extLst>
              <a:ext uri="{FF2B5EF4-FFF2-40B4-BE49-F238E27FC236}">
                <a16:creationId xmlns:a16="http://schemas.microsoft.com/office/drawing/2014/main" id="{1DAD78C8-76D5-4045-8D87-FF38CE7CDA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6640" y="4297680"/>
            <a:ext cx="4114800" cy="457200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0">
              <a:buNone/>
              <a:defRPr sz="18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15" name="Text Placeholder: Date">
            <a:extLst>
              <a:ext uri="{FF2B5EF4-FFF2-40B4-BE49-F238E27FC236}">
                <a16:creationId xmlns:a16="http://schemas.microsoft.com/office/drawing/2014/main" id="{3D355539-3454-4C24-9CB0-2CD76B3F19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06640" y="4754879"/>
            <a:ext cx="4114800" cy="4572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0">
              <a:buNone/>
              <a:defRPr sz="1400" b="0">
                <a:solidFill>
                  <a:schemeClr val="tx1"/>
                </a:solidFill>
                <a:latin typeface="+mj-lt"/>
                <a:ea typeface="Source Sans Pro Semibold" panose="020B0603030403020204" pitchFamily="34" charset="0"/>
              </a:defRPr>
            </a:lvl1pPr>
          </a:lstStyle>
          <a:p>
            <a:pPr lvl="0"/>
            <a:r>
              <a:rPr lang="en-US"/>
              <a:t>Date and/or Title and/or Project</a:t>
            </a:r>
          </a:p>
        </p:txBody>
      </p:sp>
      <p:pic>
        <p:nvPicPr>
          <p:cNvPr id="17" name="Rainbow Background Matte">
            <a:extLst>
              <a:ext uri="{FF2B5EF4-FFF2-40B4-BE49-F238E27FC236}">
                <a16:creationId xmlns:a16="http://schemas.microsoft.com/office/drawing/2014/main" id="{93A6D0CA-8861-4222-B592-AF17A7069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4" y="838200"/>
            <a:ext cx="3568883" cy="1371600"/>
          </a:xfrm>
          <a:prstGeom prst="rect">
            <a:avLst/>
          </a:prstGeom>
        </p:spPr>
      </p:pic>
      <p:sp>
        <p:nvSpPr>
          <p:cNvPr id="4" name="Picture Placeholder: Left">
            <a:extLst>
              <a:ext uri="{FF2B5EF4-FFF2-40B4-BE49-F238E27FC236}">
                <a16:creationId xmlns:a16="http://schemas.microsoft.com/office/drawing/2014/main" id="{E8E6B7CC-D974-EAA1-C8D6-D9468414C0D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5558" y="1112838"/>
            <a:ext cx="4654550" cy="4419600"/>
          </a:xfrm>
          <a:solidFill>
            <a:schemeClr val="tx2"/>
          </a:solid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8" name="Picture Placeholder: Top Right">
            <a:extLst>
              <a:ext uri="{FF2B5EF4-FFF2-40B4-BE49-F238E27FC236}">
                <a16:creationId xmlns:a16="http://schemas.microsoft.com/office/drawing/2014/main" id="{3BBADB8F-1579-AF93-F74A-98F5DF97868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33130" y="1112838"/>
            <a:ext cx="2430461" cy="2057400"/>
          </a:xfrm>
          <a:prstGeom prst="round1Rect">
            <a:avLst>
              <a:gd name="adj" fmla="val 5319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6" name="Picture Placeholder: Bottom Right">
            <a:extLst>
              <a:ext uri="{FF2B5EF4-FFF2-40B4-BE49-F238E27FC236}">
                <a16:creationId xmlns:a16="http://schemas.microsoft.com/office/drawing/2014/main" id="{648AA993-F359-87F8-26D1-7D323DFDAA8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33129" y="3230299"/>
            <a:ext cx="2430463" cy="2302139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pic>
        <p:nvPicPr>
          <p:cNvPr id="22" name="Tagline: Leading with Science" descr="This image contains a Tetra Tech tagline: &quot;Leading with Science.&quot;">
            <a:extLst>
              <a:ext uri="{FF2B5EF4-FFF2-40B4-BE49-F238E27FC236}">
                <a16:creationId xmlns:a16="http://schemas.microsoft.com/office/drawing/2014/main" id="{7D0B5946-2B0A-4967-9C9E-672C680A53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9800" y="6492875"/>
            <a:ext cx="1526542" cy="16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3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with Images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">
            <a:extLst>
              <a:ext uri="{FF2B5EF4-FFF2-40B4-BE49-F238E27FC236}">
                <a16:creationId xmlns:a16="http://schemas.microsoft.com/office/drawing/2014/main" id="{4AA9142A-DE7C-44E1-BD4E-DCE4492F77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274320"/>
            <a:ext cx="9144000" cy="8686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Content Placeholder: Body"/>
          <p:cNvSpPr>
            <a:spLocks noGrp="1"/>
          </p:cNvSpPr>
          <p:nvPr>
            <p:ph idx="11" hasCustomPrompt="1"/>
          </p:nvPr>
        </p:nvSpPr>
        <p:spPr>
          <a:xfrm>
            <a:off x="609600" y="1371600"/>
            <a:ext cx="9144000" cy="29718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Bef>
                <a:spcPts val="500"/>
              </a:spcBef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ainbow Runner Bar">
            <a:extLst>
              <a:ext uri="{FF2B5EF4-FFF2-40B4-BE49-F238E27FC236}">
                <a16:creationId xmlns:a16="http://schemas.microsoft.com/office/drawing/2014/main" id="{815BC9E4-09B4-4510-AC86-72B198087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 flipV="1">
            <a:off x="0" y="5257796"/>
            <a:ext cx="9982200" cy="868361"/>
          </a:xfrm>
          <a:custGeom>
            <a:avLst/>
            <a:gdLst>
              <a:gd name="connsiteX0" fmla="*/ 144730 w 9982200"/>
              <a:gd name="connsiteY0" fmla="*/ 0 h 868361"/>
              <a:gd name="connsiteX1" fmla="*/ 9982200 w 9982200"/>
              <a:gd name="connsiteY1" fmla="*/ 0 h 868361"/>
              <a:gd name="connsiteX2" fmla="*/ 9982200 w 9982200"/>
              <a:gd name="connsiteY2" fmla="*/ 0 h 868361"/>
              <a:gd name="connsiteX3" fmla="*/ 9982200 w 9982200"/>
              <a:gd name="connsiteY3" fmla="*/ 723631 h 868361"/>
              <a:gd name="connsiteX4" fmla="*/ 9837470 w 9982200"/>
              <a:gd name="connsiteY4" fmla="*/ 868361 h 868361"/>
              <a:gd name="connsiteX5" fmla="*/ 0 w 9982200"/>
              <a:gd name="connsiteY5" fmla="*/ 868361 h 868361"/>
              <a:gd name="connsiteX6" fmla="*/ 0 w 9982200"/>
              <a:gd name="connsiteY6" fmla="*/ 868361 h 868361"/>
              <a:gd name="connsiteX7" fmla="*/ 0 w 9982200"/>
              <a:gd name="connsiteY7" fmla="*/ 144730 h 868361"/>
              <a:gd name="connsiteX8" fmla="*/ 144730 w 9982200"/>
              <a:gd name="connsiteY8" fmla="*/ 0 h 868361"/>
              <a:gd name="connsiteX0" fmla="*/ 144730 w 10018577"/>
              <a:gd name="connsiteY0" fmla="*/ 0 h 868361"/>
              <a:gd name="connsiteX1" fmla="*/ 9982200 w 10018577"/>
              <a:gd name="connsiteY1" fmla="*/ 0 h 868361"/>
              <a:gd name="connsiteX2" fmla="*/ 9982200 w 10018577"/>
              <a:gd name="connsiteY2" fmla="*/ 0 h 868361"/>
              <a:gd name="connsiteX3" fmla="*/ 9982200 w 10018577"/>
              <a:gd name="connsiteY3" fmla="*/ 723631 h 868361"/>
              <a:gd name="connsiteX4" fmla="*/ 9983347 w 10018577"/>
              <a:gd name="connsiteY4" fmla="*/ 864803 h 868361"/>
              <a:gd name="connsiteX5" fmla="*/ 0 w 10018577"/>
              <a:gd name="connsiteY5" fmla="*/ 868361 h 868361"/>
              <a:gd name="connsiteX6" fmla="*/ 0 w 10018577"/>
              <a:gd name="connsiteY6" fmla="*/ 868361 h 868361"/>
              <a:gd name="connsiteX7" fmla="*/ 0 w 10018577"/>
              <a:gd name="connsiteY7" fmla="*/ 144730 h 868361"/>
              <a:gd name="connsiteX8" fmla="*/ 144730 w 10018577"/>
              <a:gd name="connsiteY8" fmla="*/ 0 h 868361"/>
              <a:gd name="connsiteX0" fmla="*/ 144730 w 9983870"/>
              <a:gd name="connsiteY0" fmla="*/ 0 h 868361"/>
              <a:gd name="connsiteX1" fmla="*/ 9982200 w 9983870"/>
              <a:gd name="connsiteY1" fmla="*/ 0 h 868361"/>
              <a:gd name="connsiteX2" fmla="*/ 9982200 w 9983870"/>
              <a:gd name="connsiteY2" fmla="*/ 0 h 868361"/>
              <a:gd name="connsiteX3" fmla="*/ 9982200 w 9983870"/>
              <a:gd name="connsiteY3" fmla="*/ 723631 h 868361"/>
              <a:gd name="connsiteX4" fmla="*/ 9983347 w 9983870"/>
              <a:gd name="connsiteY4" fmla="*/ 864803 h 868361"/>
              <a:gd name="connsiteX5" fmla="*/ 0 w 9983870"/>
              <a:gd name="connsiteY5" fmla="*/ 868361 h 868361"/>
              <a:gd name="connsiteX6" fmla="*/ 0 w 9983870"/>
              <a:gd name="connsiteY6" fmla="*/ 868361 h 868361"/>
              <a:gd name="connsiteX7" fmla="*/ 0 w 9983870"/>
              <a:gd name="connsiteY7" fmla="*/ 144730 h 868361"/>
              <a:gd name="connsiteX8" fmla="*/ 144730 w 9983870"/>
              <a:gd name="connsiteY8" fmla="*/ 0 h 86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83870" h="868361">
                <a:moveTo>
                  <a:pt x="144730" y="0"/>
                </a:moveTo>
                <a:lnTo>
                  <a:pt x="9982200" y="0"/>
                </a:lnTo>
                <a:lnTo>
                  <a:pt x="9982200" y="0"/>
                </a:lnTo>
                <a:lnTo>
                  <a:pt x="9982200" y="723631"/>
                </a:lnTo>
                <a:cubicBezTo>
                  <a:pt x="9982200" y="803563"/>
                  <a:pt x="9985004" y="864803"/>
                  <a:pt x="9983347" y="864803"/>
                </a:cubicBezTo>
                <a:lnTo>
                  <a:pt x="0" y="868361"/>
                </a:lnTo>
                <a:lnTo>
                  <a:pt x="0" y="868361"/>
                </a:lnTo>
                <a:lnTo>
                  <a:pt x="0" y="144730"/>
                </a:lnTo>
                <a:cubicBezTo>
                  <a:pt x="0" y="64798"/>
                  <a:pt x="64798" y="0"/>
                  <a:pt x="144730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6" name="Picture Placeholder: Left">
            <a:extLst>
              <a:ext uri="{FF2B5EF4-FFF2-40B4-BE49-F238E27FC236}">
                <a16:creationId xmlns:a16="http://schemas.microsoft.com/office/drawing/2014/main" id="{12D3AF12-B875-4313-8ACF-7AA3D659878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" y="4572000"/>
            <a:ext cx="2971800" cy="13716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15" name="Picture Placeholder: Middle">
            <a:extLst>
              <a:ext uri="{FF2B5EF4-FFF2-40B4-BE49-F238E27FC236}">
                <a16:creationId xmlns:a16="http://schemas.microsoft.com/office/drawing/2014/main" id="{A4DEC3E8-B0D2-4D8C-91FB-C4172D1FC7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97356" y="4572000"/>
            <a:ext cx="2971800" cy="13716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16" name="Image Placeholder: Right">
            <a:extLst>
              <a:ext uri="{FF2B5EF4-FFF2-40B4-BE49-F238E27FC236}">
                <a16:creationId xmlns:a16="http://schemas.microsoft.com/office/drawing/2014/main" id="{D3D88C81-C712-49A8-8892-9F74A628C6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85113" y="4572000"/>
            <a:ext cx="2971800" cy="13716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7646BD80-FC0A-4D66-A89B-BC6486D5E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4484" y="6492876"/>
            <a:ext cx="4266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437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esentation Cover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 descr="This background image contains a diamond shape on the left-hand side, cut off in varying degrees on its left, top, and bottom edges, with an interior network of irregular triangular facets. The facets are colored in a ramping fashion, starting from dark blue on the right hand side of the image and gradually transitioning to a medium-light green in the upper left.  The remainder of the background is a mosaic of rounded rectangles in various sizes and various shades of grey.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144" y="0"/>
            <a:ext cx="12192000" cy="6858000"/>
          </a:xfrm>
          <a:prstGeom prst="rect">
            <a:avLst/>
          </a:prstGeom>
          <a:ln w="25400">
            <a:noFill/>
          </a:ln>
        </p:spPr>
      </p:pic>
      <p:sp>
        <p:nvSpPr>
          <p:cNvPr id="2" name="Title Placeholder">
            <a:extLst>
              <a:ext uri="{FF2B5EF4-FFF2-40B4-BE49-F238E27FC236}">
                <a16:creationId xmlns:a16="http://schemas.microsoft.com/office/drawing/2014/main" id="{AB14CCF0-32E3-4E45-A381-85B9473F06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0" y="1920240"/>
            <a:ext cx="5257800" cy="1828800"/>
          </a:xfrm>
        </p:spPr>
        <p:txBody>
          <a:bodyPr>
            <a:normAutofit/>
          </a:bodyPr>
          <a:lstStyle>
            <a:lvl1pPr>
              <a:defRPr lang="en-US" sz="4400" b="1" kern="1200" dirty="0">
                <a:solidFill>
                  <a:schemeClr val="tx1"/>
                </a:solidFill>
                <a:latin typeface="+mn-lt"/>
                <a:ea typeface="Source Sans Pro" panose="020B0503030403020204" pitchFamily="34" charset="0"/>
                <a:cs typeface="+mn-cs"/>
              </a:defRPr>
            </a:lvl1pPr>
          </a:lstStyle>
          <a:p>
            <a:r>
              <a:rPr lang="en-US" dirty="0"/>
              <a:t>Title / Project</a:t>
            </a:r>
          </a:p>
        </p:txBody>
      </p:sp>
      <p:sp>
        <p:nvSpPr>
          <p:cNvPr id="15" name="Blue Footer Bar">
            <a:extLst>
              <a:ext uri="{FF2B5EF4-FFF2-40B4-BE49-F238E27FC236}">
                <a16:creationId xmlns:a16="http://schemas.microsoft.com/office/drawing/2014/main" id="{6FA7A39D-EDDC-4941-82BC-260ED2BD6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24607"/>
            <a:ext cx="12192000" cy="533401"/>
          </a:xfrm>
          <a:prstGeom prst="rect">
            <a:avLst/>
          </a:prstGeom>
          <a:gradFill>
            <a:gsLst>
              <a:gs pos="25000">
                <a:srgbClr val="00234E"/>
              </a:gs>
              <a:gs pos="100000">
                <a:srgbClr val="00347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Text Placeholder: Presenter Name">
            <a:extLst>
              <a:ext uri="{FF2B5EF4-FFF2-40B4-BE49-F238E27FC236}">
                <a16:creationId xmlns:a16="http://schemas.microsoft.com/office/drawing/2014/main" id="{EC3ABA49-0ADC-4965-A6F4-5F1136EB44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9360" y="4114800"/>
            <a:ext cx="5257800" cy="457200"/>
          </a:xfrm>
          <a:prstGeom prst="rect">
            <a:avLst/>
          </a:prstGeom>
        </p:spPr>
        <p:txBody>
          <a:bodyPr>
            <a:noAutofit/>
          </a:bodyPr>
          <a:lstStyle>
            <a:lvl1pPr marL="91436" indent="0">
              <a:buNone/>
              <a:defRPr sz="18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10" name="Text Placeholder: Title / Date">
            <a:extLst>
              <a:ext uri="{FF2B5EF4-FFF2-40B4-BE49-F238E27FC236}">
                <a16:creationId xmlns:a16="http://schemas.microsoft.com/office/drawing/2014/main" id="{2CCB0CF7-687B-4926-A324-4380AE5547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9360" y="4572000"/>
            <a:ext cx="5257800" cy="457200"/>
          </a:xfrm>
          <a:prstGeom prst="rect">
            <a:avLst/>
          </a:prstGeom>
        </p:spPr>
        <p:txBody>
          <a:bodyPr>
            <a:normAutofit/>
          </a:bodyPr>
          <a:lstStyle>
            <a:lvl1pPr marL="91436" indent="0">
              <a:buNone/>
              <a:defRPr sz="1400" b="0">
                <a:solidFill>
                  <a:schemeClr val="tx1"/>
                </a:solidFill>
                <a:latin typeface="+mj-lt"/>
                <a:ea typeface="Source Sans Pro Semibold" panose="020B0603030403020204" pitchFamily="34" charset="0"/>
              </a:defRPr>
            </a:lvl1pPr>
          </a:lstStyle>
          <a:p>
            <a:pPr lvl="0"/>
            <a:r>
              <a:rPr lang="en-US" dirty="0"/>
              <a:t>Date and/or Presenter’s Title</a:t>
            </a:r>
          </a:p>
        </p:txBody>
      </p:sp>
      <p:sp>
        <p:nvSpPr>
          <p:cNvPr id="54" name="Diamond Picture Placeholder: Top Left">
            <a:extLst>
              <a:ext uri="{FF2B5EF4-FFF2-40B4-BE49-F238E27FC236}">
                <a16:creationId xmlns:a16="http://schemas.microsoft.com/office/drawing/2014/main" id="{44AE5FBC-75D5-4C98-AF44-B1FAF1B20ED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-76200" y="-73152"/>
            <a:ext cx="3884613" cy="5549776"/>
          </a:xfrm>
          <a:custGeom>
            <a:avLst/>
            <a:gdLst>
              <a:gd name="connsiteX0" fmla="*/ 314521 w 3884613"/>
              <a:gd name="connsiteY0" fmla="*/ 0 h 5549776"/>
              <a:gd name="connsiteX1" fmla="*/ 1418386 w 3884613"/>
              <a:gd name="connsiteY1" fmla="*/ 0 h 5549776"/>
              <a:gd name="connsiteX2" fmla="*/ 3845362 w 3884613"/>
              <a:gd name="connsiteY2" fmla="*/ 2426978 h 5549776"/>
              <a:gd name="connsiteX3" fmla="*/ 3874943 w 3884613"/>
              <a:gd name="connsiteY3" fmla="*/ 2471524 h 5549776"/>
              <a:gd name="connsiteX4" fmla="*/ 3884613 w 3884613"/>
              <a:gd name="connsiteY4" fmla="*/ 2521219 h 5549776"/>
              <a:gd name="connsiteX5" fmla="*/ 3884613 w 3884613"/>
              <a:gd name="connsiteY5" fmla="*/ 2524176 h 5549776"/>
              <a:gd name="connsiteX6" fmla="*/ 3884166 w 3884613"/>
              <a:gd name="connsiteY6" fmla="*/ 2528836 h 5549776"/>
              <a:gd name="connsiteX7" fmla="*/ 3884613 w 3884613"/>
              <a:gd name="connsiteY7" fmla="*/ 2533496 h 5549776"/>
              <a:gd name="connsiteX8" fmla="*/ 3884613 w 3884613"/>
              <a:gd name="connsiteY8" fmla="*/ 2536454 h 5549776"/>
              <a:gd name="connsiteX9" fmla="*/ 3874943 w 3884613"/>
              <a:gd name="connsiteY9" fmla="*/ 2586149 h 5549776"/>
              <a:gd name="connsiteX10" fmla="*/ 3845362 w 3884613"/>
              <a:gd name="connsiteY10" fmla="*/ 2630695 h 5549776"/>
              <a:gd name="connsiteX11" fmla="*/ 965722 w 3884613"/>
              <a:gd name="connsiteY11" fmla="*/ 5510336 h 5549776"/>
              <a:gd name="connsiteX12" fmla="*/ 870503 w 3884613"/>
              <a:gd name="connsiteY12" fmla="*/ 5549776 h 5549776"/>
              <a:gd name="connsiteX13" fmla="*/ 866454 w 3884613"/>
              <a:gd name="connsiteY13" fmla="*/ 5549388 h 5549776"/>
              <a:gd name="connsiteX14" fmla="*/ 862405 w 3884613"/>
              <a:gd name="connsiteY14" fmla="*/ 5549776 h 5549776"/>
              <a:gd name="connsiteX15" fmla="*/ 767187 w 3884613"/>
              <a:gd name="connsiteY15" fmla="*/ 5510335 h 5549776"/>
              <a:gd name="connsiteX16" fmla="*/ 0 w 3884613"/>
              <a:gd name="connsiteY16" fmla="*/ 4743150 h 5549776"/>
              <a:gd name="connsiteX17" fmla="*/ 0 w 3884613"/>
              <a:gd name="connsiteY17" fmla="*/ 314521 h 554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84613" h="5549776">
                <a:moveTo>
                  <a:pt x="314521" y="0"/>
                </a:moveTo>
                <a:lnTo>
                  <a:pt x="1418386" y="0"/>
                </a:lnTo>
                <a:lnTo>
                  <a:pt x="3845362" y="2426978"/>
                </a:lnTo>
                <a:cubicBezTo>
                  <a:pt x="3858509" y="2440125"/>
                  <a:pt x="3868369" y="2455314"/>
                  <a:pt x="3874943" y="2471524"/>
                </a:cubicBezTo>
                <a:lnTo>
                  <a:pt x="3884613" y="2521219"/>
                </a:lnTo>
                <a:lnTo>
                  <a:pt x="3884613" y="2524176"/>
                </a:lnTo>
                <a:lnTo>
                  <a:pt x="3884166" y="2528836"/>
                </a:lnTo>
                <a:lnTo>
                  <a:pt x="3884613" y="2533496"/>
                </a:lnTo>
                <a:lnTo>
                  <a:pt x="3884613" y="2536454"/>
                </a:lnTo>
                <a:lnTo>
                  <a:pt x="3874943" y="2586149"/>
                </a:lnTo>
                <a:cubicBezTo>
                  <a:pt x="3868369" y="2602359"/>
                  <a:pt x="3858509" y="2617548"/>
                  <a:pt x="3845362" y="2630695"/>
                </a:cubicBezTo>
                <a:lnTo>
                  <a:pt x="965722" y="5510336"/>
                </a:lnTo>
                <a:cubicBezTo>
                  <a:pt x="939428" y="5536630"/>
                  <a:pt x="904966" y="5549776"/>
                  <a:pt x="870503" y="5549776"/>
                </a:cubicBezTo>
                <a:lnTo>
                  <a:pt x="866454" y="5549388"/>
                </a:lnTo>
                <a:lnTo>
                  <a:pt x="862405" y="5549776"/>
                </a:lnTo>
                <a:cubicBezTo>
                  <a:pt x="827942" y="5549776"/>
                  <a:pt x="793480" y="5536629"/>
                  <a:pt x="767187" y="5510335"/>
                </a:cubicBezTo>
                <a:lnTo>
                  <a:pt x="0" y="4743150"/>
                </a:lnTo>
                <a:lnTo>
                  <a:pt x="0" y="314521"/>
                </a:lnTo>
                <a:close/>
              </a:path>
            </a:pathLst>
          </a:custGeom>
          <a:solidFill>
            <a:schemeClr val="tx2"/>
          </a:solidFill>
          <a:ln w="25400">
            <a:solidFill>
              <a:schemeClr val="bg1"/>
            </a:solidFill>
          </a:ln>
          <a:effectLst>
            <a:outerShdw blurRad="50800" dist="38100" dir="27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70" name="Diamond Picture Placeholder: Top Right">
            <a:extLst>
              <a:ext uri="{FF2B5EF4-FFF2-40B4-BE49-F238E27FC236}">
                <a16:creationId xmlns:a16="http://schemas.microsoft.com/office/drawing/2014/main" id="{DC693DE3-6E73-4D17-A6F0-C31C68A00C6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383542" y="-73152"/>
            <a:ext cx="3191255" cy="2404872"/>
          </a:xfrm>
          <a:custGeom>
            <a:avLst/>
            <a:gdLst>
              <a:gd name="connsiteX0" fmla="*/ 776469 w 3191255"/>
              <a:gd name="connsiteY0" fmla="*/ 0 h 2404872"/>
              <a:gd name="connsiteX1" fmla="*/ 2414785 w 3191255"/>
              <a:gd name="connsiteY1" fmla="*/ 0 h 2404872"/>
              <a:gd name="connsiteX2" fmla="*/ 3170405 w 3191255"/>
              <a:gd name="connsiteY2" fmla="*/ 755120 h 2404872"/>
              <a:gd name="connsiteX3" fmla="*/ 3191255 w 3191255"/>
              <a:gd name="connsiteY3" fmla="*/ 805424 h 2404872"/>
              <a:gd name="connsiteX4" fmla="*/ 3190918 w 3191255"/>
              <a:gd name="connsiteY4" fmla="*/ 808931 h 2404872"/>
              <a:gd name="connsiteX5" fmla="*/ 3191255 w 3191255"/>
              <a:gd name="connsiteY5" fmla="*/ 812440 h 2404872"/>
              <a:gd name="connsiteX6" fmla="*/ 3170405 w 3191255"/>
              <a:gd name="connsiteY6" fmla="*/ 862743 h 2404872"/>
              <a:gd name="connsiteX7" fmla="*/ 1648105 w 3191255"/>
              <a:gd name="connsiteY7" fmla="*/ 2384036 h 2404872"/>
              <a:gd name="connsiteX8" fmla="*/ 1597768 w 3191255"/>
              <a:gd name="connsiteY8" fmla="*/ 2404872 h 2404872"/>
              <a:gd name="connsiteX9" fmla="*/ 1595628 w 3191255"/>
              <a:gd name="connsiteY9" fmla="*/ 2404667 h 2404872"/>
              <a:gd name="connsiteX10" fmla="*/ 1593486 w 3191255"/>
              <a:gd name="connsiteY10" fmla="*/ 2404872 h 2404872"/>
              <a:gd name="connsiteX11" fmla="*/ 1543150 w 3191255"/>
              <a:gd name="connsiteY11" fmla="*/ 2384036 h 2404872"/>
              <a:gd name="connsiteX12" fmla="*/ 20849 w 3191255"/>
              <a:gd name="connsiteY12" fmla="*/ 862743 h 2404872"/>
              <a:gd name="connsiteX13" fmla="*/ 5212 w 3191255"/>
              <a:gd name="connsiteY13" fmla="*/ 839210 h 2404872"/>
              <a:gd name="connsiteX14" fmla="*/ 0 w 3191255"/>
              <a:gd name="connsiteY14" fmla="*/ 812445 h 2404872"/>
              <a:gd name="connsiteX15" fmla="*/ 0 w 3191255"/>
              <a:gd name="connsiteY15" fmla="*/ 812429 h 2404872"/>
              <a:gd name="connsiteX16" fmla="*/ 336 w 3191255"/>
              <a:gd name="connsiteY16" fmla="*/ 808930 h 2404872"/>
              <a:gd name="connsiteX17" fmla="*/ 0 w 3191255"/>
              <a:gd name="connsiteY17" fmla="*/ 805433 h 2404872"/>
              <a:gd name="connsiteX18" fmla="*/ 0 w 3191255"/>
              <a:gd name="connsiteY18" fmla="*/ 805418 h 2404872"/>
              <a:gd name="connsiteX19" fmla="*/ 5212 w 3191255"/>
              <a:gd name="connsiteY19" fmla="*/ 778653 h 2404872"/>
              <a:gd name="connsiteX20" fmla="*/ 20850 w 3191255"/>
              <a:gd name="connsiteY20" fmla="*/ 755119 h 240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91255" h="2404872">
                <a:moveTo>
                  <a:pt x="776469" y="0"/>
                </a:moveTo>
                <a:lnTo>
                  <a:pt x="2414785" y="0"/>
                </a:lnTo>
                <a:lnTo>
                  <a:pt x="3170405" y="755120"/>
                </a:lnTo>
                <a:cubicBezTo>
                  <a:pt x="3184305" y="769012"/>
                  <a:pt x="3191255" y="787217"/>
                  <a:pt x="3191255" y="805424"/>
                </a:cubicBezTo>
                <a:lnTo>
                  <a:pt x="3190918" y="808931"/>
                </a:lnTo>
                <a:lnTo>
                  <a:pt x="3191255" y="812440"/>
                </a:lnTo>
                <a:cubicBezTo>
                  <a:pt x="3191255" y="830646"/>
                  <a:pt x="3184305" y="848852"/>
                  <a:pt x="3170405" y="862743"/>
                </a:cubicBezTo>
                <a:lnTo>
                  <a:pt x="1648105" y="2384036"/>
                </a:lnTo>
                <a:cubicBezTo>
                  <a:pt x="1634204" y="2397926"/>
                  <a:pt x="1615987" y="2404872"/>
                  <a:pt x="1597768" y="2404872"/>
                </a:cubicBezTo>
                <a:lnTo>
                  <a:pt x="1595628" y="2404667"/>
                </a:lnTo>
                <a:lnTo>
                  <a:pt x="1593486" y="2404872"/>
                </a:lnTo>
                <a:cubicBezTo>
                  <a:pt x="1575269" y="2404872"/>
                  <a:pt x="1557050" y="2397926"/>
                  <a:pt x="1543150" y="2384036"/>
                </a:cubicBezTo>
                <a:lnTo>
                  <a:pt x="20849" y="862743"/>
                </a:lnTo>
                <a:cubicBezTo>
                  <a:pt x="13899" y="855798"/>
                  <a:pt x="8687" y="847774"/>
                  <a:pt x="5212" y="839210"/>
                </a:cubicBezTo>
                <a:lnTo>
                  <a:pt x="0" y="812445"/>
                </a:lnTo>
                <a:lnTo>
                  <a:pt x="0" y="812429"/>
                </a:lnTo>
                <a:lnTo>
                  <a:pt x="336" y="808930"/>
                </a:lnTo>
                <a:lnTo>
                  <a:pt x="0" y="805433"/>
                </a:lnTo>
                <a:lnTo>
                  <a:pt x="0" y="805418"/>
                </a:lnTo>
                <a:lnTo>
                  <a:pt x="5212" y="778653"/>
                </a:lnTo>
                <a:cubicBezTo>
                  <a:pt x="8687" y="770089"/>
                  <a:pt x="13900" y="762065"/>
                  <a:pt x="20850" y="755119"/>
                </a:cubicBezTo>
                <a:close/>
              </a:path>
            </a:pathLst>
          </a:custGeom>
          <a:solidFill>
            <a:schemeClr val="tx2"/>
          </a:solidFill>
          <a:ln w="25400">
            <a:solidFill>
              <a:schemeClr val="bg1"/>
            </a:solidFill>
          </a:ln>
          <a:effectLst>
            <a:outerShdw blurRad="50800" dist="38100" dir="27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8" name="Diamond Picture Placeholder: Bottom Left">
            <a:extLst>
              <a:ext uri="{FF2B5EF4-FFF2-40B4-BE49-F238E27FC236}">
                <a16:creationId xmlns:a16="http://schemas.microsoft.com/office/drawing/2014/main" id="{2D684D73-034B-467C-B574-8319B2ACA10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1899" y="4663440"/>
            <a:ext cx="2363788" cy="1663700"/>
          </a:xfrm>
          <a:custGeom>
            <a:avLst/>
            <a:gdLst>
              <a:gd name="connsiteX0" fmla="*/ 1180513 w 2363788"/>
              <a:gd name="connsiteY0" fmla="*/ 0 h 1663700"/>
              <a:gd name="connsiteX1" fmla="*/ 1182103 w 2363788"/>
              <a:gd name="connsiteY1" fmla="*/ 153 h 1663700"/>
              <a:gd name="connsiteX2" fmla="*/ 1183685 w 2363788"/>
              <a:gd name="connsiteY2" fmla="*/ 1 h 1663700"/>
              <a:gd name="connsiteX3" fmla="*/ 1220976 w 2363788"/>
              <a:gd name="connsiteY3" fmla="*/ 15447 h 1663700"/>
              <a:gd name="connsiteX4" fmla="*/ 2348751 w 2363788"/>
              <a:gd name="connsiteY4" fmla="*/ 1143222 h 1663700"/>
              <a:gd name="connsiteX5" fmla="*/ 2363788 w 2363788"/>
              <a:gd name="connsiteY5" fmla="*/ 1179526 h 1663700"/>
              <a:gd name="connsiteX6" fmla="*/ 2363788 w 2363788"/>
              <a:gd name="connsiteY6" fmla="*/ 1186702 h 1663700"/>
              <a:gd name="connsiteX7" fmla="*/ 2348751 w 2363788"/>
              <a:gd name="connsiteY7" fmla="*/ 1223005 h 1663700"/>
              <a:gd name="connsiteX8" fmla="*/ 1908056 w 2363788"/>
              <a:gd name="connsiteY8" fmla="*/ 1663700 h 1663700"/>
              <a:gd name="connsiteX9" fmla="*/ 456142 w 2363788"/>
              <a:gd name="connsiteY9" fmla="*/ 1663700 h 1663700"/>
              <a:gd name="connsiteX10" fmla="*/ 15447 w 2363788"/>
              <a:gd name="connsiteY10" fmla="*/ 1223005 h 1663700"/>
              <a:gd name="connsiteX11" fmla="*/ 0 w 2363788"/>
              <a:gd name="connsiteY11" fmla="*/ 1185714 h 1663700"/>
              <a:gd name="connsiteX12" fmla="*/ 250 w 2363788"/>
              <a:gd name="connsiteY12" fmla="*/ 1183113 h 1663700"/>
              <a:gd name="connsiteX13" fmla="*/ 0 w 2363788"/>
              <a:gd name="connsiteY13" fmla="*/ 1180512 h 1663700"/>
              <a:gd name="connsiteX14" fmla="*/ 15447 w 2363788"/>
              <a:gd name="connsiteY14" fmla="*/ 1143221 h 1663700"/>
              <a:gd name="connsiteX15" fmla="*/ 1143222 w 2363788"/>
              <a:gd name="connsiteY15" fmla="*/ 15447 h 1663700"/>
              <a:gd name="connsiteX16" fmla="*/ 1180513 w 2363788"/>
              <a:gd name="connsiteY16" fmla="*/ 0 h 166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63788" h="1663700">
                <a:moveTo>
                  <a:pt x="1180513" y="0"/>
                </a:moveTo>
                <a:lnTo>
                  <a:pt x="1182103" y="153"/>
                </a:lnTo>
                <a:lnTo>
                  <a:pt x="1183685" y="1"/>
                </a:lnTo>
                <a:cubicBezTo>
                  <a:pt x="1197181" y="1"/>
                  <a:pt x="1210678" y="5150"/>
                  <a:pt x="1220976" y="15447"/>
                </a:cubicBezTo>
                <a:lnTo>
                  <a:pt x="2348751" y="1143222"/>
                </a:lnTo>
                <a:lnTo>
                  <a:pt x="2363788" y="1179526"/>
                </a:lnTo>
                <a:lnTo>
                  <a:pt x="2363788" y="1186702"/>
                </a:lnTo>
                <a:lnTo>
                  <a:pt x="2348751" y="1223005"/>
                </a:lnTo>
                <a:lnTo>
                  <a:pt x="1908056" y="1663700"/>
                </a:lnTo>
                <a:lnTo>
                  <a:pt x="456142" y="1663700"/>
                </a:lnTo>
                <a:lnTo>
                  <a:pt x="15447" y="1223005"/>
                </a:lnTo>
                <a:cubicBezTo>
                  <a:pt x="5149" y="1212708"/>
                  <a:pt x="0" y="1199211"/>
                  <a:pt x="0" y="1185714"/>
                </a:cubicBezTo>
                <a:lnTo>
                  <a:pt x="250" y="1183113"/>
                </a:lnTo>
                <a:lnTo>
                  <a:pt x="0" y="1180512"/>
                </a:lnTo>
                <a:cubicBezTo>
                  <a:pt x="0" y="1167015"/>
                  <a:pt x="5149" y="1153519"/>
                  <a:pt x="15447" y="1143221"/>
                </a:cubicBezTo>
                <a:lnTo>
                  <a:pt x="1143222" y="15447"/>
                </a:lnTo>
                <a:cubicBezTo>
                  <a:pt x="1153519" y="5149"/>
                  <a:pt x="1167016" y="0"/>
                  <a:pt x="1180513" y="0"/>
                </a:cubicBezTo>
                <a:close/>
              </a:path>
            </a:pathLst>
          </a:custGeom>
          <a:solidFill>
            <a:schemeClr val="tx2"/>
          </a:solidFill>
          <a:ln w="25400">
            <a:solidFill>
              <a:schemeClr val="bg1"/>
            </a:solidFill>
          </a:ln>
          <a:effectLst>
            <a:outerShdw blurRad="50800" dist="38100" dir="27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2" name="Diamond Picture Placeholder: Bottom Right">
            <a:extLst>
              <a:ext uri="{FF2B5EF4-FFF2-40B4-BE49-F238E27FC236}">
                <a16:creationId xmlns:a16="http://schemas.microsoft.com/office/drawing/2014/main" id="{793A0D8C-94B3-483E-86A1-FBEE327F0B5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008632" y="2587760"/>
            <a:ext cx="3884613" cy="3736973"/>
          </a:xfrm>
          <a:custGeom>
            <a:avLst/>
            <a:gdLst>
              <a:gd name="connsiteX0" fmla="*/ 1939796 w 3884613"/>
              <a:gd name="connsiteY0" fmla="*/ 0 h 3739896"/>
              <a:gd name="connsiteX1" fmla="*/ 1942408 w 3884613"/>
              <a:gd name="connsiteY1" fmla="*/ 251 h 3739896"/>
              <a:gd name="connsiteX2" fmla="*/ 1945008 w 3884613"/>
              <a:gd name="connsiteY2" fmla="*/ 1 h 3739896"/>
              <a:gd name="connsiteX3" fmla="*/ 2006284 w 3884613"/>
              <a:gd name="connsiteY3" fmla="*/ 25382 h 3739896"/>
              <a:gd name="connsiteX4" fmla="*/ 3859422 w 3884613"/>
              <a:gd name="connsiteY4" fmla="*/ 1878520 h 3739896"/>
              <a:gd name="connsiteX5" fmla="*/ 3878458 w 3884613"/>
              <a:gd name="connsiteY5" fmla="*/ 1907187 h 3739896"/>
              <a:gd name="connsiteX6" fmla="*/ 3884613 w 3884613"/>
              <a:gd name="connsiteY6" fmla="*/ 1938820 h 3739896"/>
              <a:gd name="connsiteX7" fmla="*/ 3884613 w 3884613"/>
              <a:gd name="connsiteY7" fmla="*/ 1941776 h 3739896"/>
              <a:gd name="connsiteX8" fmla="*/ 3884393 w 3884613"/>
              <a:gd name="connsiteY8" fmla="*/ 1944070 h 3739896"/>
              <a:gd name="connsiteX9" fmla="*/ 3884613 w 3884613"/>
              <a:gd name="connsiteY9" fmla="*/ 1946363 h 3739896"/>
              <a:gd name="connsiteX10" fmla="*/ 3884613 w 3884613"/>
              <a:gd name="connsiteY10" fmla="*/ 1949319 h 3739896"/>
              <a:gd name="connsiteX11" fmla="*/ 3878458 w 3884613"/>
              <a:gd name="connsiteY11" fmla="*/ 1980952 h 3739896"/>
              <a:gd name="connsiteX12" fmla="*/ 3859422 w 3884613"/>
              <a:gd name="connsiteY12" fmla="*/ 2009619 h 3739896"/>
              <a:gd name="connsiteX13" fmla="*/ 2132068 w 3884613"/>
              <a:gd name="connsiteY13" fmla="*/ 3736973 h 3739896"/>
              <a:gd name="connsiteX14" fmla="*/ 3884613 w 3884613"/>
              <a:gd name="connsiteY14" fmla="*/ 3736973 h 3739896"/>
              <a:gd name="connsiteX15" fmla="*/ 3884613 w 3884613"/>
              <a:gd name="connsiteY15" fmla="*/ 3739896 h 3739896"/>
              <a:gd name="connsiteX16" fmla="*/ 0 w 3884613"/>
              <a:gd name="connsiteY16" fmla="*/ 3739896 h 3739896"/>
              <a:gd name="connsiteX17" fmla="*/ 0 w 3884613"/>
              <a:gd name="connsiteY17" fmla="*/ 3736973 h 3739896"/>
              <a:gd name="connsiteX18" fmla="*/ 1752736 w 3884613"/>
              <a:gd name="connsiteY18" fmla="*/ 3736973 h 3739896"/>
              <a:gd name="connsiteX19" fmla="*/ 25382 w 3884613"/>
              <a:gd name="connsiteY19" fmla="*/ 2009619 h 3739896"/>
              <a:gd name="connsiteX20" fmla="*/ 0 w 3884613"/>
              <a:gd name="connsiteY20" fmla="*/ 1948343 h 3739896"/>
              <a:gd name="connsiteX21" fmla="*/ 410 w 3884613"/>
              <a:gd name="connsiteY21" fmla="*/ 1944068 h 3739896"/>
              <a:gd name="connsiteX22" fmla="*/ 0 w 3884613"/>
              <a:gd name="connsiteY22" fmla="*/ 1939795 h 3739896"/>
              <a:gd name="connsiteX23" fmla="*/ 25382 w 3884613"/>
              <a:gd name="connsiteY23" fmla="*/ 1878519 h 3739896"/>
              <a:gd name="connsiteX24" fmla="*/ 1878519 w 3884613"/>
              <a:gd name="connsiteY24" fmla="*/ 25381 h 3739896"/>
              <a:gd name="connsiteX25" fmla="*/ 1939796 w 3884613"/>
              <a:gd name="connsiteY25" fmla="*/ 0 h 3739896"/>
              <a:gd name="connsiteX0" fmla="*/ 1939796 w 3884613"/>
              <a:gd name="connsiteY0" fmla="*/ 0 h 3739896"/>
              <a:gd name="connsiteX1" fmla="*/ 1942408 w 3884613"/>
              <a:gd name="connsiteY1" fmla="*/ 251 h 3739896"/>
              <a:gd name="connsiteX2" fmla="*/ 1945008 w 3884613"/>
              <a:gd name="connsiteY2" fmla="*/ 1 h 3739896"/>
              <a:gd name="connsiteX3" fmla="*/ 2006284 w 3884613"/>
              <a:gd name="connsiteY3" fmla="*/ 25382 h 3739896"/>
              <a:gd name="connsiteX4" fmla="*/ 3859422 w 3884613"/>
              <a:gd name="connsiteY4" fmla="*/ 1878520 h 3739896"/>
              <a:gd name="connsiteX5" fmla="*/ 3878458 w 3884613"/>
              <a:gd name="connsiteY5" fmla="*/ 1907187 h 3739896"/>
              <a:gd name="connsiteX6" fmla="*/ 3884613 w 3884613"/>
              <a:gd name="connsiteY6" fmla="*/ 1938820 h 3739896"/>
              <a:gd name="connsiteX7" fmla="*/ 3884613 w 3884613"/>
              <a:gd name="connsiteY7" fmla="*/ 1941776 h 3739896"/>
              <a:gd name="connsiteX8" fmla="*/ 3884393 w 3884613"/>
              <a:gd name="connsiteY8" fmla="*/ 1944070 h 3739896"/>
              <a:gd name="connsiteX9" fmla="*/ 3884613 w 3884613"/>
              <a:gd name="connsiteY9" fmla="*/ 1946363 h 3739896"/>
              <a:gd name="connsiteX10" fmla="*/ 3884613 w 3884613"/>
              <a:gd name="connsiteY10" fmla="*/ 1949319 h 3739896"/>
              <a:gd name="connsiteX11" fmla="*/ 3878458 w 3884613"/>
              <a:gd name="connsiteY11" fmla="*/ 1980952 h 3739896"/>
              <a:gd name="connsiteX12" fmla="*/ 3859422 w 3884613"/>
              <a:gd name="connsiteY12" fmla="*/ 2009619 h 3739896"/>
              <a:gd name="connsiteX13" fmla="*/ 2132068 w 3884613"/>
              <a:gd name="connsiteY13" fmla="*/ 3736973 h 3739896"/>
              <a:gd name="connsiteX14" fmla="*/ 3884613 w 3884613"/>
              <a:gd name="connsiteY14" fmla="*/ 3736973 h 3739896"/>
              <a:gd name="connsiteX15" fmla="*/ 3884613 w 3884613"/>
              <a:gd name="connsiteY15" fmla="*/ 3739896 h 3739896"/>
              <a:gd name="connsiteX16" fmla="*/ 0 w 3884613"/>
              <a:gd name="connsiteY16" fmla="*/ 3739896 h 3739896"/>
              <a:gd name="connsiteX17" fmla="*/ 1752736 w 3884613"/>
              <a:gd name="connsiteY17" fmla="*/ 3736973 h 3739896"/>
              <a:gd name="connsiteX18" fmla="*/ 25382 w 3884613"/>
              <a:gd name="connsiteY18" fmla="*/ 2009619 h 3739896"/>
              <a:gd name="connsiteX19" fmla="*/ 0 w 3884613"/>
              <a:gd name="connsiteY19" fmla="*/ 1948343 h 3739896"/>
              <a:gd name="connsiteX20" fmla="*/ 410 w 3884613"/>
              <a:gd name="connsiteY20" fmla="*/ 1944068 h 3739896"/>
              <a:gd name="connsiteX21" fmla="*/ 0 w 3884613"/>
              <a:gd name="connsiteY21" fmla="*/ 1939795 h 3739896"/>
              <a:gd name="connsiteX22" fmla="*/ 25382 w 3884613"/>
              <a:gd name="connsiteY22" fmla="*/ 1878519 h 3739896"/>
              <a:gd name="connsiteX23" fmla="*/ 1878519 w 3884613"/>
              <a:gd name="connsiteY23" fmla="*/ 25381 h 3739896"/>
              <a:gd name="connsiteX24" fmla="*/ 1939796 w 3884613"/>
              <a:gd name="connsiteY24" fmla="*/ 0 h 3739896"/>
              <a:gd name="connsiteX0" fmla="*/ 1939796 w 3884613"/>
              <a:gd name="connsiteY0" fmla="*/ 0 h 3739896"/>
              <a:gd name="connsiteX1" fmla="*/ 1942408 w 3884613"/>
              <a:gd name="connsiteY1" fmla="*/ 251 h 3739896"/>
              <a:gd name="connsiteX2" fmla="*/ 1945008 w 3884613"/>
              <a:gd name="connsiteY2" fmla="*/ 1 h 3739896"/>
              <a:gd name="connsiteX3" fmla="*/ 2006284 w 3884613"/>
              <a:gd name="connsiteY3" fmla="*/ 25382 h 3739896"/>
              <a:gd name="connsiteX4" fmla="*/ 3859422 w 3884613"/>
              <a:gd name="connsiteY4" fmla="*/ 1878520 h 3739896"/>
              <a:gd name="connsiteX5" fmla="*/ 3878458 w 3884613"/>
              <a:gd name="connsiteY5" fmla="*/ 1907187 h 3739896"/>
              <a:gd name="connsiteX6" fmla="*/ 3884613 w 3884613"/>
              <a:gd name="connsiteY6" fmla="*/ 1938820 h 3739896"/>
              <a:gd name="connsiteX7" fmla="*/ 3884613 w 3884613"/>
              <a:gd name="connsiteY7" fmla="*/ 1941776 h 3739896"/>
              <a:gd name="connsiteX8" fmla="*/ 3884393 w 3884613"/>
              <a:gd name="connsiteY8" fmla="*/ 1944070 h 3739896"/>
              <a:gd name="connsiteX9" fmla="*/ 3884613 w 3884613"/>
              <a:gd name="connsiteY9" fmla="*/ 1946363 h 3739896"/>
              <a:gd name="connsiteX10" fmla="*/ 3884613 w 3884613"/>
              <a:gd name="connsiteY10" fmla="*/ 1949319 h 3739896"/>
              <a:gd name="connsiteX11" fmla="*/ 3878458 w 3884613"/>
              <a:gd name="connsiteY11" fmla="*/ 1980952 h 3739896"/>
              <a:gd name="connsiteX12" fmla="*/ 3859422 w 3884613"/>
              <a:gd name="connsiteY12" fmla="*/ 2009619 h 3739896"/>
              <a:gd name="connsiteX13" fmla="*/ 2132068 w 3884613"/>
              <a:gd name="connsiteY13" fmla="*/ 3736973 h 3739896"/>
              <a:gd name="connsiteX14" fmla="*/ 3884613 w 3884613"/>
              <a:gd name="connsiteY14" fmla="*/ 3736973 h 3739896"/>
              <a:gd name="connsiteX15" fmla="*/ 0 w 3884613"/>
              <a:gd name="connsiteY15" fmla="*/ 3739896 h 3739896"/>
              <a:gd name="connsiteX16" fmla="*/ 1752736 w 3884613"/>
              <a:gd name="connsiteY16" fmla="*/ 3736973 h 3739896"/>
              <a:gd name="connsiteX17" fmla="*/ 25382 w 3884613"/>
              <a:gd name="connsiteY17" fmla="*/ 2009619 h 3739896"/>
              <a:gd name="connsiteX18" fmla="*/ 0 w 3884613"/>
              <a:gd name="connsiteY18" fmla="*/ 1948343 h 3739896"/>
              <a:gd name="connsiteX19" fmla="*/ 410 w 3884613"/>
              <a:gd name="connsiteY19" fmla="*/ 1944068 h 3739896"/>
              <a:gd name="connsiteX20" fmla="*/ 0 w 3884613"/>
              <a:gd name="connsiteY20" fmla="*/ 1939795 h 3739896"/>
              <a:gd name="connsiteX21" fmla="*/ 25382 w 3884613"/>
              <a:gd name="connsiteY21" fmla="*/ 1878519 h 3739896"/>
              <a:gd name="connsiteX22" fmla="*/ 1878519 w 3884613"/>
              <a:gd name="connsiteY22" fmla="*/ 25381 h 3739896"/>
              <a:gd name="connsiteX23" fmla="*/ 1939796 w 3884613"/>
              <a:gd name="connsiteY23" fmla="*/ 0 h 3739896"/>
              <a:gd name="connsiteX0" fmla="*/ 1939796 w 3884613"/>
              <a:gd name="connsiteY0" fmla="*/ 0 h 3739896"/>
              <a:gd name="connsiteX1" fmla="*/ 1942408 w 3884613"/>
              <a:gd name="connsiteY1" fmla="*/ 251 h 3739896"/>
              <a:gd name="connsiteX2" fmla="*/ 1945008 w 3884613"/>
              <a:gd name="connsiteY2" fmla="*/ 1 h 3739896"/>
              <a:gd name="connsiteX3" fmla="*/ 2006284 w 3884613"/>
              <a:gd name="connsiteY3" fmla="*/ 25382 h 3739896"/>
              <a:gd name="connsiteX4" fmla="*/ 3859422 w 3884613"/>
              <a:gd name="connsiteY4" fmla="*/ 1878520 h 3739896"/>
              <a:gd name="connsiteX5" fmla="*/ 3878458 w 3884613"/>
              <a:gd name="connsiteY5" fmla="*/ 1907187 h 3739896"/>
              <a:gd name="connsiteX6" fmla="*/ 3884613 w 3884613"/>
              <a:gd name="connsiteY6" fmla="*/ 1938820 h 3739896"/>
              <a:gd name="connsiteX7" fmla="*/ 3884613 w 3884613"/>
              <a:gd name="connsiteY7" fmla="*/ 1941776 h 3739896"/>
              <a:gd name="connsiteX8" fmla="*/ 3884393 w 3884613"/>
              <a:gd name="connsiteY8" fmla="*/ 1944070 h 3739896"/>
              <a:gd name="connsiteX9" fmla="*/ 3884613 w 3884613"/>
              <a:gd name="connsiteY9" fmla="*/ 1946363 h 3739896"/>
              <a:gd name="connsiteX10" fmla="*/ 3884613 w 3884613"/>
              <a:gd name="connsiteY10" fmla="*/ 1949319 h 3739896"/>
              <a:gd name="connsiteX11" fmla="*/ 3878458 w 3884613"/>
              <a:gd name="connsiteY11" fmla="*/ 1980952 h 3739896"/>
              <a:gd name="connsiteX12" fmla="*/ 3859422 w 3884613"/>
              <a:gd name="connsiteY12" fmla="*/ 2009619 h 3739896"/>
              <a:gd name="connsiteX13" fmla="*/ 2132068 w 3884613"/>
              <a:gd name="connsiteY13" fmla="*/ 3736973 h 3739896"/>
              <a:gd name="connsiteX14" fmla="*/ 0 w 3884613"/>
              <a:gd name="connsiteY14" fmla="*/ 3739896 h 3739896"/>
              <a:gd name="connsiteX15" fmla="*/ 1752736 w 3884613"/>
              <a:gd name="connsiteY15" fmla="*/ 3736973 h 3739896"/>
              <a:gd name="connsiteX16" fmla="*/ 25382 w 3884613"/>
              <a:gd name="connsiteY16" fmla="*/ 2009619 h 3739896"/>
              <a:gd name="connsiteX17" fmla="*/ 0 w 3884613"/>
              <a:gd name="connsiteY17" fmla="*/ 1948343 h 3739896"/>
              <a:gd name="connsiteX18" fmla="*/ 410 w 3884613"/>
              <a:gd name="connsiteY18" fmla="*/ 1944068 h 3739896"/>
              <a:gd name="connsiteX19" fmla="*/ 0 w 3884613"/>
              <a:gd name="connsiteY19" fmla="*/ 1939795 h 3739896"/>
              <a:gd name="connsiteX20" fmla="*/ 25382 w 3884613"/>
              <a:gd name="connsiteY20" fmla="*/ 1878519 h 3739896"/>
              <a:gd name="connsiteX21" fmla="*/ 1878519 w 3884613"/>
              <a:gd name="connsiteY21" fmla="*/ 25381 h 3739896"/>
              <a:gd name="connsiteX22" fmla="*/ 1939796 w 3884613"/>
              <a:gd name="connsiteY22" fmla="*/ 0 h 3739896"/>
              <a:gd name="connsiteX0" fmla="*/ 1939796 w 3884613"/>
              <a:gd name="connsiteY0" fmla="*/ 0 h 3736973"/>
              <a:gd name="connsiteX1" fmla="*/ 1942408 w 3884613"/>
              <a:gd name="connsiteY1" fmla="*/ 251 h 3736973"/>
              <a:gd name="connsiteX2" fmla="*/ 1945008 w 3884613"/>
              <a:gd name="connsiteY2" fmla="*/ 1 h 3736973"/>
              <a:gd name="connsiteX3" fmla="*/ 2006284 w 3884613"/>
              <a:gd name="connsiteY3" fmla="*/ 25382 h 3736973"/>
              <a:gd name="connsiteX4" fmla="*/ 3859422 w 3884613"/>
              <a:gd name="connsiteY4" fmla="*/ 1878520 h 3736973"/>
              <a:gd name="connsiteX5" fmla="*/ 3878458 w 3884613"/>
              <a:gd name="connsiteY5" fmla="*/ 1907187 h 3736973"/>
              <a:gd name="connsiteX6" fmla="*/ 3884613 w 3884613"/>
              <a:gd name="connsiteY6" fmla="*/ 1938820 h 3736973"/>
              <a:gd name="connsiteX7" fmla="*/ 3884613 w 3884613"/>
              <a:gd name="connsiteY7" fmla="*/ 1941776 h 3736973"/>
              <a:gd name="connsiteX8" fmla="*/ 3884393 w 3884613"/>
              <a:gd name="connsiteY8" fmla="*/ 1944070 h 3736973"/>
              <a:gd name="connsiteX9" fmla="*/ 3884613 w 3884613"/>
              <a:gd name="connsiteY9" fmla="*/ 1946363 h 3736973"/>
              <a:gd name="connsiteX10" fmla="*/ 3884613 w 3884613"/>
              <a:gd name="connsiteY10" fmla="*/ 1949319 h 3736973"/>
              <a:gd name="connsiteX11" fmla="*/ 3878458 w 3884613"/>
              <a:gd name="connsiteY11" fmla="*/ 1980952 h 3736973"/>
              <a:gd name="connsiteX12" fmla="*/ 3859422 w 3884613"/>
              <a:gd name="connsiteY12" fmla="*/ 2009619 h 3736973"/>
              <a:gd name="connsiteX13" fmla="*/ 2132068 w 3884613"/>
              <a:gd name="connsiteY13" fmla="*/ 3736973 h 3736973"/>
              <a:gd name="connsiteX14" fmla="*/ 1752736 w 3884613"/>
              <a:gd name="connsiteY14" fmla="*/ 3736973 h 3736973"/>
              <a:gd name="connsiteX15" fmla="*/ 25382 w 3884613"/>
              <a:gd name="connsiteY15" fmla="*/ 2009619 h 3736973"/>
              <a:gd name="connsiteX16" fmla="*/ 0 w 3884613"/>
              <a:gd name="connsiteY16" fmla="*/ 1948343 h 3736973"/>
              <a:gd name="connsiteX17" fmla="*/ 410 w 3884613"/>
              <a:gd name="connsiteY17" fmla="*/ 1944068 h 3736973"/>
              <a:gd name="connsiteX18" fmla="*/ 0 w 3884613"/>
              <a:gd name="connsiteY18" fmla="*/ 1939795 h 3736973"/>
              <a:gd name="connsiteX19" fmla="*/ 25382 w 3884613"/>
              <a:gd name="connsiteY19" fmla="*/ 1878519 h 3736973"/>
              <a:gd name="connsiteX20" fmla="*/ 1878519 w 3884613"/>
              <a:gd name="connsiteY20" fmla="*/ 25381 h 3736973"/>
              <a:gd name="connsiteX21" fmla="*/ 1939796 w 3884613"/>
              <a:gd name="connsiteY21" fmla="*/ 0 h 373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84613" h="3736973">
                <a:moveTo>
                  <a:pt x="1939796" y="0"/>
                </a:moveTo>
                <a:lnTo>
                  <a:pt x="1942408" y="251"/>
                </a:lnTo>
                <a:lnTo>
                  <a:pt x="1945008" y="1"/>
                </a:lnTo>
                <a:cubicBezTo>
                  <a:pt x="1967185" y="1"/>
                  <a:pt x="1989363" y="8462"/>
                  <a:pt x="2006284" y="25382"/>
                </a:cubicBezTo>
                <a:lnTo>
                  <a:pt x="3859422" y="1878520"/>
                </a:lnTo>
                <a:cubicBezTo>
                  <a:pt x="3867883" y="1886981"/>
                  <a:pt x="3874228" y="1896756"/>
                  <a:pt x="3878458" y="1907187"/>
                </a:cubicBezTo>
                <a:lnTo>
                  <a:pt x="3884613" y="1938820"/>
                </a:lnTo>
                <a:lnTo>
                  <a:pt x="3884613" y="1941776"/>
                </a:lnTo>
                <a:cubicBezTo>
                  <a:pt x="3884540" y="1942541"/>
                  <a:pt x="3884466" y="1943305"/>
                  <a:pt x="3884393" y="1944070"/>
                </a:cubicBezTo>
                <a:cubicBezTo>
                  <a:pt x="3884466" y="1944834"/>
                  <a:pt x="3884540" y="1945599"/>
                  <a:pt x="3884613" y="1946363"/>
                </a:cubicBezTo>
                <a:lnTo>
                  <a:pt x="3884613" y="1949319"/>
                </a:lnTo>
                <a:lnTo>
                  <a:pt x="3878458" y="1980952"/>
                </a:lnTo>
                <a:cubicBezTo>
                  <a:pt x="3874228" y="1991384"/>
                  <a:pt x="3867883" y="2001159"/>
                  <a:pt x="3859422" y="2009619"/>
                </a:cubicBezTo>
                <a:lnTo>
                  <a:pt x="2132068" y="3736973"/>
                </a:lnTo>
                <a:lnTo>
                  <a:pt x="1752736" y="3736973"/>
                </a:lnTo>
                <a:lnTo>
                  <a:pt x="25382" y="2009619"/>
                </a:lnTo>
                <a:cubicBezTo>
                  <a:pt x="8460" y="1992698"/>
                  <a:pt x="0" y="1970520"/>
                  <a:pt x="0" y="1948343"/>
                </a:cubicBezTo>
                <a:cubicBezTo>
                  <a:pt x="137" y="1946918"/>
                  <a:pt x="273" y="1945493"/>
                  <a:pt x="410" y="1944068"/>
                </a:cubicBezTo>
                <a:cubicBezTo>
                  <a:pt x="273" y="1942644"/>
                  <a:pt x="137" y="1941219"/>
                  <a:pt x="0" y="1939795"/>
                </a:cubicBezTo>
                <a:cubicBezTo>
                  <a:pt x="0" y="1917618"/>
                  <a:pt x="8461" y="1895440"/>
                  <a:pt x="25382" y="1878519"/>
                </a:cubicBezTo>
                <a:lnTo>
                  <a:pt x="1878519" y="25381"/>
                </a:lnTo>
                <a:cubicBezTo>
                  <a:pt x="1895441" y="8461"/>
                  <a:pt x="1917618" y="0"/>
                  <a:pt x="1939796" y="0"/>
                </a:cubicBezTo>
                <a:close/>
              </a:path>
            </a:pathLst>
          </a:custGeom>
          <a:solidFill>
            <a:schemeClr val="tx2"/>
          </a:solidFill>
          <a:ln w="25400">
            <a:solidFill>
              <a:schemeClr val="bg1"/>
            </a:solidFill>
          </a:ln>
          <a:effectLst>
            <a:outerShdw blurRad="50800" dist="38100" dir="27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pic>
        <p:nvPicPr>
          <p:cNvPr id="16" name="Tagline: Leading with Science" descr="This image contains a Tetra Tech tagline: &quot;Leading with Science.&quot;">
            <a:extLst>
              <a:ext uri="{FF2B5EF4-FFF2-40B4-BE49-F238E27FC236}">
                <a16:creationId xmlns:a16="http://schemas.microsoft.com/office/drawing/2014/main" id="{4D29F919-F05D-4A5A-B2A8-5F71719FEB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9805" y="6492883"/>
            <a:ext cx="1526543" cy="16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84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hite Background Wipeout">
            <a:extLst>
              <a:ext uri="{FF2B5EF4-FFF2-40B4-BE49-F238E27FC236}">
                <a16:creationId xmlns:a16="http://schemas.microsoft.com/office/drawing/2014/main" id="{FEE6A019-3CCD-4D6D-A224-4B7CEA969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2203"/>
            <a:ext cx="12185446" cy="649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Grey Keystone">
            <a:extLst>
              <a:ext uri="{FF2B5EF4-FFF2-40B4-BE49-F238E27FC236}">
                <a16:creationId xmlns:a16="http://schemas.microsoft.com/office/drawing/2014/main" id="{9734242F-E362-46F3-A92E-30E75CD7D5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33324" y="2667022"/>
            <a:ext cx="2857727" cy="2857727"/>
          </a:xfrm>
          <a:prstGeom prst="roundRect">
            <a:avLst>
              <a:gd name="adj" fmla="val 10980"/>
            </a:avLst>
          </a:prstGeom>
          <a:noFill/>
          <a:ln w="120650">
            <a:solidFill>
              <a:schemeClr val="bg1">
                <a:lumMod val="85000"/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ainbow Background Matte">
            <a:extLst>
              <a:ext uri="{FF2B5EF4-FFF2-40B4-BE49-F238E27FC236}">
                <a16:creationId xmlns:a16="http://schemas.microsoft.com/office/drawing/2014/main" id="{AF1705A3-B1EA-4523-8733-48125C29B5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4953000" cy="51054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Blue Background Matte">
            <a:extLst>
              <a:ext uri="{FF2B5EF4-FFF2-40B4-BE49-F238E27FC236}">
                <a16:creationId xmlns:a16="http://schemas.microsoft.com/office/drawing/2014/main" id="{27B1B590-9246-4997-9422-6F13A832E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86400" y="3505178"/>
            <a:ext cx="3810000" cy="2346085"/>
          </a:xfrm>
          <a:prstGeom prst="round1Rect">
            <a:avLst>
              <a:gd name="adj" fmla="val 3610"/>
            </a:avLst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Tetra Tech Logo" descr="This is a logo for the engineering firm Tetra Tech. It consists of a blue rectangle with rounded edges containing a blue uppercase T and a blue lowercase t in block font on a white background. To the right, the words &quot;Tetra Tech&quot; appear in block font as well.">
            <a:extLst>
              <a:ext uri="{FF2B5EF4-FFF2-40B4-BE49-F238E27FC236}">
                <a16:creationId xmlns:a16="http://schemas.microsoft.com/office/drawing/2014/main" id="{624DD46E-6D75-4F38-ABFA-79238BAF9D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2560" y="1371600"/>
            <a:ext cx="2133600" cy="561474"/>
          </a:xfrm>
          <a:prstGeom prst="rect">
            <a:avLst/>
          </a:prstGeom>
        </p:spPr>
      </p:pic>
      <p:sp>
        <p:nvSpPr>
          <p:cNvPr id="10" name="Text Placeholder: Section Number">
            <a:extLst>
              <a:ext uri="{FF2B5EF4-FFF2-40B4-BE49-F238E27FC236}">
                <a16:creationId xmlns:a16="http://schemas.microsoft.com/office/drawing/2014/main" id="{60D51095-95E8-4C08-AFAD-6076E140B3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0" y="3657600"/>
            <a:ext cx="27432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0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 #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1354BA2D-65AE-4B05-A879-373529EB60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51376" y="4562856"/>
            <a:ext cx="8046720" cy="960120"/>
          </a:xfrm>
          <a:prstGeom prst="snipRoundRect">
            <a:avLst>
              <a:gd name="adj1" fmla="val 16667"/>
              <a:gd name="adj2" fmla="val 0"/>
            </a:avLst>
          </a:prstGeom>
          <a:solidFill>
            <a:srgbClr val="E8E9E9"/>
          </a:solidFill>
        </p:spPr>
        <p:txBody>
          <a:bodyPr>
            <a:normAutofit/>
          </a:bodyPr>
          <a:lstStyle>
            <a:lvl1pPr>
              <a:tabLst/>
              <a:defRPr lang="en-US" sz="4400" b="1" kern="1200" dirty="0">
                <a:solidFill>
                  <a:schemeClr val="tx1"/>
                </a:solidFill>
                <a:latin typeface="+mn-lt"/>
                <a:ea typeface="Source Sans Pro" panose="020B0503030403020204" pitchFamily="34" charset="0"/>
                <a:cs typeface="+mn-cs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25" name="Picture Placeholder: Left">
            <a:extLst>
              <a:ext uri="{FF2B5EF4-FFF2-40B4-BE49-F238E27FC236}">
                <a16:creationId xmlns:a16="http://schemas.microsoft.com/office/drawing/2014/main" id="{55572E7D-F0AB-46C3-B9DD-31B105738DF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5800" y="521208"/>
            <a:ext cx="4800601" cy="5330952"/>
          </a:xfrm>
          <a:custGeom>
            <a:avLst/>
            <a:gdLst>
              <a:gd name="connsiteX0" fmla="*/ 0 w 4800601"/>
              <a:gd name="connsiteY0" fmla="*/ 0 h 5330952"/>
              <a:gd name="connsiteX1" fmla="*/ 4643428 w 4800601"/>
              <a:gd name="connsiteY1" fmla="*/ 0 h 5330952"/>
              <a:gd name="connsiteX2" fmla="*/ 4800601 w 4800601"/>
              <a:gd name="connsiteY2" fmla="*/ 157172 h 5330952"/>
              <a:gd name="connsiteX3" fmla="*/ 4800601 w 4800601"/>
              <a:gd name="connsiteY3" fmla="*/ 4049205 h 5330952"/>
              <a:gd name="connsiteX4" fmla="*/ 3632468 w 4800601"/>
              <a:gd name="connsiteY4" fmla="*/ 4049205 h 5330952"/>
              <a:gd name="connsiteX5" fmla="*/ 3473450 w 4800601"/>
              <a:gd name="connsiteY5" fmla="*/ 4208223 h 5330952"/>
              <a:gd name="connsiteX6" fmla="*/ 3473450 w 4800601"/>
              <a:gd name="connsiteY6" fmla="*/ 5003292 h 5330952"/>
              <a:gd name="connsiteX7" fmla="*/ 4800601 w 4800601"/>
              <a:gd name="connsiteY7" fmla="*/ 5003292 h 5330952"/>
              <a:gd name="connsiteX8" fmla="*/ 4800601 w 4800601"/>
              <a:gd name="connsiteY8" fmla="*/ 5330952 h 5330952"/>
              <a:gd name="connsiteX9" fmla="*/ 0 w 4800601"/>
              <a:gd name="connsiteY9" fmla="*/ 5330952 h 533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00601" h="5330952">
                <a:moveTo>
                  <a:pt x="0" y="0"/>
                </a:moveTo>
                <a:lnTo>
                  <a:pt x="4643428" y="0"/>
                </a:lnTo>
                <a:cubicBezTo>
                  <a:pt x="4730232" y="0"/>
                  <a:pt x="4800601" y="70368"/>
                  <a:pt x="4800601" y="157172"/>
                </a:cubicBezTo>
                <a:lnTo>
                  <a:pt x="4800601" y="4049205"/>
                </a:lnTo>
                <a:lnTo>
                  <a:pt x="3632468" y="4049205"/>
                </a:lnTo>
                <a:cubicBezTo>
                  <a:pt x="3544645" y="4049205"/>
                  <a:pt x="3473450" y="4120400"/>
                  <a:pt x="3473450" y="4208223"/>
                </a:cubicBezTo>
                <a:lnTo>
                  <a:pt x="3473450" y="5003292"/>
                </a:lnTo>
                <a:lnTo>
                  <a:pt x="4800601" y="5003292"/>
                </a:lnTo>
                <a:lnTo>
                  <a:pt x="4800601" y="5330952"/>
                </a:lnTo>
                <a:lnTo>
                  <a:pt x="0" y="533095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1" name="Picture Placeholder: Right">
            <a:extLst>
              <a:ext uri="{FF2B5EF4-FFF2-40B4-BE49-F238E27FC236}">
                <a16:creationId xmlns:a16="http://schemas.microsoft.com/office/drawing/2014/main" id="{A2FAEF15-710B-42E7-AD78-EB39B136887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86400" y="1161288"/>
            <a:ext cx="3127248" cy="2350008"/>
          </a:xfrm>
          <a:prstGeom prst="round1Rect">
            <a:avLst>
              <a:gd name="adj" fmla="val 3274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2" name="Slide Number Placeholder">
            <a:extLst>
              <a:ext uri="{FF2B5EF4-FFF2-40B4-BE49-F238E27FC236}">
                <a16:creationId xmlns:a16="http://schemas.microsoft.com/office/drawing/2014/main" id="{809802B3-5C11-40B4-9F37-C790C2569A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93A79215-7173-48EB-ADAE-981BD33590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Content Placeholder: Body"/>
          <p:cNvSpPr>
            <a:spLocks noGrp="1"/>
          </p:cNvSpPr>
          <p:nvPr>
            <p:ph idx="11" hasCustomPrompt="1"/>
          </p:nvPr>
        </p:nvSpPr>
        <p:spPr>
          <a:xfrm>
            <a:off x="609601" y="1371600"/>
            <a:ext cx="10972800" cy="480060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90000"/>
              </a:lnSpc>
              <a:spcBef>
                <a:spcPts val="500"/>
              </a:spcBef>
              <a:defRPr>
                <a:solidFill>
                  <a:schemeClr val="tx1"/>
                </a:solidFill>
                <a:latin typeface="+mn-lt"/>
              </a:defRPr>
            </a:lvl2pPr>
            <a:lvl3pPr>
              <a:lnSpc>
                <a:spcPct val="90000"/>
              </a:lnSpc>
              <a:defRPr>
                <a:solidFill>
                  <a:schemeClr val="tx1"/>
                </a:solidFill>
                <a:latin typeface="+mn-lt"/>
              </a:defRPr>
            </a:lvl3pPr>
            <a:lvl4pPr>
              <a:lnSpc>
                <a:spcPct val="90000"/>
              </a:lnSpc>
              <a:defRPr>
                <a:solidFill>
                  <a:schemeClr val="tx1"/>
                </a:solidFill>
                <a:latin typeface="+mn-lt"/>
              </a:defRPr>
            </a:lvl4pPr>
            <a:lvl5pPr>
              <a:lnSpc>
                <a:spcPct val="90000"/>
              </a:lnSpc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CBA9B166-899B-407B-A52E-05F03BEE40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6728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 -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"/>
          <p:cNvSpPr>
            <a:spLocks noGrp="1"/>
          </p:cNvSpPr>
          <p:nvPr>
            <p:ph type="title" hasCustomPrompt="1"/>
          </p:nvPr>
        </p:nvSpPr>
        <p:spPr>
          <a:xfrm>
            <a:off x="612648" y="274320"/>
            <a:ext cx="9144000" cy="868680"/>
          </a:xfrm>
          <a:prstGeom prst="rect">
            <a:avLst/>
          </a:prstGeom>
        </p:spPr>
        <p:txBody>
          <a:bodyPr anchor="ctr" anchorCtr="0"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: Left Column"/>
          <p:cNvSpPr>
            <a:spLocks noGrp="1"/>
          </p:cNvSpPr>
          <p:nvPr>
            <p:ph idx="1" hasCustomPrompt="1"/>
          </p:nvPr>
        </p:nvSpPr>
        <p:spPr>
          <a:xfrm>
            <a:off x="609600" y="1371600"/>
            <a:ext cx="5181600" cy="48006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Bef>
                <a:spcPts val="500"/>
              </a:spcBef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: Right Column"/>
          <p:cNvSpPr>
            <a:spLocks noGrp="1"/>
          </p:cNvSpPr>
          <p:nvPr>
            <p:ph idx="11" hasCustomPrompt="1"/>
          </p:nvPr>
        </p:nvSpPr>
        <p:spPr>
          <a:xfrm>
            <a:off x="6016752" y="1371600"/>
            <a:ext cx="5184648" cy="48006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Bef>
                <a:spcPts val="500"/>
              </a:spcBef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34FEE4E6-9E6E-4E53-9100-358D82AA8F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60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4F6E7A15-6292-4ADB-B129-F57B32CAC6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274320"/>
            <a:ext cx="9144000" cy="8686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DDD76C19-44CA-47BD-9493-0A9EC966D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922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9AAA3E9C-79D5-4CFF-8DD2-49BB7B96A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218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: White Wipeou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2"/>
            <a:ext cx="12192000" cy="6400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4648D894-936E-4864-B944-E661E4E38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58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with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ainbow Matte">
            <a:extLst>
              <a:ext uri="{FF2B5EF4-FFF2-40B4-BE49-F238E27FC236}">
                <a16:creationId xmlns:a16="http://schemas.microsoft.com/office/drawing/2014/main" id="{CC3ADCCA-75EC-4333-9F24-AA85CD5C2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34401" y="1376772"/>
            <a:ext cx="3429000" cy="1436649"/>
          </a:xfrm>
          <a:prstGeom prst="roundRect">
            <a:avLst>
              <a:gd name="adj" fmla="val 3867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9144000" cy="868362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Content Placeholder: Left 3/4"/>
          <p:cNvSpPr>
            <a:spLocks noGrp="1"/>
          </p:cNvSpPr>
          <p:nvPr>
            <p:ph idx="11" hasCustomPrompt="1"/>
          </p:nvPr>
        </p:nvSpPr>
        <p:spPr>
          <a:xfrm>
            <a:off x="609600" y="1371599"/>
            <a:ext cx="7315200" cy="48006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Bef>
                <a:spcPts val="500"/>
              </a:spcBef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: Upper Right">
            <a:extLst>
              <a:ext uri="{FF2B5EF4-FFF2-40B4-BE49-F238E27FC236}">
                <a16:creationId xmlns:a16="http://schemas.microsoft.com/office/drawing/2014/main" id="{12D3AF12-B875-4313-8ACF-7AA3D659878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41080" y="1463040"/>
            <a:ext cx="3566160" cy="1463040"/>
          </a:xfrm>
          <a:prstGeom prst="snipRoundRect">
            <a:avLst>
              <a:gd name="adj1" fmla="val 2816"/>
              <a:gd name="adj2" fmla="val 0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15" name="Picture Placeholder: Middle Right">
            <a:extLst>
              <a:ext uri="{FF2B5EF4-FFF2-40B4-BE49-F238E27FC236}">
                <a16:creationId xmlns:a16="http://schemas.microsoft.com/office/drawing/2014/main" id="{A4DEC3E8-B0D2-4D8C-91FB-C4172D1FC7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641080" y="3086100"/>
            <a:ext cx="3566160" cy="146304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" name="Background: White Wipeout">
            <a:extLst>
              <a:ext uri="{FF2B5EF4-FFF2-40B4-BE49-F238E27FC236}">
                <a16:creationId xmlns:a16="http://schemas.microsoft.com/office/drawing/2014/main" id="{D4A97986-E19B-4E81-8DE5-8B91536C06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53600" y="4953000"/>
            <a:ext cx="2438400" cy="144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: Bottom Right">
            <a:extLst>
              <a:ext uri="{FF2B5EF4-FFF2-40B4-BE49-F238E27FC236}">
                <a16:creationId xmlns:a16="http://schemas.microsoft.com/office/drawing/2014/main" id="{D3D88C81-C712-49A8-8892-9F74A628C6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41080" y="4709160"/>
            <a:ext cx="3566160" cy="146304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7646BD80-FC0A-4D66-A89B-BC6486D5E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4484" y="6492876"/>
            <a:ext cx="4266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5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with Images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9144000" cy="868362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Image Placeholder: Top">
            <a:extLst>
              <a:ext uri="{FF2B5EF4-FFF2-40B4-BE49-F238E27FC236}">
                <a16:creationId xmlns:a16="http://schemas.microsoft.com/office/drawing/2014/main" id="{12D3AF12-B875-4313-8ACF-7AA3D659878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772400" y="1554480"/>
            <a:ext cx="3429000" cy="2286000"/>
          </a:xfrm>
          <a:prstGeom prst="round1Rect">
            <a:avLst>
              <a:gd name="adj" fmla="val 335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15" name="Image Placeholder: Bottom Left">
            <a:extLst>
              <a:ext uri="{FF2B5EF4-FFF2-40B4-BE49-F238E27FC236}">
                <a16:creationId xmlns:a16="http://schemas.microsoft.com/office/drawing/2014/main" id="{A4DEC3E8-B0D2-4D8C-91FB-C4172D1FC7F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772400" y="3886201"/>
            <a:ext cx="1691640" cy="1124761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" name="Background: White Wipeout">
            <a:extLst>
              <a:ext uri="{FF2B5EF4-FFF2-40B4-BE49-F238E27FC236}">
                <a16:creationId xmlns:a16="http://schemas.microsoft.com/office/drawing/2014/main" id="{D4A97986-E19B-4E81-8DE5-8B91536C06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53600" y="4953000"/>
            <a:ext cx="2438400" cy="144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mage Placeholder: Bottom Right">
            <a:extLst>
              <a:ext uri="{FF2B5EF4-FFF2-40B4-BE49-F238E27FC236}">
                <a16:creationId xmlns:a16="http://schemas.microsoft.com/office/drawing/2014/main" id="{D3D88C81-C712-49A8-8892-9F74A628C6CD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9509760" y="3886201"/>
            <a:ext cx="1691640" cy="1124761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10" name="Rainbow Accent Bar">
            <a:extLst>
              <a:ext uri="{FF2B5EF4-FFF2-40B4-BE49-F238E27FC236}">
                <a16:creationId xmlns:a16="http://schemas.microsoft.com/office/drawing/2014/main" id="{114A48D1-4036-469F-BB82-EE99A86ED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72400" y="5010912"/>
            <a:ext cx="3429000" cy="108104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: Left 3/4"/>
          <p:cNvSpPr>
            <a:spLocks noGrp="1"/>
          </p:cNvSpPr>
          <p:nvPr>
            <p:ph idx="11" hasCustomPrompt="1"/>
          </p:nvPr>
        </p:nvSpPr>
        <p:spPr>
          <a:xfrm>
            <a:off x="609600" y="1371599"/>
            <a:ext cx="6172200" cy="48006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Bef>
                <a:spcPts val="500"/>
              </a:spcBef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7646BD80-FC0A-4D66-A89B-BC6486D5E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4484" y="6492876"/>
            <a:ext cx="4266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fld id="{A15C5EC1-1BEF-49A0-A8DA-B672C63ED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29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ottom-Right-Corner Keystone">
            <a:extLst>
              <a:ext uri="{FF2B5EF4-FFF2-40B4-BE49-F238E27FC236}">
                <a16:creationId xmlns:a16="http://schemas.microsoft.com/office/drawing/2014/main" id="{710E6A9B-C35B-4C8D-B83D-883D1158B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96600" y="5157192"/>
            <a:ext cx="789718" cy="789718"/>
          </a:xfrm>
          <a:prstGeom prst="roundRect">
            <a:avLst>
              <a:gd name="adj" fmla="val 10980"/>
            </a:avLst>
          </a:prstGeom>
          <a:noFill/>
          <a:ln w="57150">
            <a:solidFill>
              <a:schemeClr val="bg1">
                <a:lumMod val="85000"/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Bottom-Right-Corner Small Keystone">
            <a:extLst>
              <a:ext uri="{FF2B5EF4-FFF2-40B4-BE49-F238E27FC236}">
                <a16:creationId xmlns:a16="http://schemas.microsoft.com/office/drawing/2014/main" id="{EBBA6AE1-1DE0-494B-903A-09012C6AD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767281" y="5320142"/>
            <a:ext cx="228601" cy="228601"/>
          </a:xfrm>
          <a:prstGeom prst="roundRect">
            <a:avLst>
              <a:gd name="adj" fmla="val 6893"/>
            </a:avLst>
          </a:prstGeom>
          <a:noFill/>
          <a:ln w="25400"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Bottom-Right-Corner Stretched Keystone">
            <a:extLst>
              <a:ext uri="{FF2B5EF4-FFF2-40B4-BE49-F238E27FC236}">
                <a16:creationId xmlns:a16="http://schemas.microsoft.com/office/drawing/2014/main" id="{E335FCA7-18AE-4358-8C58-E3B4DE4239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399" y="5410201"/>
            <a:ext cx="1119919" cy="1654752"/>
          </a:xfrm>
          <a:custGeom>
            <a:avLst/>
            <a:gdLst>
              <a:gd name="connsiteX0" fmla="*/ 136564 w 990600"/>
              <a:gd name="connsiteY0" fmla="*/ 0 h 1463675"/>
              <a:gd name="connsiteX1" fmla="*/ 990600 w 990600"/>
              <a:gd name="connsiteY1" fmla="*/ 0 h 1463675"/>
              <a:gd name="connsiteX2" fmla="*/ 990600 w 990600"/>
              <a:gd name="connsiteY2" fmla="*/ 1463675 h 1463675"/>
              <a:gd name="connsiteX3" fmla="*/ 0 w 990600"/>
              <a:gd name="connsiteY3" fmla="*/ 1463675 h 1463675"/>
              <a:gd name="connsiteX4" fmla="*/ 0 w 990600"/>
              <a:gd name="connsiteY4" fmla="*/ 136564 h 1463675"/>
              <a:gd name="connsiteX5" fmla="*/ 136564 w 990600"/>
              <a:gd name="connsiteY5" fmla="*/ 0 h 146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600" h="1463675">
                <a:moveTo>
                  <a:pt x="136564" y="0"/>
                </a:moveTo>
                <a:lnTo>
                  <a:pt x="990600" y="0"/>
                </a:lnTo>
                <a:lnTo>
                  <a:pt x="990600" y="1463675"/>
                </a:lnTo>
                <a:lnTo>
                  <a:pt x="0" y="1463675"/>
                </a:lnTo>
                <a:lnTo>
                  <a:pt x="0" y="136564"/>
                </a:lnTo>
                <a:cubicBezTo>
                  <a:pt x="0" y="61142"/>
                  <a:pt x="61142" y="0"/>
                  <a:pt x="136564" y="0"/>
                </a:cubicBezTo>
                <a:close/>
              </a:path>
            </a:pathLst>
          </a:custGeom>
          <a:noFill/>
          <a:ln w="73025">
            <a:solidFill>
              <a:schemeClr val="bg1">
                <a:lumMod val="85000"/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Multicolored Footer Bar" descr="This decorative footer image is composed of two parts; the first, bottommost element is a blue bar with a dark-to-light, left-to-right gradient. Above this is a thinner rectangle with an interior network if irregular triangular facets. The facets are colored in a ramped fashion, beginning with purple on the left-hand-side and transitioning through blue, green, yellow, and finally a pale orange on the far right.">
            <a:extLst>
              <a:ext uri="{FF2B5EF4-FFF2-40B4-BE49-F238E27FC236}">
                <a16:creationId xmlns:a16="http://schemas.microsoft.com/office/drawing/2014/main" id="{5F286088-3441-4FED-9F9D-30338F833E15}"/>
              </a:ext>
            </a:extLst>
          </p:cNvPr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Blue Footer Bar" descr="This decorative footer image is composed of two parts; the first, bottommost element is a blue bar with a dark-to-light, left-to-right gradient. Above this is a thinner rectangle with an interior network if irregular triangular facets. The facets are colored in a ramped fashion, beginning with purple on the left-hand-side and transitioning through blue, green, yellow, and finally a pale orange on the far right.">
            <a:extLst>
              <a:ext uri="{FF2B5EF4-FFF2-40B4-BE49-F238E27FC236}">
                <a16:creationId xmlns:a16="http://schemas.microsoft.com/office/drawing/2014/main" id="{CE45C7C4-679D-4E4F-A5F8-B7251EC4EC04}"/>
              </a:ext>
            </a:extLst>
          </p:cNvPr>
          <p:cNvSpPr/>
          <p:nvPr/>
        </p:nvSpPr>
        <p:spPr>
          <a:xfrm>
            <a:off x="0" y="6477001"/>
            <a:ext cx="12192000" cy="381000"/>
          </a:xfrm>
          <a:prstGeom prst="rect">
            <a:avLst/>
          </a:prstGeom>
          <a:gradFill>
            <a:gsLst>
              <a:gs pos="25000">
                <a:srgbClr val="00234E"/>
              </a:gs>
              <a:gs pos="100000">
                <a:srgbClr val="00347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lide Number Blue Shadow">
            <a:extLst>
              <a:ext uri="{FF2B5EF4-FFF2-40B4-BE49-F238E27FC236}">
                <a16:creationId xmlns:a16="http://schemas.microsoft.com/office/drawing/2014/main" id="{F7ADFFEE-5D55-4C2E-AA59-41176E8C4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01400" y="6521262"/>
            <a:ext cx="320040" cy="320040"/>
          </a:xfrm>
          <a:prstGeom prst="roundRect">
            <a:avLst>
              <a:gd name="adj" fmla="val 11625"/>
            </a:avLst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ooter Keystone">
            <a:extLst>
              <a:ext uri="{FF2B5EF4-FFF2-40B4-BE49-F238E27FC236}">
                <a16:creationId xmlns:a16="http://schemas.microsoft.com/office/drawing/2014/main" id="{B78B0971-F0EC-4E03-80C1-564E9B331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465259" y="6544123"/>
            <a:ext cx="81881" cy="82569"/>
          </a:xfrm>
          <a:prstGeom prst="roundRect">
            <a:avLst>
              <a:gd name="adj" fmla="val 11625"/>
            </a:avLst>
          </a:prstGeom>
          <a:noFill/>
          <a:ln w="9525">
            <a:solidFill>
              <a:schemeClr val="accent1">
                <a:lumMod val="40000"/>
                <a:lumOff val="60000"/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Tetra Tech Logo" descr="This is a logo for the engineering firm Tetra Tech. It consists of a blue rectangle with rounded edges containing a blue uppercase T and a blue lowercase t in block font on a white background. To the right, the words &quot;Tetra Tech&quot; appear in block font as well.">
            <a:extLst>
              <a:ext uri="{FF2B5EF4-FFF2-40B4-BE49-F238E27FC236}">
                <a16:creationId xmlns:a16="http://schemas.microsoft.com/office/drawing/2014/main" id="{6AEE4F3F-87F9-4FC0-97B7-A48407A54BC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0" y="548640"/>
            <a:ext cx="1320394" cy="347472"/>
          </a:xfrm>
          <a:prstGeom prst="rect">
            <a:avLst/>
          </a:prstGeom>
        </p:spPr>
      </p:pic>
      <p:sp>
        <p:nvSpPr>
          <p:cNvPr id="23" name="Upper-Left-Corner Multicolor Matte">
            <a:extLst>
              <a:ext uri="{FF2B5EF4-FFF2-40B4-BE49-F238E27FC236}">
                <a16:creationId xmlns:a16="http://schemas.microsoft.com/office/drawing/2014/main" id="{EDC1D519-9F8F-4771-A838-F2B7DBDF8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254019"/>
            <a:ext cx="457199" cy="838200"/>
          </a:xfrm>
          <a:custGeom>
            <a:avLst/>
            <a:gdLst>
              <a:gd name="connsiteX0" fmla="*/ 0 w 459819"/>
              <a:gd name="connsiteY0" fmla="*/ 0 h 838200"/>
              <a:gd name="connsiteX1" fmla="*/ 411547 w 459819"/>
              <a:gd name="connsiteY1" fmla="*/ 0 h 838200"/>
              <a:gd name="connsiteX2" fmla="*/ 459819 w 459819"/>
              <a:gd name="connsiteY2" fmla="*/ 48272 h 838200"/>
              <a:gd name="connsiteX3" fmla="*/ 459819 w 459819"/>
              <a:gd name="connsiteY3" fmla="*/ 789928 h 838200"/>
              <a:gd name="connsiteX4" fmla="*/ 411547 w 459819"/>
              <a:gd name="connsiteY4" fmla="*/ 838200 h 838200"/>
              <a:gd name="connsiteX5" fmla="*/ 0 w 459819"/>
              <a:gd name="connsiteY5" fmla="*/ 838200 h 838200"/>
              <a:gd name="connsiteX6" fmla="*/ 0 w 459819"/>
              <a:gd name="connsiteY6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9819" h="838200">
                <a:moveTo>
                  <a:pt x="0" y="0"/>
                </a:moveTo>
                <a:lnTo>
                  <a:pt x="411547" y="0"/>
                </a:lnTo>
                <a:cubicBezTo>
                  <a:pt x="438207" y="0"/>
                  <a:pt x="459819" y="21612"/>
                  <a:pt x="459819" y="48272"/>
                </a:cubicBezTo>
                <a:lnTo>
                  <a:pt x="459819" y="789928"/>
                </a:lnTo>
                <a:cubicBezTo>
                  <a:pt x="459819" y="816588"/>
                  <a:pt x="438207" y="838200"/>
                  <a:pt x="411547" y="838200"/>
                </a:cubicBez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Upper-Left-Corner Blue Matte">
            <a:extLst>
              <a:ext uri="{FF2B5EF4-FFF2-40B4-BE49-F238E27FC236}">
                <a16:creationId xmlns:a16="http://schemas.microsoft.com/office/drawing/2014/main" id="{3FC858A8-D66B-4A45-B306-F5644F68D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314901"/>
            <a:ext cx="304799" cy="838200"/>
          </a:xfrm>
          <a:custGeom>
            <a:avLst/>
            <a:gdLst>
              <a:gd name="connsiteX0" fmla="*/ 0 w 459819"/>
              <a:gd name="connsiteY0" fmla="*/ 0 h 838200"/>
              <a:gd name="connsiteX1" fmla="*/ 411547 w 459819"/>
              <a:gd name="connsiteY1" fmla="*/ 0 h 838200"/>
              <a:gd name="connsiteX2" fmla="*/ 459819 w 459819"/>
              <a:gd name="connsiteY2" fmla="*/ 48272 h 838200"/>
              <a:gd name="connsiteX3" fmla="*/ 459819 w 459819"/>
              <a:gd name="connsiteY3" fmla="*/ 789928 h 838200"/>
              <a:gd name="connsiteX4" fmla="*/ 411547 w 459819"/>
              <a:gd name="connsiteY4" fmla="*/ 838200 h 838200"/>
              <a:gd name="connsiteX5" fmla="*/ 0 w 459819"/>
              <a:gd name="connsiteY5" fmla="*/ 838200 h 838200"/>
              <a:gd name="connsiteX6" fmla="*/ 0 w 459819"/>
              <a:gd name="connsiteY6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9819" h="838200">
                <a:moveTo>
                  <a:pt x="0" y="0"/>
                </a:moveTo>
                <a:lnTo>
                  <a:pt x="411547" y="0"/>
                </a:lnTo>
                <a:cubicBezTo>
                  <a:pt x="438207" y="0"/>
                  <a:pt x="459819" y="21612"/>
                  <a:pt x="459819" y="48272"/>
                </a:cubicBezTo>
                <a:lnTo>
                  <a:pt x="459819" y="789928"/>
                </a:lnTo>
                <a:cubicBezTo>
                  <a:pt x="459819" y="816588"/>
                  <a:pt x="438207" y="838200"/>
                  <a:pt x="411547" y="838200"/>
                </a:cubicBez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 Placeholder: Body">
            <a:extLst>
              <a:ext uri="{FF2B5EF4-FFF2-40B4-BE49-F238E27FC236}">
                <a16:creationId xmlns:a16="http://schemas.microsoft.com/office/drawing/2014/main" id="{73C14EDF-00BC-4F38-AEFA-C5707A846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8" y="1371600"/>
            <a:ext cx="109728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">
            <a:extLst>
              <a:ext uri="{FF2B5EF4-FFF2-40B4-BE49-F238E27FC236}">
                <a16:creationId xmlns:a16="http://schemas.microsoft.com/office/drawing/2014/main" id="{65CD5A54-5313-46C1-A3B8-8970A73F6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74320"/>
            <a:ext cx="9144000" cy="86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0487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93" r:id="rId3"/>
    <p:sldLayoutId id="2147483785" r:id="rId4"/>
    <p:sldLayoutId id="2147483786" r:id="rId5"/>
    <p:sldLayoutId id="2147483787" r:id="rId6"/>
    <p:sldLayoutId id="2147483788" r:id="rId7"/>
    <p:sldLayoutId id="2147483790" r:id="rId8"/>
    <p:sldLayoutId id="2147483791" r:id="rId9"/>
    <p:sldLayoutId id="2147483792" r:id="rId10"/>
    <p:sldLayoutId id="214748379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n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Tx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ource Sans Pro" panose="020B0503030403020204" pitchFamily="34" charset="0"/>
        <a:buChar char="—"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change.puc.texas.gov/search/filings/?ControlNumber=56003" TargetMode="External"/><Relationship Id="rId2" Type="http://schemas.openxmlformats.org/officeDocument/2006/relationships/hyperlink" Target="https://interchange.puc.texas.gov/search/documents/?controlNumber=38578&amp;itemNumber=154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tp.puc.texas.gov/public/puct-info/industry/electric/energy-efficiency/EMV_FAQs.pdf" TargetMode="External"/><Relationship Id="rId2" Type="http://schemas.openxmlformats.org/officeDocument/2006/relationships/hyperlink" Target="mailto:lark.lee@tetratech.com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: Left" descr="Exterior of modern farmhouse">
            <a:extLst>
              <a:ext uri="{FF2B5EF4-FFF2-40B4-BE49-F238E27FC236}">
                <a16:creationId xmlns:a16="http://schemas.microsoft.com/office/drawing/2014/main" id="{D9BE759E-905D-48EE-A66F-F9CF32D925A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76200" y="-73152"/>
            <a:ext cx="3884613" cy="5549776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7587" t="-1" r="-97169" b="-12903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: Top Right" descr="Family with baby">
            <a:extLst>
              <a:ext uri="{FF2B5EF4-FFF2-40B4-BE49-F238E27FC236}">
                <a16:creationId xmlns:a16="http://schemas.microsoft.com/office/drawing/2014/main" id="{156BC810-2971-4187-92D3-E8F067DAF70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383542" y="-73152"/>
            <a:ext cx="3191255" cy="2404872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7549" t="-28644" r="-11095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: Bottom Right" descr="Person changing light bulb">
            <a:extLst>
              <a:ext uri="{FF2B5EF4-FFF2-40B4-BE49-F238E27FC236}">
                <a16:creationId xmlns:a16="http://schemas.microsoft.com/office/drawing/2014/main" id="{B68FBBF0-D572-4B01-B5CA-9CC0B8EE40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008632" y="2587760"/>
            <a:ext cx="3884613" cy="3736973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45107" t="-1958" r="-28451" b="-1868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6" name="Title Placeholder">
            <a:extLst>
              <a:ext uri="{FF2B5EF4-FFF2-40B4-BE49-F238E27FC236}">
                <a16:creationId xmlns:a16="http://schemas.microsoft.com/office/drawing/2014/main" id="{DFCB59FD-E5EB-51AE-DADA-D5076F2CF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9674" y="2514600"/>
            <a:ext cx="5029200" cy="1828800"/>
          </a:xfrm>
        </p:spPr>
        <p:txBody>
          <a:bodyPr>
            <a:noAutofit/>
          </a:bodyPr>
          <a:lstStyle/>
          <a:p>
            <a:r>
              <a:rPr lang="en-US" sz="3200"/>
              <a:t>Public Utility Commission of Texas Evaluation, Measurement and Verification (EM&amp;V) Overview for 2025-2028 Contract—PY2024</a:t>
            </a:r>
            <a:endParaRPr lang="en-US" sz="3200" dirty="0"/>
          </a:p>
        </p:txBody>
      </p:sp>
      <p:sp>
        <p:nvSpPr>
          <p:cNvPr id="7" name="Text Placeholder: Date or Presenter's Title">
            <a:extLst>
              <a:ext uri="{FF2B5EF4-FFF2-40B4-BE49-F238E27FC236}">
                <a16:creationId xmlns:a16="http://schemas.microsoft.com/office/drawing/2014/main" id="{F4B23921-E6ED-954E-B06C-D32AE419A209}"/>
              </a:ext>
            </a:extLst>
          </p:cNvPr>
          <p:cNvSpPr txBox="1">
            <a:spLocks/>
          </p:cNvSpPr>
          <p:nvPr/>
        </p:nvSpPr>
        <p:spPr>
          <a:xfrm>
            <a:off x="6828891" y="5579723"/>
            <a:ext cx="50292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1436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Source Sans Pro Semibold" panose="020B06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ource Sans Pro" panose="020B0503030403020204" pitchFamily="34" charset="0"/>
              <a:buChar char="—"/>
              <a:defRPr sz="20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February 26, 2025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5B4084-0A50-194D-BACA-E579C62AC2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091" y="4565193"/>
            <a:ext cx="2517866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9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1AD2A275-5E58-4343-A90C-D389B6B6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74320"/>
            <a:ext cx="9144000" cy="868680"/>
          </a:xfrm>
        </p:spPr>
        <p:txBody>
          <a:bodyPr anchor="ctr">
            <a:normAutofit/>
          </a:bodyPr>
          <a:lstStyle/>
          <a:p>
            <a:r>
              <a:rPr lang="en-US" dirty="0"/>
              <a:t>Tetra Tech Team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286AC05-C0BC-08FE-9F0B-EE12A2310F03}"/>
              </a:ext>
            </a:extLst>
          </p:cNvPr>
          <p:cNvPicPr>
            <a:picLocks noGrp="1" noChangeAspect="1"/>
          </p:cNvPicPr>
          <p:nvPr>
            <p:ph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4675" y="584364"/>
            <a:ext cx="6014106" cy="56892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6DC9EAC6-8BA6-4A6F-89F1-3A3C696A8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15C5EC1-1BEF-49A0-A8DA-B672C63EDCC2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61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CC4A8A4D-62C5-4117-8C7E-0D853D411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74320"/>
            <a:ext cx="9144000" cy="868680"/>
          </a:xfrm>
        </p:spPr>
        <p:txBody>
          <a:bodyPr anchor="ctr">
            <a:normAutofit/>
          </a:bodyPr>
          <a:lstStyle/>
          <a:p>
            <a:r>
              <a:rPr lang="en-US" dirty="0"/>
              <a:t>Overview of EM&amp;V Contractor Scope</a:t>
            </a:r>
          </a:p>
        </p:txBody>
      </p:sp>
      <p:sp>
        <p:nvSpPr>
          <p:cNvPr id="3" name="Content Placeholder: Left Column">
            <a:extLst>
              <a:ext uri="{FF2B5EF4-FFF2-40B4-BE49-F238E27FC236}">
                <a16:creationId xmlns:a16="http://schemas.microsoft.com/office/drawing/2014/main" id="{C26C15C3-D6C4-4994-B1EF-189A38BDB95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2649" y="925033"/>
            <a:ext cx="10588752" cy="3749709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r>
              <a:rPr lang="en-US" sz="2400" dirty="0">
                <a:solidFill>
                  <a:schemeClr val="bg2"/>
                </a:solidFill>
                <a:effectLst/>
              </a:rPr>
              <a:t>Improve consistency and accuracy of program savings</a:t>
            </a:r>
            <a:r>
              <a:rPr lang="en-US" sz="2000" dirty="0">
                <a:solidFill>
                  <a:schemeClr val="bg2"/>
                </a:solidFill>
                <a:effectLst/>
              </a:rPr>
              <a:t> </a:t>
            </a:r>
            <a:endParaRPr lang="en-US" sz="2300" dirty="0">
              <a:solidFill>
                <a:schemeClr val="bg2"/>
              </a:solidFill>
              <a:effectLst/>
            </a:endParaRPr>
          </a:p>
          <a:p>
            <a:pPr lvl="1"/>
            <a:r>
              <a:rPr lang="en-US" sz="1800" dirty="0">
                <a:effectLst/>
              </a:rPr>
              <a:t>Verification of program demand reductions and energy savings </a:t>
            </a:r>
            <a:r>
              <a:rPr lang="en-US" sz="1800" dirty="0"/>
              <a:t>as well as load management</a:t>
            </a:r>
            <a:endParaRPr lang="en-US" sz="1800" dirty="0">
              <a:effectLst/>
            </a:endParaRPr>
          </a:p>
          <a:p>
            <a:pPr lvl="1"/>
            <a:r>
              <a:rPr lang="en-US" sz="1800" dirty="0"/>
              <a:t>Cost-effectiveness testing of gross and net savings (as measured through a net-to-gross ratio) for all programs  </a:t>
            </a:r>
          </a:p>
          <a:p>
            <a:r>
              <a:rPr lang="en-US" sz="2400" dirty="0">
                <a:solidFill>
                  <a:schemeClr val="bg2"/>
                </a:solidFill>
              </a:rPr>
              <a:t>Provide ongoing, transparent EM&amp;V with annual prioritization and planning  </a:t>
            </a:r>
          </a:p>
          <a:p>
            <a:pPr lvl="1"/>
            <a:r>
              <a:rPr lang="en-US" sz="1800" dirty="0"/>
              <a:t>In-depth activities</a:t>
            </a:r>
            <a:r>
              <a:rPr lang="en-US" sz="1800" dirty="0">
                <a:effectLst/>
              </a:rPr>
              <a:t>:  engineering desk reviews, on-site M&amp;V, participant surveys, in-depth interviews, consumption  analyses, and participation analysis.</a:t>
            </a:r>
          </a:p>
          <a:p>
            <a:pPr lvl="1"/>
            <a:r>
              <a:rPr lang="en-US" sz="1800" dirty="0"/>
              <a:t>Review of all EM&amp;V deliverables and interim results meetings before report finalization </a:t>
            </a:r>
            <a:endParaRPr lang="en-US" sz="1800" dirty="0">
              <a:effectLst/>
            </a:endParaRPr>
          </a:p>
          <a:p>
            <a:r>
              <a:rPr lang="en-US" sz="2400" dirty="0">
                <a:solidFill>
                  <a:schemeClr val="bg2"/>
                </a:solidFill>
              </a:rPr>
              <a:t>Expand savings opportunities and support continuous portfolio improvement</a:t>
            </a:r>
          </a:p>
          <a:p>
            <a:pPr lvl="1"/>
            <a:r>
              <a:rPr lang="en-US" sz="1800" dirty="0"/>
              <a:t>Feedback and review of Investor-Owned Utility’s (IOU) proposed plans </a:t>
            </a:r>
          </a:p>
          <a:p>
            <a:pPr lvl="1"/>
            <a:r>
              <a:rPr lang="en-US" sz="1800" dirty="0"/>
              <a:t>Ongoing technical support for IOU</a:t>
            </a:r>
          </a:p>
          <a:p>
            <a:pPr lvl="1"/>
            <a:r>
              <a:rPr lang="en-US" sz="1800" dirty="0"/>
              <a:t>Process and net-to-gross surveys at the IOU-level</a:t>
            </a:r>
          </a:p>
          <a:p>
            <a:pPr>
              <a:spcBef>
                <a:spcPts val="500"/>
              </a:spcBef>
              <a:spcAft>
                <a:spcPts val="400"/>
              </a:spcAft>
            </a:pPr>
            <a:r>
              <a:rPr lang="en-US" sz="2400" dirty="0">
                <a:solidFill>
                  <a:schemeClr val="bg2"/>
                </a:solidFill>
              </a:rPr>
              <a:t>Update Texas Technical Reference Manual (TRM) annually</a:t>
            </a:r>
            <a:r>
              <a:rPr lang="en-US" sz="2400" dirty="0">
                <a:solidFill>
                  <a:schemeClr val="bg2"/>
                </a:solidFill>
                <a:effectLst/>
              </a:rPr>
              <a:t> </a:t>
            </a:r>
          </a:p>
          <a:p>
            <a:pPr>
              <a:spcBef>
                <a:spcPts val="500"/>
              </a:spcBef>
              <a:spcAft>
                <a:spcPts val="400"/>
              </a:spcAft>
            </a:pPr>
            <a:r>
              <a:rPr lang="en-US" sz="2400" dirty="0">
                <a:solidFill>
                  <a:schemeClr val="bg2"/>
                </a:solidFill>
                <a:effectLst/>
              </a:rPr>
              <a:t>Support the Commission – rulemaking process, </a:t>
            </a:r>
            <a:r>
              <a:rPr lang="en-US" sz="2400" dirty="0">
                <a:solidFill>
                  <a:schemeClr val="bg2"/>
                </a:solidFill>
              </a:rPr>
              <a:t>analysis</a:t>
            </a:r>
            <a:r>
              <a:rPr lang="en-US" sz="2400" dirty="0">
                <a:solidFill>
                  <a:schemeClr val="bg2"/>
                </a:solidFill>
                <a:effectLst/>
              </a:rPr>
              <a:t>, reports, etc</a:t>
            </a:r>
            <a:r>
              <a:rPr lang="en-US" sz="2400" dirty="0">
                <a:solidFill>
                  <a:schemeClr val="bg2"/>
                </a:solidFill>
              </a:rPr>
              <a:t>.</a:t>
            </a:r>
            <a:endParaRPr lang="en-US" sz="2400" dirty="0">
              <a:solidFill>
                <a:schemeClr val="bg2"/>
              </a:solidFill>
              <a:effectLst/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9AB90EC-41B7-47D7-A4A7-C3086CE630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15C5EC1-1BEF-49A0-A8DA-B672C63EDCC2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D5EFAF-FD4E-3815-DB7D-8DFF99B60C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111" y="4384118"/>
            <a:ext cx="7705617" cy="2295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1470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1AD2A275-5E58-4343-A90C-D389B6B6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74320"/>
            <a:ext cx="9144000" cy="868680"/>
          </a:xfrm>
        </p:spPr>
        <p:txBody>
          <a:bodyPr anchor="ctr">
            <a:normAutofit/>
          </a:bodyPr>
          <a:lstStyle/>
          <a:p>
            <a:r>
              <a:rPr lang="en-US" dirty="0"/>
              <a:t>Enhancing the Value of the EM&amp;V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6DC9EAC6-8BA6-4A6F-89F1-3A3C696A8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15C5EC1-1BEF-49A0-A8DA-B672C63EDCC2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graphicFrame>
        <p:nvGraphicFramePr>
          <p:cNvPr id="7" name="Content Placeholder: Body">
            <a:extLst>
              <a:ext uri="{FF2B5EF4-FFF2-40B4-BE49-F238E27FC236}">
                <a16:creationId xmlns:a16="http://schemas.microsoft.com/office/drawing/2014/main" id="{9BFA5D50-BBC2-D644-A0DE-7BE2D61ECF5E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818685941"/>
              </p:ext>
            </p:extLst>
          </p:nvPr>
        </p:nvGraphicFramePr>
        <p:xfrm>
          <a:off x="394953" y="1371600"/>
          <a:ext cx="10972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3627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1AD2A275-5E58-4343-A90C-D389B6B6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74320"/>
            <a:ext cx="9144000" cy="868680"/>
          </a:xfrm>
        </p:spPr>
        <p:txBody>
          <a:bodyPr anchor="ctr">
            <a:normAutofit/>
          </a:bodyPr>
          <a:lstStyle/>
          <a:p>
            <a:r>
              <a:rPr lang="en-US" dirty="0"/>
              <a:t>PY2024 Prioritization—</a:t>
            </a:r>
            <a:r>
              <a:rPr lang="en-US" dirty="0">
                <a:solidFill>
                  <a:schemeClr val="bg2"/>
                </a:solidFill>
              </a:rPr>
              <a:t>High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6DC9EAC6-8BA6-4A6F-89F1-3A3C696A8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15C5EC1-1BEF-49A0-A8DA-B672C63EDCC2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graphicFrame>
        <p:nvGraphicFramePr>
          <p:cNvPr id="6" name="Content Placeholder: Body">
            <a:extLst>
              <a:ext uri="{FF2B5EF4-FFF2-40B4-BE49-F238E27FC236}">
                <a16:creationId xmlns:a16="http://schemas.microsoft.com/office/drawing/2014/main" id="{62435A2D-C510-898E-1298-2672BC57FFEF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661645945"/>
              </p:ext>
            </p:extLst>
          </p:nvPr>
        </p:nvGraphicFramePr>
        <p:xfrm>
          <a:off x="609601" y="1371600"/>
          <a:ext cx="10972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8857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1AD2A275-5E58-4343-A90C-D389B6B6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74320"/>
            <a:ext cx="9144000" cy="868680"/>
          </a:xfrm>
        </p:spPr>
        <p:txBody>
          <a:bodyPr anchor="ctr">
            <a:normAutofit/>
          </a:bodyPr>
          <a:lstStyle/>
          <a:p>
            <a:r>
              <a:rPr lang="en-US" dirty="0"/>
              <a:t>PY2024 Prioritization—</a:t>
            </a:r>
            <a:r>
              <a:rPr lang="en-US" dirty="0">
                <a:solidFill>
                  <a:schemeClr val="accent2"/>
                </a:solidFill>
              </a:rPr>
              <a:t>Medium</a:t>
            </a: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6DC9EAC6-8BA6-4A6F-89F1-3A3C696A8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15C5EC1-1BEF-49A0-A8DA-B672C63EDCC2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  <p:graphicFrame>
        <p:nvGraphicFramePr>
          <p:cNvPr id="6" name="Content Placeholder: Body">
            <a:extLst>
              <a:ext uri="{FF2B5EF4-FFF2-40B4-BE49-F238E27FC236}">
                <a16:creationId xmlns:a16="http://schemas.microsoft.com/office/drawing/2014/main" id="{62435A2D-C510-898E-1298-2672BC57FFEF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17485797"/>
              </p:ext>
            </p:extLst>
          </p:nvPr>
        </p:nvGraphicFramePr>
        <p:xfrm>
          <a:off x="609601" y="1371600"/>
          <a:ext cx="10972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032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1AD2A275-5E58-4343-A90C-D389B6B6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74320"/>
            <a:ext cx="9144000" cy="868680"/>
          </a:xfrm>
        </p:spPr>
        <p:txBody>
          <a:bodyPr anchor="ctr">
            <a:normAutofit/>
          </a:bodyPr>
          <a:lstStyle/>
          <a:p>
            <a:r>
              <a:rPr lang="en-US" dirty="0"/>
              <a:t>Looking Ahead: 2025 and Beyond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6DC9EAC6-8BA6-4A6F-89F1-3A3C696A8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519672"/>
            <a:ext cx="320040" cy="32004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15C5EC1-1BEF-49A0-A8DA-B672C63EDCC2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graphicFrame>
        <p:nvGraphicFramePr>
          <p:cNvPr id="6" name="Content Placeholder: Body">
            <a:extLst>
              <a:ext uri="{FF2B5EF4-FFF2-40B4-BE49-F238E27FC236}">
                <a16:creationId xmlns:a16="http://schemas.microsoft.com/office/drawing/2014/main" id="{0D16E75C-B609-E662-941B-ECB7E3A3B704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312304714"/>
              </p:ext>
            </p:extLst>
          </p:nvPr>
        </p:nvGraphicFramePr>
        <p:xfrm>
          <a:off x="609601" y="1371600"/>
          <a:ext cx="10972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6344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347A9-6D47-6B88-D5D3-ABC6C9596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Deliverables filed for EEIP review and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0B9A3-E435-F7A3-BB55-BAE2CB9D478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71928" y="1307388"/>
            <a:ext cx="11048144" cy="506259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1800" b="1" cap="all" dirty="0">
                <a:effectLst/>
                <a:latin typeface="Arial Bold" panose="020B0704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EM&amp;V Planning Documents Project No. 38578</a:t>
            </a:r>
          </a:p>
          <a:p>
            <a:r>
              <a:rPr lang="en-US" sz="18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Annual EM&amp;V Plans for ERCOT utilities</a:t>
            </a:r>
          </a:p>
          <a:p>
            <a:r>
              <a:rPr lang="en-US" sz="18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Annual EM&amp;V Plans for outside-of-ERCOT utilities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PY2024 filed for this winter EEIP due to  new contract, other years will be filed approx. September for fall EEIP</a:t>
            </a:r>
            <a:br>
              <a:rPr lang="en-US" sz="20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</a:br>
            <a:r>
              <a:rPr lang="en-US" sz="2000" dirty="0">
                <a:hlinkClick r:id="rId2"/>
              </a:rPr>
              <a:t>Interchange - Documents</a:t>
            </a:r>
            <a:endParaRPr lang="en-US" sz="2000" dirty="0"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cap="all" dirty="0">
              <a:effectLst/>
              <a:latin typeface="Arial Bold" panose="020B0704020202020204" pitchFamily="3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cap="all" dirty="0">
                <a:effectLst/>
                <a:latin typeface="Arial Bold" panose="020B0704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Evaluation results and recommendations Project No. 38578</a:t>
            </a: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Draft IOU </a:t>
            </a: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nergy Efficiency Annual Portfolio Report filed approx. September for fall EEIP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</a:rPr>
              <a:t>Final IOU 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nergy Efficiency Annual Portfolio Report filed approx. </a:t>
            </a: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</a:rPr>
              <a:t>November after fall EEIP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</a:rPr>
              <a:t>IOU responses to IOU Energy Efficiency Report recommendations filed in applicable Program Year EEIP 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</a:rPr>
              <a:t>Responses to PY2023 EM&amp;V recommendations to be implemented in PY2025 filed by IOUs in EEIP Project No. 56003 </a:t>
            </a:r>
            <a:b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sz="1900" dirty="0">
                <a:hlinkClick r:id="rId3"/>
              </a:rPr>
              <a:t>Interchange - Filings</a:t>
            </a:r>
            <a:endParaRPr lang="en-US" sz="19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endParaRPr lang="en-US" sz="18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cap="all" dirty="0">
                <a:effectLst/>
                <a:latin typeface="Arial Bold" panose="020B0704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TECHNICAL REFERENCE MANUAL Project No. 56768</a:t>
            </a:r>
          </a:p>
          <a:p>
            <a:r>
              <a:rPr lang="en-US" sz="18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Proposed scope for next annual update filed approx. June.</a:t>
            </a:r>
          </a:p>
          <a:p>
            <a:r>
              <a:rPr lang="en-US" sz="18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Draft redlines to TRM filed approx. September for fall EEIP meeting</a:t>
            </a:r>
          </a:p>
          <a:p>
            <a:r>
              <a:rPr lang="en-US" sz="18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Final TRM filed approx. November after fall EEIP meeting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b="1" cap="all" dirty="0">
                <a:effectLst/>
                <a:latin typeface="Arial Bold" panose="020B070402020202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IOU Plan feedback</a:t>
            </a:r>
          </a:p>
          <a:p>
            <a:r>
              <a:rPr lang="en-US" sz="18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Initial comments will be filed in 2025 EEPR Project No. 57468</a:t>
            </a:r>
          </a:p>
          <a:p>
            <a:r>
              <a:rPr lang="en-US" sz="1800" dirty="0"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More detailed feedback and trend analysis in Volumes 2 and 3 of the IOU Energy Efficiency Report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8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7F395-74AD-B0FD-296B-8B4FEE484F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5C5EC1-1BEF-49A0-A8DA-B672C63EDCC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1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0209A-65E4-0560-1646-834C8F1DE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AF9B5-FF3F-FD74-F89B-DE656CB577E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Thank you and reach out any time with EM&amp;V questions! </a:t>
            </a:r>
          </a:p>
          <a:p>
            <a:pPr lvl="1"/>
            <a:r>
              <a:rPr lang="en-US" dirty="0"/>
              <a:t>Lark Lee, EM&amp;V Project Director</a:t>
            </a:r>
          </a:p>
          <a:p>
            <a:pPr lvl="1"/>
            <a:r>
              <a:rPr lang="en-US" dirty="0">
                <a:hlinkClick r:id="rId2"/>
              </a:rPr>
              <a:t>lark.lee@tetratech.com</a:t>
            </a:r>
            <a:r>
              <a:rPr lang="en-US" dirty="0"/>
              <a:t>, 830-221-5448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Curious to know more about EM&amp;V? </a:t>
            </a:r>
          </a:p>
          <a:p>
            <a:pPr marL="0" indent="0">
              <a:buNone/>
            </a:pPr>
            <a:r>
              <a:rPr lang="en-US" dirty="0"/>
              <a:t>Please see EM&amp;V FAQs on the PUC Energy Efficiency Division website: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EMV_FAQs.pdf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9BFC1-445F-1F2C-E51A-C68C1DD78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5C5EC1-1BEF-49A0-A8DA-B672C63EDCC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150400"/>
      </p:ext>
    </p:extLst>
  </p:cSld>
  <p:clrMapOvr>
    <a:masterClrMapping/>
  </p:clrMapOvr>
</p:sld>
</file>

<file path=ppt/theme/theme1.xml><?xml version="1.0" encoding="utf-8"?>
<a:theme xmlns:a="http://schemas.openxmlformats.org/drawingml/2006/main" name="2022 TetraTech Branding">
  <a:themeElements>
    <a:clrScheme name="2022 Tetra Tech Branding - Reports">
      <a:dk1>
        <a:srgbClr val="000000"/>
      </a:dk1>
      <a:lt1>
        <a:srgbClr val="FFFFFF"/>
      </a:lt1>
      <a:dk2>
        <a:srgbClr val="747678"/>
      </a:dk2>
      <a:lt2>
        <a:srgbClr val="0065BC"/>
      </a:lt2>
      <a:accent1>
        <a:srgbClr val="003478"/>
      </a:accent1>
      <a:accent2>
        <a:srgbClr val="008542"/>
      </a:accent2>
      <a:accent3>
        <a:srgbClr val="007C92"/>
      </a:accent3>
      <a:accent4>
        <a:srgbClr val="6639B7"/>
      </a:accent4>
      <a:accent5>
        <a:srgbClr val="D0103A"/>
      </a:accent5>
      <a:accent6>
        <a:srgbClr val="C84E00"/>
      </a:accent6>
      <a:hlink>
        <a:srgbClr val="0563C1"/>
      </a:hlink>
      <a:folHlink>
        <a:srgbClr val="007C92"/>
      </a:folHlink>
    </a:clrScheme>
    <a:fontScheme name="2022 TetraTech Branding">
      <a:majorFont>
        <a:latin typeface="Source Sans Pro SemiBold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Blue 90%">
      <a:srgbClr val="0076BB"/>
    </a:custClr>
    <a:custClr name="Blue 80%">
      <a:srgbClr val="008ED4"/>
    </a:custClr>
    <a:custClr name="Blue 70%">
      <a:srgbClr val="349CD9"/>
    </a:custClr>
    <a:custClr name="Blue 60%">
      <a:srgbClr val="5DA9DF"/>
    </a:custClr>
    <a:custClr name="Blue 50%">
      <a:srgbClr val="7CB7E4"/>
    </a:custClr>
    <a:custClr name="Blue 40%">
      <a:srgbClr val="99C5E9"/>
    </a:custClr>
    <a:custClr name="Blue 30%">
      <a:srgbClr val="B3D3EF"/>
    </a:custClr>
    <a:custClr name="Green 90%">
      <a:srgbClr val="009051"/>
    </a:custClr>
    <a:custClr name="Green 80%">
      <a:srgbClr val="299C62"/>
    </a:custClr>
    <a:custClr name="Green 70%">
      <a:srgbClr val="4DA975"/>
    </a:custClr>
    <a:custClr name="Green 60%">
      <a:srgbClr val="69B587"/>
    </a:custClr>
    <a:custClr name="Green 50%">
      <a:srgbClr val="82C19A"/>
    </a:custClr>
    <a:custClr name="Green 40%">
      <a:srgbClr val="9CCDAD"/>
    </a:custClr>
    <a:custClr name="Green 30%">
      <a:srgbClr val="B4D9C1"/>
    </a:custClr>
    <a:custClr name="Teal 90%">
      <a:srgbClr val="008398"/>
    </a:custClr>
    <a:custClr name="Teal 80%">
      <a:srgbClr val="0090A3"/>
    </a:custClr>
    <a:custClr name="Teal 70%">
      <a:srgbClr val="009EAE"/>
    </a:custClr>
    <a:custClr name="Teal 60%">
      <a:srgbClr val="48ABB9"/>
    </a:custClr>
    <a:custClr name="Teal 50%">
      <a:srgbClr val="6CB9C4"/>
    </a:custClr>
    <a:custClr name="Teal 40%">
      <a:srgbClr val="8CC7CF"/>
    </a:custClr>
    <a:custClr name="Teal 30%">
      <a:srgbClr val="A9D4DB"/>
    </a:custClr>
    <a:custClr name="Purple 90%">
      <a:srgbClr val="8650C4"/>
    </a:custClr>
    <a:custClr name="Purple 80%">
      <a:srgbClr val="9463CB"/>
    </a:custClr>
    <a:custClr name="Purple 70%">
      <a:srgbClr val="A376D2"/>
    </a:custClr>
    <a:custClr name="Purple 60%">
      <a:srgbClr val="B089D8"/>
    </a:custClr>
    <a:custClr name="Purple 50%">
      <a:srgbClr val="BD9BDF"/>
    </a:custClr>
    <a:custClr name="Purple 40%">
      <a:srgbClr val="CBAFE5"/>
    </a:custClr>
    <a:custClr name="Purple 30%">
      <a:srgbClr val="D7C2EB"/>
    </a:custClr>
    <a:custClr name="Coral 90%">
      <a:srgbClr val="E33644"/>
    </a:custClr>
    <a:custClr name="Coral 80%">
      <a:srgbClr val="EA5356"/>
    </a:custClr>
    <a:custClr name="Coral 70%">
      <a:srgbClr val="F06C69"/>
    </a:custClr>
    <a:custClr name="Coral 60%">
      <a:srgbClr val="F5827D"/>
    </a:custClr>
    <a:custClr name="Coral 50%">
      <a:srgbClr val="F99791"/>
    </a:custClr>
    <a:custClr name="Coral 40%">
      <a:srgbClr val="FDACA6"/>
    </a:custClr>
    <a:custClr name="Coral 30%">
      <a:srgbClr val="FFC1BB"/>
    </a:custClr>
    <a:custClr name="Orange 90%">
      <a:srgbClr val="CA601B"/>
    </a:custClr>
    <a:custClr name="Orange 80%">
      <a:srgbClr val="D37235"/>
    </a:custClr>
    <a:custClr name="Orange 70%">
      <a:srgbClr val="DB834E"/>
    </a:custClr>
    <a:custClr name="Orange 60%">
      <a:srgbClr val="E39466"/>
    </a:custClr>
    <a:custClr name="Orange 50%">
      <a:srgbClr val="EAA57E"/>
    </a:custClr>
    <a:custClr name="Orange 40%">
      <a:srgbClr val="F0B797"/>
    </a:custClr>
    <a:custClr name="Orange 30%">
      <a:srgbClr val="F5C8AF"/>
    </a:custClr>
    <a:custClr name="Brown 100%">
      <a:srgbClr val="935E3A"/>
    </a:custClr>
    <a:custClr name="Brown 90%">
      <a:srgbClr val="A26F49"/>
    </a:custClr>
    <a:custClr name="Brown 80%">
      <a:srgbClr val="AD7D5B"/>
    </a:custClr>
    <a:custClr name="Brown 70%">
      <a:srgbClr val="B88D6E"/>
    </a:custClr>
    <a:custClr name="Brown 60%">
      <a:srgbClr val="C39C81"/>
    </a:custClr>
    <a:custClr name="Brown 50%">
      <a:srgbClr val="CDAC95"/>
    </a:custClr>
    <a:custClr name="Brown 40%">
      <a:srgbClr val="D7BCA9"/>
    </a:custClr>
    <a:custClr name="Brown 30%">
      <a:srgbClr val="E1CCBE"/>
    </a:custClr>
  </a:custClrLst>
  <a:extLst>
    <a:ext uri="{05A4C25C-085E-4340-85A3-A5531E510DB2}">
      <thm15:themeFamily xmlns:thm15="http://schemas.microsoft.com/office/thememl/2012/main" name="TetraTech_PPT_template.potx  -  Read-Only" id="{06BAC92D-9F25-4A90-A166-C27187E7E50F}" vid="{0C11E532-786D-46D6-B8D2-8BBCE8BA27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38312c8-e88d-4152-a248-40ac9bfcf291">
      <Terms xmlns="http://schemas.microsoft.com/office/infopath/2007/PartnerControls"/>
    </lcf76f155ced4ddcb4097134ff3c332f>
    <TaxCatchAll xmlns="b6dc537d-6fde-4fd2-827f-61131ef340f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F7C3E5D35B414CA7741597FB806BC3" ma:contentTypeVersion="10" ma:contentTypeDescription="Create a new document." ma:contentTypeScope="" ma:versionID="310acb5c8206f4c95ea0f4b9dd2899d1">
  <xsd:schema xmlns:xsd="http://www.w3.org/2001/XMLSchema" xmlns:xs="http://www.w3.org/2001/XMLSchema" xmlns:p="http://schemas.microsoft.com/office/2006/metadata/properties" xmlns:ns2="b38312c8-e88d-4152-a248-40ac9bfcf291" xmlns:ns3="b6dc537d-6fde-4fd2-827f-61131ef340f2" targetNamespace="http://schemas.microsoft.com/office/2006/metadata/properties" ma:root="true" ma:fieldsID="f1a1d9feacfe4ca6aa483d3253023fd9" ns2:_="" ns3:_="">
    <xsd:import namespace="b38312c8-e88d-4152-a248-40ac9bfcf291"/>
    <xsd:import namespace="b6dc537d-6fde-4fd2-827f-61131ef340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8312c8-e88d-4152-a248-40ac9bfcf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ffb2afa-0461-4a25-b7e7-e28982f86d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dc537d-6fde-4fd2-827f-61131ef340f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795cff1-98c9-44a2-9f6f-d0932e2cf0ba}" ma:internalName="TaxCatchAll" ma:showField="CatchAllData" ma:web="b6dc537d-6fde-4fd2-827f-61131ef340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522565-FBEB-47B9-BD65-C5906FA9589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38312c8-e88d-4152-a248-40ac9bfcf291"/>
    <ds:schemaRef ds:uri="http://schemas.microsoft.com/office/2006/documentManagement/types"/>
    <ds:schemaRef ds:uri="b6dc537d-6fde-4fd2-827f-61131ef340f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07601DB-44B9-4CBC-A8FA-67CD6AD3FA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8312c8-e88d-4152-a248-40ac9bfcf291"/>
    <ds:schemaRef ds:uri="b6dc537d-6fde-4fd2-827f-61131ef340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52EEFE-1BF3-4115-B0DF-CED1366C3F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TetraTech_PPT_template</Template>
  <TotalTime>6526</TotalTime>
  <Words>796</Words>
  <Application>Microsoft Office PowerPoint</Application>
  <PresentationFormat>Widescreen</PresentationFormat>
  <Paragraphs>101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Bold</vt:lpstr>
      <vt:lpstr>Calibri</vt:lpstr>
      <vt:lpstr>Source Sans Pro</vt:lpstr>
      <vt:lpstr>Symbol</vt:lpstr>
      <vt:lpstr>Wingdings</vt:lpstr>
      <vt:lpstr>2022 TetraTech Branding</vt:lpstr>
      <vt:lpstr>Public Utility Commission of Texas Evaluation, Measurement and Verification (EM&amp;V) Overview for 2025-2028 Contract—PY2024</vt:lpstr>
      <vt:lpstr>Tetra Tech Team</vt:lpstr>
      <vt:lpstr>Overview of EM&amp;V Contractor Scope</vt:lpstr>
      <vt:lpstr>Enhancing the Value of the EM&amp;V</vt:lpstr>
      <vt:lpstr>PY2024 Prioritization—High</vt:lpstr>
      <vt:lpstr>PY2024 Prioritization—Medium</vt:lpstr>
      <vt:lpstr>Looking Ahead: 2025 and Beyond</vt:lpstr>
      <vt:lpstr>Deliverables filed for EEIP review and input</vt:lpstr>
      <vt:lpstr>Wrap-up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Strategy Challenge Team: FY2024 Status</dc:title>
  <dc:creator>Bakalars, Kimberly</dc:creator>
  <cp:lastModifiedBy>Lee, Lark</cp:lastModifiedBy>
  <cp:revision>19</cp:revision>
  <cp:lastPrinted>2015-03-04T23:53:32Z</cp:lastPrinted>
  <dcterms:created xsi:type="dcterms:W3CDTF">2024-10-15T20:17:15Z</dcterms:created>
  <dcterms:modified xsi:type="dcterms:W3CDTF">2025-02-25T22:10:45Z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0x01010012F7C3E5D35B414CA7741597FB806BC3</vt:lpwstr>
  </property>
  <property fmtid="{D5CDD505-2E9C-101B-9397-08002B2CF9AE}" pid="3" name="MediaServiceImageTags">
    <vt:lpwstr/>
  </property>
</Properties>
</file>