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9"/>
  </p:notesMasterIdLst>
  <p:sldIdLst>
    <p:sldId id="265" r:id="rId5"/>
    <p:sldId id="632" r:id="rId6"/>
    <p:sldId id="271" r:id="rId7"/>
    <p:sldId id="266" r:id="rId8"/>
    <p:sldId id="268" r:id="rId9"/>
    <p:sldId id="269" r:id="rId10"/>
    <p:sldId id="634" r:id="rId11"/>
    <p:sldId id="635" r:id="rId12"/>
    <p:sldId id="688" r:id="rId13"/>
    <p:sldId id="636" r:id="rId14"/>
    <p:sldId id="690" r:id="rId15"/>
    <p:sldId id="633" r:id="rId16"/>
    <p:sldId id="689" r:id="rId17"/>
    <p:sldId id="687" r:id="rId18"/>
  </p:sldIdLst>
  <p:sldSz cx="12192000" cy="6858000"/>
  <p:notesSz cx="6858000" cy="9144000"/>
  <p:defaultTextStyle>
    <a:defPPr>
      <a:defRPr lang="en-US"/>
    </a:defPPr>
    <a:lvl1pPr marL="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900E08-9ABA-449A-B12A-6CDCF5D1882E}" v="90" dt="2023-09-20T22:45:30.156"/>
    <p1510:client id="{CE1793AB-49D2-4525-890F-E2717B4D79FF}" v="4" dt="2023-09-20T22:16:25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88249" autoAdjust="0"/>
  </p:normalViewPr>
  <p:slideViewPr>
    <p:cSldViewPr snapToGrid="0" snapToObjects="1">
      <p:cViewPr varScale="1">
        <p:scale>
          <a:sx n="59" d="100"/>
          <a:sy n="59" d="100"/>
        </p:scale>
        <p:origin x="9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aceeeorg-my.sharepoint.com/personal/snadel_aceee_org/Documents/SEP/TX/TX%20phase%202%20analysis%20final%20for%20repor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aceeeorg-my.sharepoint.com/personal/snadel_aceee_org/Documents/SEP/TX/TX%20phase%202%20analysis%20final%20for%20repor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aceeeorg-my.sharepoint.com/personal/snadel_aceee_org/Documents/SEP/TX/TX%20phase%202%20analysis%20final%20for%20repor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aceeeorg-my.sharepoint.com/personal/snadel_aceee_org/Documents/SEP/TX/TX%20phase%202%20analysis%20final%20for%20report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aceeeorg-my.sharepoint.com/personal/snadel_aceee_org/Documents/SEP/TX/TX%20phase%202%20analysis%20final%20for%20report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Nadel\AppData\Local\Microsoft\Windows\INetCache\Content.Outlook\102I34QA\8.23%20TX%20phase%202%20analysis%20final%20for%20report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Nadel\AppData\Local\Microsoft\Windows\INetCache\Content.Outlook\102I34QA\8.23%20TX%20phase%202%20analysis%20final%20for%20report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aceeeorg-my.sharepoint.com/personal/hchen_aceee_org/Documents/Documents/2022_State_Scorecard_EERS%20Chart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83465694493339"/>
          <c:y val="3.372890136134326E-2"/>
          <c:w val="0.88519378440526797"/>
          <c:h val="0.80828156397037487"/>
        </c:manualLayout>
      </c:layout>
      <c:lineChart>
        <c:grouping val="standard"/>
        <c:varyColors val="0"/>
        <c:ser>
          <c:idx val="0"/>
          <c:order val="0"/>
          <c:tx>
            <c:strRef>
              <c:f>Kate_Graphs_Copy!$K$104</c:f>
              <c:strCache>
                <c:ptCount val="1"/>
                <c:pt idx="0">
                  <c:v>Annual GWh Saved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1.1213527340110111E-2"/>
                  <c:y val="4.3854339901061079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04538F2-7355-4C0B-A717-FBAE57382B2A}" type="VALUE">
                      <a:rPr lang="en-US" baseline="0" smtClean="0"/>
                      <a:pPr>
                        <a:defRPr/>
                      </a:pPr>
                      <a:t>[VALUE]</a:t>
                    </a:fld>
                    <a:endParaRPr lang="en-US"/>
                  </a:p>
                </c:rich>
              </c:tx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5.6807847232318978E-2"/>
                      <c:h val="3.440513007531013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8D7-4164-9FB0-6C4542BF52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Kate_Graphs_Copy!$L$103:$R$103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Kate_Graphs_Copy!$L$104:$R$104</c:f>
              <c:numCache>
                <c:formatCode>General</c:formatCode>
                <c:ptCount val="7"/>
                <c:pt idx="0">
                  <c:v>999.9711123833174</c:v>
                </c:pt>
                <c:pt idx="1">
                  <c:v>2647.8969705602362</c:v>
                </c:pt>
                <c:pt idx="2">
                  <c:v>4778.3784597180702</c:v>
                </c:pt>
                <c:pt idx="3">
                  <c:v>7399.7060670310275</c:v>
                </c:pt>
                <c:pt idx="4">
                  <c:v>10058.397345229043</c:v>
                </c:pt>
                <c:pt idx="5">
                  <c:v>12449.596005219506</c:v>
                </c:pt>
                <c:pt idx="6">
                  <c:v>14339.080369710569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6F-44FF-88CE-C09840887352}"/>
            </c:ext>
          </c:extLst>
        </c:ser>
        <c:ser>
          <c:idx val="1"/>
          <c:order val="1"/>
          <c:tx>
            <c:strRef>
              <c:f>Kate_Graphs_Copy!$K$105</c:f>
              <c:strCache>
                <c:ptCount val="1"/>
                <c:pt idx="0">
                  <c:v>Summer Peak MW Savings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9.344606116758563E-3"/>
                  <c:y val="-4.5072516009423885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9439C7A-F740-4AB9-97B4-64F0A177A0D1}" type="VALUE">
                      <a:rPr lang="en-US" baseline="0" smtClean="0"/>
                      <a:pPr>
                        <a:defRPr/>
                      </a:pPr>
                      <a:t>[VALUE]</a:t>
                    </a:fld>
                    <a:endParaRPr lang="en-US"/>
                  </a:p>
                </c:rich>
              </c:tx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5.6807847232318978E-2"/>
                      <c:h val="3.684148229203575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8D7-4164-9FB0-6C4542BF52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Kate_Graphs_Copy!$L$103:$R$103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Kate_Graphs_Copy!$L$105:$R$105</c:f>
              <c:numCache>
                <c:formatCode>General</c:formatCode>
                <c:ptCount val="7"/>
                <c:pt idx="0">
                  <c:v>2744.3303934334326</c:v>
                </c:pt>
                <c:pt idx="1">
                  <c:v>4792.627505269661</c:v>
                </c:pt>
                <c:pt idx="2">
                  <c:v>7119.7639009646846</c:v>
                </c:pt>
                <c:pt idx="3">
                  <c:v>9593.7702960430779</c:v>
                </c:pt>
                <c:pt idx="4">
                  <c:v>11917.451301854673</c:v>
                </c:pt>
                <c:pt idx="5">
                  <c:v>13549.171044703431</c:v>
                </c:pt>
                <c:pt idx="6">
                  <c:v>14994.005894697695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6F-44FF-88CE-C09840887352}"/>
            </c:ext>
          </c:extLst>
        </c:ser>
        <c:ser>
          <c:idx val="2"/>
          <c:order val="2"/>
          <c:tx>
            <c:strRef>
              <c:f>Kate_Graphs_Copy!$K$106</c:f>
              <c:strCache>
                <c:ptCount val="1"/>
                <c:pt idx="0">
                  <c:v>Winter Peak MW Savings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9.344606116758563E-3"/>
                  <c:y val="-3.1672578817433017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61C36CB-30E3-4212-A5EA-DC7DF2F0F0BD}" type="VALUE">
                      <a:rPr lang="en-US" baseline="0" smtClean="0"/>
                      <a:pPr>
                        <a:defRPr/>
                      </a:pPr>
                      <a:t>[VALUE]</a:t>
                    </a:fld>
                    <a:endParaRPr lang="en-US"/>
                  </a:p>
                </c:rich>
              </c:tx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5.6807847232318978E-2"/>
                      <c:h val="3.440513007531013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8D7-4164-9FB0-6C4542BF52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Kate_Graphs_Copy!$L$103:$R$103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Kate_Graphs_Copy!$L$106:$R$106</c:f>
              <c:numCache>
                <c:formatCode>General</c:formatCode>
                <c:ptCount val="7"/>
                <c:pt idx="0">
                  <c:v>2520.4603224521907</c:v>
                </c:pt>
                <c:pt idx="1">
                  <c:v>5495.9947711349132</c:v>
                </c:pt>
                <c:pt idx="2">
                  <c:v>9239.3776841683903</c:v>
                </c:pt>
                <c:pt idx="3">
                  <c:v>13580.801716627682</c:v>
                </c:pt>
                <c:pt idx="4">
                  <c:v>17801.324502613697</c:v>
                </c:pt>
                <c:pt idx="5">
                  <c:v>21648.136350814373</c:v>
                </c:pt>
                <c:pt idx="6">
                  <c:v>25269.128717421769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6F-44FF-88CE-C098408873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5725471"/>
        <c:axId val="674346223"/>
      </c:lineChart>
      <c:catAx>
        <c:axId val="715725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4346223"/>
        <c:crosses val="autoZero"/>
        <c:auto val="1"/>
        <c:lblAlgn val="ctr"/>
        <c:lblOffset val="100"/>
        <c:noMultiLvlLbl val="0"/>
      </c:catAx>
      <c:valAx>
        <c:axId val="674346223"/>
        <c:scaling>
          <c:orientation val="minMax"/>
          <c:max val="28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u="none" strike="noStrike" baseline="0">
                    <a:effectLst/>
                  </a:rPr>
                  <a:t>MW (for peak), GWh (for energy)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5725471"/>
        <c:crosses val="autoZero"/>
        <c:crossBetween val="between"/>
        <c:majorUnit val="4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2156220209832"/>
          <c:y val="0.12865368973254065"/>
          <c:w val="0.78770379047154993"/>
          <c:h val="0.47453987611494614"/>
        </c:manualLayout>
      </c:layout>
      <c:areaChart>
        <c:grouping val="stacked"/>
        <c:varyColors val="0"/>
        <c:ser>
          <c:idx val="0"/>
          <c:order val="0"/>
          <c:tx>
            <c:strRef>
              <c:f>Kate_Graphs_Copy!$K$35</c:f>
              <c:strCache>
                <c:ptCount val="1"/>
                <c:pt idx="0">
                  <c:v>Attic insulation/sealing and duct sealing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Kate_Graphs_Copy!$L$35:$R$35</c:f>
              <c:numCache>
                <c:formatCode>General</c:formatCode>
                <c:ptCount val="7"/>
                <c:pt idx="0">
                  <c:v>95.343923734191279</c:v>
                </c:pt>
                <c:pt idx="1">
                  <c:v>286.03177120257385</c:v>
                </c:pt>
                <c:pt idx="2">
                  <c:v>572.0635424051477</c:v>
                </c:pt>
                <c:pt idx="3">
                  <c:v>953.43923734191276</c:v>
                </c:pt>
                <c:pt idx="4">
                  <c:v>1334.8149322786778</c:v>
                </c:pt>
                <c:pt idx="5">
                  <c:v>1716.1906272154429</c:v>
                </c:pt>
                <c:pt idx="6">
                  <c:v>1906.8784746838255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95-4917-B11C-8F3DBDC51002}"/>
            </c:ext>
          </c:extLst>
        </c:ser>
        <c:ser>
          <c:idx val="1"/>
          <c:order val="1"/>
          <c:tx>
            <c:strRef>
              <c:f>Kate_Graphs_Copy!$K$36</c:f>
              <c:strCache>
                <c:ptCount val="1"/>
                <c:pt idx="0">
                  <c:v>Replace electric furnaces with Energy Star HP</c:v>
                </c:pt>
              </c:strCache>
            </c:strRef>
          </c:tx>
          <c:spPr>
            <a:solidFill>
              <a:schemeClr val="accent2"/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Kate_Graphs_Copy!$L$36:$R$36</c:f>
              <c:numCache>
                <c:formatCode>General</c:formatCode>
                <c:ptCount val="7"/>
                <c:pt idx="0">
                  <c:v>3.894946499999993</c:v>
                </c:pt>
                <c:pt idx="1">
                  <c:v>11.684839499999979</c:v>
                </c:pt>
                <c:pt idx="2">
                  <c:v>23.369678999999959</c:v>
                </c:pt>
                <c:pt idx="3">
                  <c:v>38.949464999999933</c:v>
                </c:pt>
                <c:pt idx="4">
                  <c:v>54.529250999999903</c:v>
                </c:pt>
                <c:pt idx="5">
                  <c:v>70.109036999999873</c:v>
                </c:pt>
                <c:pt idx="6">
                  <c:v>85.688822999999843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795-4917-B11C-8F3DBDC51002}"/>
            </c:ext>
          </c:extLst>
        </c:ser>
        <c:ser>
          <c:idx val="2"/>
          <c:order val="2"/>
          <c:tx>
            <c:strRef>
              <c:f>Kate_Graphs_Copy!$K$37</c:f>
              <c:strCache>
                <c:ptCount val="1"/>
                <c:pt idx="0">
                  <c:v>Smart thermostats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Kate_Graphs_Copy!$L$37:$R$37</c:f>
              <c:numCache>
                <c:formatCode>General</c:formatCode>
                <c:ptCount val="7"/>
                <c:pt idx="0">
                  <c:v>135.46648143000002</c:v>
                </c:pt>
                <c:pt idx="1">
                  <c:v>338.66620357500005</c:v>
                </c:pt>
                <c:pt idx="2">
                  <c:v>541.86592572000006</c:v>
                </c:pt>
                <c:pt idx="3">
                  <c:v>745.06564786500007</c:v>
                </c:pt>
                <c:pt idx="4">
                  <c:v>948.26537001000008</c:v>
                </c:pt>
                <c:pt idx="5">
                  <c:v>1151.4650921550001</c:v>
                </c:pt>
                <c:pt idx="6">
                  <c:v>1354.6648143000002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95-4917-B11C-8F3DBDC51002}"/>
            </c:ext>
          </c:extLst>
        </c:ser>
        <c:ser>
          <c:idx val="3"/>
          <c:order val="3"/>
          <c:tx>
            <c:strRef>
              <c:f>Kate_Graphs_Copy!$K$38</c:f>
              <c:strCache>
                <c:ptCount val="1"/>
                <c:pt idx="0">
                  <c:v>Heat pump water heaters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Kate_Graphs_Copy!$L$38:$R$38</c:f>
              <c:numCache>
                <c:formatCode>General</c:formatCode>
                <c:ptCount val="7"/>
                <c:pt idx="0">
                  <c:v>3.9646734769230769</c:v>
                </c:pt>
                <c:pt idx="1">
                  <c:v>13.876357169230767</c:v>
                </c:pt>
                <c:pt idx="2">
                  <c:v>31.717387815384612</c:v>
                </c:pt>
                <c:pt idx="3">
                  <c:v>59.470102153846149</c:v>
                </c:pt>
                <c:pt idx="4">
                  <c:v>99.116836923076903</c:v>
                </c:pt>
                <c:pt idx="5">
                  <c:v>152.63992886153844</c:v>
                </c:pt>
                <c:pt idx="6">
                  <c:v>222.0217147076923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795-4917-B11C-8F3DBDC51002}"/>
            </c:ext>
          </c:extLst>
        </c:ser>
        <c:ser>
          <c:idx val="4"/>
          <c:order val="4"/>
          <c:tx>
            <c:strRef>
              <c:f>Kate_Graphs_Copy!$K$39</c:f>
              <c:strCache>
                <c:ptCount val="1"/>
                <c:pt idx="0">
                  <c:v>Monitoring-based commissioning 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Kate_Graphs_Copy!$L$39:$R$39</c:f>
              <c:numCache>
                <c:formatCode>General</c:formatCode>
                <c:ptCount val="7"/>
                <c:pt idx="0">
                  <c:v>44.440193713567425</c:v>
                </c:pt>
                <c:pt idx="1">
                  <c:v>86.344694875087015</c:v>
                </c:pt>
                <c:pt idx="2">
                  <c:v>128.65048326481249</c:v>
                </c:pt>
                <c:pt idx="3">
                  <c:v>171.17498811520787</c:v>
                </c:pt>
                <c:pt idx="4">
                  <c:v>213.93061416022641</c:v>
                </c:pt>
                <c:pt idx="5">
                  <c:v>256.91758376944631</c:v>
                </c:pt>
                <c:pt idx="6">
                  <c:v>300.13688432694221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95-4917-B11C-8F3DBDC51002}"/>
            </c:ext>
          </c:extLst>
        </c:ser>
        <c:ser>
          <c:idx val="5"/>
          <c:order val="5"/>
          <c:tx>
            <c:strRef>
              <c:f>Kate_Graphs_Copy!$K$40</c:f>
              <c:strCache>
                <c:ptCount val="1"/>
                <c:pt idx="0">
                  <c:v>Small C&amp;I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Kate_Graphs_Copy!$L$40:$R$40</c:f>
              <c:numCache>
                <c:formatCode>General</c:formatCode>
                <c:ptCount val="7"/>
                <c:pt idx="0">
                  <c:v>45.771001876628084</c:v>
                </c:pt>
                <c:pt idx="1">
                  <c:v>135.27351663104585</c:v>
                </c:pt>
                <c:pt idx="2">
                  <c:v>266.57104615642447</c:v>
                </c:pt>
                <c:pt idx="3">
                  <c:v>483.97054826363683</c:v>
                </c:pt>
                <c:pt idx="4">
                  <c:v>691.12782405317228</c:v>
                </c:pt>
                <c:pt idx="5">
                  <c:v>888.55669277600452</c:v>
                </c:pt>
                <c:pt idx="6">
                  <c:v>1076.7452873673897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795-4917-B11C-8F3DBDC51002}"/>
            </c:ext>
          </c:extLst>
        </c:ser>
        <c:ser>
          <c:idx val="6"/>
          <c:order val="6"/>
          <c:tx>
            <c:strRef>
              <c:f>Kate_Graphs_Copy!$K$41</c:f>
              <c:strCache>
                <c:ptCount val="1"/>
                <c:pt idx="0">
                  <c:v>Low income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Kate_Graphs_Copy!$L$41:$R$41</c:f>
              <c:numCache>
                <c:formatCode>General</c:formatCode>
                <c:ptCount val="7"/>
                <c:pt idx="0">
                  <c:v>96.058933718572831</c:v>
                </c:pt>
                <c:pt idx="1">
                  <c:v>128.77030039764941</c:v>
                </c:pt>
                <c:pt idx="2">
                  <c:v>286.02885039581588</c:v>
                </c:pt>
                <c:pt idx="3">
                  <c:v>445.71378770084993</c:v>
                </c:pt>
                <c:pt idx="4">
                  <c:v>607.87565301637096</c:v>
                </c:pt>
                <c:pt idx="5">
                  <c:v>739.56309900660119</c:v>
                </c:pt>
                <c:pt idx="6">
                  <c:v>869.37412968619969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95-4917-B11C-8F3DBDC51002}"/>
            </c:ext>
          </c:extLst>
        </c:ser>
        <c:ser>
          <c:idx val="7"/>
          <c:order val="7"/>
          <c:tx>
            <c:strRef>
              <c:f>Kate_Graphs_Copy!$K$42</c:f>
              <c:strCache>
                <c:ptCount val="1"/>
                <c:pt idx="0">
                  <c:v>Central AC/electric heat demand response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Kate_Graphs_Copy!$L$42:$R$42</c:f>
              <c:numCache>
                <c:formatCode>General</c:formatCode>
                <c:ptCount val="7"/>
                <c:pt idx="0">
                  <c:v>1329.3895130085498</c:v>
                </c:pt>
                <c:pt idx="1">
                  <c:v>1994.0842695128244</c:v>
                </c:pt>
                <c:pt idx="2">
                  <c:v>2658.7790260170996</c:v>
                </c:pt>
                <c:pt idx="3">
                  <c:v>3323.4737825213747</c:v>
                </c:pt>
                <c:pt idx="4">
                  <c:v>3988.1685390256489</c:v>
                </c:pt>
                <c:pt idx="5">
                  <c:v>3988.1685390256489</c:v>
                </c:pt>
                <c:pt idx="6">
                  <c:v>3988.1685390256489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795-4917-B11C-8F3DBDC51002}"/>
            </c:ext>
          </c:extLst>
        </c:ser>
        <c:ser>
          <c:idx val="8"/>
          <c:order val="8"/>
          <c:tx>
            <c:strRef>
              <c:f>Kate_Graphs_Copy!$K$43</c:f>
              <c:strCache>
                <c:ptCount val="1"/>
                <c:pt idx="0">
                  <c:v>Water heater demand response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Kate_Graphs_Copy!$L$43:$R$43</c:f>
              <c:numCache>
                <c:formatCode>General</c:formatCode>
                <c:ptCount val="7"/>
                <c:pt idx="0">
                  <c:v>115.96669919999999</c:v>
                </c:pt>
                <c:pt idx="1">
                  <c:v>231.93339839999999</c:v>
                </c:pt>
                <c:pt idx="2">
                  <c:v>461.5240351999999</c:v>
                </c:pt>
                <c:pt idx="3">
                  <c:v>573.97659199999998</c:v>
                </c:pt>
                <c:pt idx="4">
                  <c:v>685.25776799999994</c:v>
                </c:pt>
                <c:pt idx="5">
                  <c:v>795.36756319999995</c:v>
                </c:pt>
                <c:pt idx="6">
                  <c:v>904.30597759999989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795-4917-B11C-8F3DBDC51002}"/>
            </c:ext>
          </c:extLst>
        </c:ser>
        <c:ser>
          <c:idx val="9"/>
          <c:order val="9"/>
          <c:tx>
            <c:strRef>
              <c:f>Kate_Graphs_Copy!$K$44</c:f>
              <c:strCache>
                <c:ptCount val="1"/>
                <c:pt idx="0">
                  <c:v>EV charging demand response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25400">
              <a:noFill/>
            </a:ln>
            <a:effectLst/>
          </c:spPr>
          <c:cat>
            <c:numRef>
              <c:f>Kate_Graphs_Copy!$L$34:$R$34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Kate_Graphs_Copy!$L$44:$R$44</c:f>
              <c:numCache>
                <c:formatCode>General</c:formatCode>
                <c:ptCount val="7"/>
                <c:pt idx="0">
                  <c:v>874.0340267749998</c:v>
                </c:pt>
                <c:pt idx="1">
                  <c:v>1565.9621540062494</c:v>
                </c:pt>
                <c:pt idx="2">
                  <c:v>2149.1939249899992</c:v>
                </c:pt>
                <c:pt idx="3">
                  <c:v>2798.5361450812493</c:v>
                </c:pt>
                <c:pt idx="4">
                  <c:v>3294.3645133874993</c:v>
                </c:pt>
                <c:pt idx="5">
                  <c:v>3790.1928816937489</c:v>
                </c:pt>
                <c:pt idx="6">
                  <c:v>4286.021249999998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795-4917-B11C-8F3DBDC510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8747103"/>
        <c:axId val="565350239"/>
      </c:areaChart>
      <c:catAx>
        <c:axId val="568747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5350239"/>
        <c:crosses val="autoZero"/>
        <c:auto val="1"/>
        <c:lblAlgn val="ctr"/>
        <c:lblOffset val="100"/>
        <c:noMultiLvlLbl val="0"/>
      </c:catAx>
      <c:valAx>
        <c:axId val="5653502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874710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1092632099871328E-2"/>
          <c:y val="0.75074295055509821"/>
          <c:w val="0.96890736207190209"/>
          <c:h val="0.249257106188814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14565873881525"/>
          <c:y val="0.12865358922424452"/>
          <c:w val="0.78770379047154993"/>
          <c:h val="0.47453987611494614"/>
        </c:manualLayout>
      </c:layout>
      <c:areaChart>
        <c:grouping val="stacked"/>
        <c:varyColors val="0"/>
        <c:ser>
          <c:idx val="0"/>
          <c:order val="0"/>
          <c:tx>
            <c:strRef>
              <c:f>Kate_Graphs_Copy!$K$58</c:f>
              <c:strCache>
                <c:ptCount val="1"/>
                <c:pt idx="0">
                  <c:v>Attic insulation/sealing and duct sealing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Kate_Graphs_Copy!$L$58:$R$58</c:f>
              <c:numCache>
                <c:formatCode>General</c:formatCode>
                <c:ptCount val="7"/>
                <c:pt idx="0">
                  <c:v>121.76452910631659</c:v>
                </c:pt>
                <c:pt idx="1">
                  <c:v>365.29358731894979</c:v>
                </c:pt>
                <c:pt idx="2">
                  <c:v>730.58717463789958</c:v>
                </c:pt>
                <c:pt idx="3">
                  <c:v>1217.645291063166</c:v>
                </c:pt>
                <c:pt idx="4">
                  <c:v>1704.7034074884323</c:v>
                </c:pt>
                <c:pt idx="5">
                  <c:v>2191.7615239136985</c:v>
                </c:pt>
                <c:pt idx="6">
                  <c:v>2435.2905821263316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6B-4334-933B-643749C15BF4}"/>
            </c:ext>
          </c:extLst>
        </c:ser>
        <c:ser>
          <c:idx val="1"/>
          <c:order val="1"/>
          <c:tx>
            <c:strRef>
              <c:f>Kate_Graphs_Copy!$K$59</c:f>
              <c:strCache>
                <c:ptCount val="1"/>
                <c:pt idx="0">
                  <c:v>Replace electric furnaces with Energy Star HP</c:v>
                </c:pt>
              </c:strCache>
            </c:strRef>
          </c:tx>
          <c:spPr>
            <a:solidFill>
              <a:schemeClr val="accent2"/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Kate_Graphs_Copy!$L$59:$R$59</c:f>
              <c:numCache>
                <c:formatCode>General</c:formatCode>
                <c:ptCount val="7"/>
                <c:pt idx="0">
                  <c:v>461.55407999999994</c:v>
                </c:pt>
                <c:pt idx="1">
                  <c:v>1384.6622399999999</c:v>
                </c:pt>
                <c:pt idx="2">
                  <c:v>2769.3244799999998</c:v>
                </c:pt>
                <c:pt idx="3">
                  <c:v>4615.5407999999998</c:v>
                </c:pt>
                <c:pt idx="4">
                  <c:v>6461.7571199999993</c:v>
                </c:pt>
                <c:pt idx="5">
                  <c:v>8307.9734399999998</c:v>
                </c:pt>
                <c:pt idx="6">
                  <c:v>10154.189759999999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6B-4334-933B-643749C15BF4}"/>
            </c:ext>
          </c:extLst>
        </c:ser>
        <c:ser>
          <c:idx val="2"/>
          <c:order val="2"/>
          <c:tx>
            <c:strRef>
              <c:f>Kate_Graphs_Copy!$K$60</c:f>
              <c:strCache>
                <c:ptCount val="1"/>
                <c:pt idx="0">
                  <c:v>Smart thermostats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Kate_Graphs_Copy!$L$60:$R$60</c:f>
              <c:numCache>
                <c:formatCode>General</c:formatCode>
                <c:ptCount val="7"/>
                <c:pt idx="0">
                  <c:v>302.90641810434789</c:v>
                </c:pt>
                <c:pt idx="1">
                  <c:v>757.26604526086976</c:v>
                </c:pt>
                <c:pt idx="2">
                  <c:v>1211.6256724173916</c:v>
                </c:pt>
                <c:pt idx="3">
                  <c:v>1665.9852995739134</c:v>
                </c:pt>
                <c:pt idx="4">
                  <c:v>2120.344926730435</c:v>
                </c:pt>
                <c:pt idx="5">
                  <c:v>2574.704553886957</c:v>
                </c:pt>
                <c:pt idx="6">
                  <c:v>3029.064181043479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6B-4334-933B-643749C15BF4}"/>
            </c:ext>
          </c:extLst>
        </c:ser>
        <c:ser>
          <c:idx val="3"/>
          <c:order val="3"/>
          <c:tx>
            <c:strRef>
              <c:f>Kate_Graphs_Copy!$K$61</c:f>
              <c:strCache>
                <c:ptCount val="1"/>
                <c:pt idx="0">
                  <c:v>Heat pump water heaters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Kate_Graphs_Copy!$L$61:$R$61</c:f>
              <c:numCache>
                <c:formatCode>General</c:formatCode>
                <c:ptCount val="7"/>
                <c:pt idx="0">
                  <c:v>6.8480723692307688</c:v>
                </c:pt>
                <c:pt idx="1">
                  <c:v>23.968253292307693</c:v>
                </c:pt>
                <c:pt idx="2">
                  <c:v>54.78457895384615</c:v>
                </c:pt>
                <c:pt idx="3">
                  <c:v>102.72108553846152</c:v>
                </c:pt>
                <c:pt idx="4">
                  <c:v>171.20180923076921</c:v>
                </c:pt>
                <c:pt idx="5">
                  <c:v>263.65078621538458</c:v>
                </c:pt>
                <c:pt idx="6">
                  <c:v>383.49205267692304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6B-4334-933B-643749C15BF4}"/>
            </c:ext>
          </c:extLst>
        </c:ser>
        <c:ser>
          <c:idx val="4"/>
          <c:order val="4"/>
          <c:tx>
            <c:strRef>
              <c:f>Kate_Graphs_Copy!$K$62</c:f>
              <c:strCache>
                <c:ptCount val="1"/>
                <c:pt idx="0">
                  <c:v>Monitoring-based commissioning 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Kate_Graphs_Copy!$L$62:$R$62</c:f>
              <c:numCache>
                <c:formatCode>General</c:formatCode>
                <c:ptCount val="7"/>
                <c:pt idx="0">
                  <c:v>18.508557753328613</c:v>
                </c:pt>
                <c:pt idx="1">
                  <c:v>35.961044231478816</c:v>
                </c:pt>
                <c:pt idx="2">
                  <c:v>53.580659770469602</c:v>
                </c:pt>
                <c:pt idx="3">
                  <c:v>71.291366862076103</c:v>
                </c:pt>
                <c:pt idx="4">
                  <c:v>89.098331859448564</c:v>
                </c:pt>
                <c:pt idx="5">
                  <c:v>107.00164737559868</c:v>
                </c:pt>
                <c:pt idx="6">
                  <c:v>125.00172463859822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96B-4334-933B-643749C15BF4}"/>
            </c:ext>
          </c:extLst>
        </c:ser>
        <c:ser>
          <c:idx val="5"/>
          <c:order val="5"/>
          <c:tx>
            <c:strRef>
              <c:f>Kate_Graphs_Copy!$K$63</c:f>
              <c:strCache>
                <c:ptCount val="1"/>
                <c:pt idx="0">
                  <c:v>Small C&amp;I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Kate_Graphs_Copy!$L$63:$R$63</c:f>
              <c:numCache>
                <c:formatCode>General</c:formatCode>
                <c:ptCount val="7"/>
                <c:pt idx="0">
                  <c:v>30.514001251085386</c:v>
                </c:pt>
                <c:pt idx="1">
                  <c:v>90.182344420697234</c:v>
                </c:pt>
                <c:pt idx="2">
                  <c:v>177.71403077094965</c:v>
                </c:pt>
                <c:pt idx="3">
                  <c:v>322.64703217575789</c:v>
                </c:pt>
                <c:pt idx="4">
                  <c:v>460.75188270211487</c:v>
                </c:pt>
                <c:pt idx="5">
                  <c:v>592.37112851733639</c:v>
                </c:pt>
                <c:pt idx="6">
                  <c:v>717.8301915782597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96B-4334-933B-643749C15BF4}"/>
            </c:ext>
          </c:extLst>
        </c:ser>
        <c:ser>
          <c:idx val="6"/>
          <c:order val="6"/>
          <c:tx>
            <c:strRef>
              <c:f>Kate_Graphs_Copy!$K$64</c:f>
              <c:strCache>
                <c:ptCount val="1"/>
                <c:pt idx="0">
                  <c:v>Low income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Kate_Graphs_Copy!$L$64:$R$64</c:f>
              <c:numCache>
                <c:formatCode>General</c:formatCode>
                <c:ptCount val="7"/>
                <c:pt idx="0">
                  <c:v>67.525108584241522</c:v>
                </c:pt>
                <c:pt idx="1">
                  <c:v>245.01162284140148</c:v>
                </c:pt>
                <c:pt idx="2">
                  <c:v>531.96780961055356</c:v>
                </c:pt>
                <c:pt idx="3">
                  <c:v>839.34607006145836</c:v>
                </c:pt>
                <c:pt idx="4">
                  <c:v>1166.9888376890801</c:v>
                </c:pt>
                <c:pt idx="5">
                  <c:v>1350.7294716857295</c:v>
                </c:pt>
                <c:pt idx="6">
                  <c:v>1532.3150398322564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96B-4334-933B-643749C15BF4}"/>
            </c:ext>
          </c:extLst>
        </c:ser>
        <c:ser>
          <c:idx val="7"/>
          <c:order val="7"/>
          <c:tx>
            <c:strRef>
              <c:f>Kate_Graphs_Copy!$K$65</c:f>
              <c:strCache>
                <c:ptCount val="1"/>
                <c:pt idx="0">
                  <c:v>Water heater demand response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Kate_Graphs_Copy!$L$65:$R$65</c:f>
              <c:numCache>
                <c:formatCode>General</c:formatCode>
                <c:ptCount val="7"/>
                <c:pt idx="0">
                  <c:v>144.95837399999999</c:v>
                </c:pt>
                <c:pt idx="1">
                  <c:v>289.91674799999998</c:v>
                </c:pt>
                <c:pt idx="2">
                  <c:v>576.90504399999998</c:v>
                </c:pt>
                <c:pt idx="3">
                  <c:v>717.47073999999986</c:v>
                </c:pt>
                <c:pt idx="4">
                  <c:v>856.57220999999993</c:v>
                </c:pt>
                <c:pt idx="5">
                  <c:v>994.20945399999982</c:v>
                </c:pt>
                <c:pt idx="6">
                  <c:v>1130.3824719999998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96B-4334-933B-643749C15BF4}"/>
            </c:ext>
          </c:extLst>
        </c:ser>
        <c:ser>
          <c:idx val="8"/>
          <c:order val="8"/>
          <c:tx>
            <c:strRef>
              <c:f>Kate_Graphs_Copy!$K$66</c:f>
              <c:strCache>
                <c:ptCount val="1"/>
                <c:pt idx="0">
                  <c:v>EV charging demand response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25400">
              <a:noFill/>
            </a:ln>
            <a:effectLst/>
          </c:spPr>
          <c:cat>
            <c:numRef>
              <c:f>Kate_Graphs_Copy!$L$57:$R$57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Kate_Graphs_Copy!$L$66:$R$66</c:f>
              <c:numCache>
                <c:formatCode>General</c:formatCode>
                <c:ptCount val="7"/>
                <c:pt idx="0">
                  <c:v>874.0340267749998</c:v>
                </c:pt>
                <c:pt idx="1">
                  <c:v>1565.9621540062494</c:v>
                </c:pt>
                <c:pt idx="2">
                  <c:v>2149.1939249899992</c:v>
                </c:pt>
                <c:pt idx="3">
                  <c:v>2798.5361450812493</c:v>
                </c:pt>
                <c:pt idx="4">
                  <c:v>3294.3645133874993</c:v>
                </c:pt>
                <c:pt idx="5">
                  <c:v>3790.1928816937489</c:v>
                </c:pt>
                <c:pt idx="6">
                  <c:v>4286.021249999998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6B-4334-933B-643749C15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8747103"/>
        <c:axId val="565350239"/>
      </c:areaChart>
      <c:catAx>
        <c:axId val="568747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5350239"/>
        <c:crosses val="autoZero"/>
        <c:auto val="1"/>
        <c:lblAlgn val="ctr"/>
        <c:lblOffset val="100"/>
        <c:noMultiLvlLbl val="0"/>
      </c:catAx>
      <c:valAx>
        <c:axId val="5653502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874710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1092632099871328E-2"/>
          <c:y val="0.75074295055509821"/>
          <c:w val="0.96890741687373472"/>
          <c:h val="0.249256901729944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14565873881525"/>
          <c:y val="0.12865358922424452"/>
          <c:w val="0.78770379047154993"/>
          <c:h val="0.47453987611494614"/>
        </c:manualLayout>
      </c:layout>
      <c:areaChart>
        <c:grouping val="stacked"/>
        <c:varyColors val="0"/>
        <c:ser>
          <c:idx val="0"/>
          <c:order val="0"/>
          <c:tx>
            <c:strRef>
              <c:f>Kate_Graphs_Copy!$K$78</c:f>
              <c:strCache>
                <c:ptCount val="1"/>
                <c:pt idx="0">
                  <c:v>Attic insulation/sealing and duct sealing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Kate_Graphs_Copy!$L$78:$R$78</c:f>
              <c:numCache>
                <c:formatCode>General</c:formatCode>
                <c:ptCount val="7"/>
                <c:pt idx="0">
                  <c:v>267.17000504249995</c:v>
                </c:pt>
                <c:pt idx="1">
                  <c:v>496.17286650749998</c:v>
                </c:pt>
                <c:pt idx="2">
                  <c:v>549.60686751599997</c:v>
                </c:pt>
                <c:pt idx="3">
                  <c:v>732.80915668799992</c:v>
                </c:pt>
                <c:pt idx="4">
                  <c:v>549.60686751599997</c:v>
                </c:pt>
                <c:pt idx="5">
                  <c:v>549.60686751599997</c:v>
                </c:pt>
                <c:pt idx="6">
                  <c:v>274.80343375799998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5-4C6E-BFCA-6A59CA3D90BF}"/>
            </c:ext>
          </c:extLst>
        </c:ser>
        <c:ser>
          <c:idx val="1"/>
          <c:order val="1"/>
          <c:tx>
            <c:strRef>
              <c:f>Kate_Graphs_Copy!$K$79</c:f>
              <c:strCache>
                <c:ptCount val="1"/>
                <c:pt idx="0">
                  <c:v>Replace electric furnaces with Energy Star HP</c:v>
                </c:pt>
              </c:strCache>
            </c:strRef>
          </c:tx>
          <c:spPr>
            <a:solidFill>
              <a:schemeClr val="accent2"/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Kate_Graphs_Copy!$L$79:$R$79</c:f>
              <c:numCache>
                <c:formatCode>General</c:formatCode>
                <c:ptCount val="7"/>
                <c:pt idx="0">
                  <c:v>21.53669004174747</c:v>
                </c:pt>
                <c:pt idx="1">
                  <c:v>43.073380083494939</c:v>
                </c:pt>
                <c:pt idx="2">
                  <c:v>64.610070125242402</c:v>
                </c:pt>
                <c:pt idx="3">
                  <c:v>86.146760166989878</c:v>
                </c:pt>
                <c:pt idx="4">
                  <c:v>86.146760166989878</c:v>
                </c:pt>
                <c:pt idx="5">
                  <c:v>86.146760166989878</c:v>
                </c:pt>
                <c:pt idx="6">
                  <c:v>86.146760166989878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5-4C6E-BFCA-6A59CA3D90BF}"/>
            </c:ext>
          </c:extLst>
        </c:ser>
        <c:ser>
          <c:idx val="2"/>
          <c:order val="2"/>
          <c:tx>
            <c:strRef>
              <c:f>Kate_Graphs_Copy!$K$80</c:f>
              <c:strCache>
                <c:ptCount val="1"/>
                <c:pt idx="0">
                  <c:v>Smart thermostats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Kate_Graphs_Copy!$L$80:$R$80</c:f>
              <c:numCache>
                <c:formatCode>General</c:formatCode>
                <c:ptCount val="7"/>
                <c:pt idx="0">
                  <c:v>27.646220700000004</c:v>
                </c:pt>
                <c:pt idx="1">
                  <c:v>41.469331049999994</c:v>
                </c:pt>
                <c:pt idx="2">
                  <c:v>41.469331049999994</c:v>
                </c:pt>
                <c:pt idx="3">
                  <c:v>41.469331049999994</c:v>
                </c:pt>
                <c:pt idx="4">
                  <c:v>41.469331049999994</c:v>
                </c:pt>
                <c:pt idx="5">
                  <c:v>41.469331049999994</c:v>
                </c:pt>
                <c:pt idx="6">
                  <c:v>41.469331049999994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55-4C6E-BFCA-6A59CA3D90BF}"/>
            </c:ext>
          </c:extLst>
        </c:ser>
        <c:ser>
          <c:idx val="3"/>
          <c:order val="3"/>
          <c:tx>
            <c:strRef>
              <c:f>Kate_Graphs_Copy!$K$81</c:f>
              <c:strCache>
                <c:ptCount val="1"/>
                <c:pt idx="0">
                  <c:v>Heat pump water heaters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Kate_Graphs_Copy!$L$81:$R$81</c:f>
              <c:numCache>
                <c:formatCode>General</c:formatCode>
                <c:ptCount val="7"/>
                <c:pt idx="0">
                  <c:v>5.3889230769230778</c:v>
                </c:pt>
                <c:pt idx="1">
                  <c:v>7.5060000000000011</c:v>
                </c:pt>
                <c:pt idx="2">
                  <c:v>9.2381538461538479</c:v>
                </c:pt>
                <c:pt idx="3">
                  <c:v>11.547692307692309</c:v>
                </c:pt>
                <c:pt idx="4">
                  <c:v>13.857230769230769</c:v>
                </c:pt>
                <c:pt idx="5">
                  <c:v>16.16676923076923</c:v>
                </c:pt>
                <c:pt idx="6">
                  <c:v>18.476307692307696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A55-4C6E-BFCA-6A59CA3D90BF}"/>
            </c:ext>
          </c:extLst>
        </c:ser>
        <c:ser>
          <c:idx val="4"/>
          <c:order val="4"/>
          <c:tx>
            <c:strRef>
              <c:f>Kate_Graphs_Copy!$K$82</c:f>
              <c:strCache>
                <c:ptCount val="1"/>
                <c:pt idx="0">
                  <c:v>Monitoring-based commissioning 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Kate_Graphs_Copy!$L$82:$R$82</c:f>
              <c:numCache>
                <c:formatCode>General</c:formatCode>
                <c:ptCount val="7"/>
                <c:pt idx="0">
                  <c:v>30.451822350661029</c:v>
                </c:pt>
                <c:pt idx="1">
                  <c:v>30.617524736630916</c:v>
                </c:pt>
                <c:pt idx="2">
                  <c:v>30.632524736630916</c:v>
                </c:pt>
                <c:pt idx="3">
                  <c:v>30.655024736630917</c:v>
                </c:pt>
                <c:pt idx="4">
                  <c:v>30.685024736630918</c:v>
                </c:pt>
                <c:pt idx="5">
                  <c:v>30.72252473663092</c:v>
                </c:pt>
                <c:pt idx="6">
                  <c:v>30.767524736630921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A55-4C6E-BFCA-6A59CA3D90BF}"/>
            </c:ext>
          </c:extLst>
        </c:ser>
        <c:ser>
          <c:idx val="5"/>
          <c:order val="5"/>
          <c:tx>
            <c:strRef>
              <c:f>Kate_Graphs_Copy!$K$83</c:f>
              <c:strCache>
                <c:ptCount val="1"/>
                <c:pt idx="0">
                  <c:v>Small C&amp;I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Kate_Graphs_Copy!$L$83:$R$83</c:f>
              <c:numCache>
                <c:formatCode>General</c:formatCode>
                <c:ptCount val="7"/>
                <c:pt idx="0">
                  <c:v>33.351503843497667</c:v>
                </c:pt>
                <c:pt idx="1">
                  <c:v>66.884488575032606</c:v>
                </c:pt>
                <c:pt idx="2">
                  <c:v>100.59969483540647</c:v>
                </c:pt>
                <c:pt idx="3">
                  <c:v>168.1223324402491</c:v>
                </c:pt>
                <c:pt idx="4">
                  <c:v>168.579747948907</c:v>
                </c:pt>
                <c:pt idx="5">
                  <c:v>169.0384079617572</c:v>
                </c:pt>
                <c:pt idx="6">
                  <c:v>169.49831586476006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A55-4C6E-BFCA-6A59CA3D90BF}"/>
            </c:ext>
          </c:extLst>
        </c:ser>
        <c:ser>
          <c:idx val="6"/>
          <c:order val="6"/>
          <c:tx>
            <c:strRef>
              <c:f>Kate_Graphs_Copy!$K$84</c:f>
              <c:strCache>
                <c:ptCount val="1"/>
                <c:pt idx="0">
                  <c:v>Low income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Kate_Graphs_Copy!$L$84:$R$84</c:f>
              <c:numCache>
                <c:formatCode>General</c:formatCode>
                <c:ptCount val="7"/>
                <c:pt idx="0">
                  <c:v>73.738800295227435</c:v>
                </c:pt>
                <c:pt idx="1">
                  <c:v>192.06788204504778</c:v>
                </c:pt>
                <c:pt idx="2">
                  <c:v>314.16461727798674</c:v>
                </c:pt>
                <c:pt idx="3">
                  <c:v>319.1912511544345</c:v>
                </c:pt>
                <c:pt idx="4">
                  <c:v>324.29831117290547</c:v>
                </c:pt>
                <c:pt idx="5">
                  <c:v>312.07170490344964</c:v>
                </c:pt>
                <c:pt idx="6">
                  <c:v>317.06485218190483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A55-4C6E-BFCA-6A59CA3D90BF}"/>
            </c:ext>
          </c:extLst>
        </c:ser>
        <c:ser>
          <c:idx val="7"/>
          <c:order val="7"/>
          <c:tx>
            <c:strRef>
              <c:f>Kate_Graphs_Copy!$K$85</c:f>
              <c:strCache>
                <c:ptCount val="1"/>
                <c:pt idx="0">
                  <c:v>Central AC/electric heat demand response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Kate_Graphs_Copy!$L$85:$R$85</c:f>
              <c:numCache>
                <c:formatCode>General</c:formatCode>
                <c:ptCount val="7"/>
                <c:pt idx="0">
                  <c:v>150.04880822399997</c:v>
                </c:pt>
                <c:pt idx="1">
                  <c:v>122.16835809599998</c:v>
                </c:pt>
                <c:pt idx="2">
                  <c:v>145.74033508800002</c:v>
                </c:pt>
                <c:pt idx="3">
                  <c:v>169.31231208000003</c:v>
                </c:pt>
                <c:pt idx="4">
                  <c:v>192.884289072</c:v>
                </c:pt>
                <c:pt idx="5">
                  <c:v>141.43186195199999</c:v>
                </c:pt>
                <c:pt idx="6">
                  <c:v>141.43186195199999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A55-4C6E-BFCA-6A59CA3D90BF}"/>
            </c:ext>
          </c:extLst>
        </c:ser>
        <c:ser>
          <c:idx val="8"/>
          <c:order val="8"/>
          <c:tx>
            <c:strRef>
              <c:f>Kate_Graphs_Copy!$K$86</c:f>
              <c:strCache>
                <c:ptCount val="1"/>
                <c:pt idx="0">
                  <c:v>Water heater demand response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Kate_Graphs_Copy!$L$86:$R$86</c:f>
              <c:numCache>
                <c:formatCode>General</c:formatCode>
                <c:ptCount val="7"/>
                <c:pt idx="0">
                  <c:v>18.114280969056175</c:v>
                </c:pt>
                <c:pt idx="1">
                  <c:v>28.305561938112348</c:v>
                </c:pt>
                <c:pt idx="2">
                  <c:v>55.582252195271415</c:v>
                </c:pt>
                <c:pt idx="3">
                  <c:v>57.65566148337431</c:v>
                </c:pt>
                <c:pt idx="4">
                  <c:v>67.137634931000562</c:v>
                </c:pt>
                <c:pt idx="5">
                  <c:v>76.522172538150144</c:v>
                </c:pt>
                <c:pt idx="6">
                  <c:v>85.809274304823134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5-4C6E-BFCA-6A59CA3D90BF}"/>
            </c:ext>
          </c:extLst>
        </c:ser>
        <c:ser>
          <c:idx val="9"/>
          <c:order val="9"/>
          <c:tx>
            <c:strRef>
              <c:f>Kate_Graphs_Copy!$K$87</c:f>
              <c:strCache>
                <c:ptCount val="1"/>
                <c:pt idx="0">
                  <c:v>EV charging demand response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25400">
              <a:noFill/>
            </a:ln>
            <a:effectLst/>
          </c:spPr>
          <c:cat>
            <c:numRef>
              <c:f>Kate_Graphs_Copy!$L$77:$R$77</c:f>
              <c:numCache>
                <c:formatCode>General</c:formatCode>
                <c:ptCount val="7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  <c:pt idx="6">
                  <c:v>2030</c:v>
                </c:pt>
              </c:numCache>
            </c:numRef>
          </c:cat>
          <c:val>
            <c:numRef>
              <c:f>Kate_Graphs_Copy!$L$87:$R$87</c:f>
              <c:numCache>
                <c:formatCode>General</c:formatCode>
                <c:ptCount val="7"/>
                <c:pt idx="0">
                  <c:v>33.934702464000004</c:v>
                </c:pt>
                <c:pt idx="1">
                  <c:v>64.776583872000003</c:v>
                </c:pt>
                <c:pt idx="2">
                  <c:v>90.42936819839997</c:v>
                </c:pt>
                <c:pt idx="3">
                  <c:v>87.194170828799997</c:v>
                </c:pt>
                <c:pt idx="4">
                  <c:v>103.54921869600001</c:v>
                </c:pt>
                <c:pt idx="5">
                  <c:v>68.076691056000016</c:v>
                </c:pt>
                <c:pt idx="6">
                  <c:v>76.982399999999998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A55-4C6E-BFCA-6A59CA3D90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8747103"/>
        <c:axId val="565350239"/>
      </c:areaChart>
      <c:catAx>
        <c:axId val="568747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5350239"/>
        <c:crosses val="autoZero"/>
        <c:auto val="1"/>
        <c:lblAlgn val="ctr"/>
        <c:lblOffset val="100"/>
        <c:noMultiLvlLbl val="0"/>
      </c:catAx>
      <c:valAx>
        <c:axId val="5653502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Million</a:t>
                </a:r>
                <a:r>
                  <a:rPr lang="en-US" baseline="0"/>
                  <a:t> 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874710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1092632099871328E-2"/>
          <c:y val="0.75074295055509821"/>
          <c:w val="0.96774018636204051"/>
          <c:h val="0.249257052523718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514172663186584E-2"/>
          <c:y val="3.1952666443724832E-2"/>
          <c:w val="0.90441983064471876"/>
          <c:h val="0.4412164237544173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F90-4CA1-9F13-6AA6820A5D2C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F90-4CA1-9F13-6AA6820A5D2C}"/>
              </c:ext>
            </c:extLst>
          </c:dPt>
          <c:dPt>
            <c:idx val="4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F90-4CA1-9F13-6AA6820A5D2C}"/>
              </c:ext>
            </c:extLst>
          </c:dPt>
          <c:dPt>
            <c:idx val="9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F90-4CA1-9F13-6AA6820A5D2C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F90-4CA1-9F13-6AA6820A5D2C}"/>
              </c:ext>
            </c:extLst>
          </c:dPt>
          <c:dPt>
            <c:idx val="12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F90-4CA1-9F13-6AA6820A5D2C}"/>
              </c:ext>
            </c:extLst>
          </c:dPt>
          <c:cat>
            <c:strRef>
              <c:f>Kate_Graphs_Copy!$K$147:$K$159</c:f>
              <c:strCache>
                <c:ptCount val="13"/>
                <c:pt idx="0">
                  <c:v>Heat pump water heaters</c:v>
                </c:pt>
                <c:pt idx="1">
                  <c:v>Smart thermostats</c:v>
                </c:pt>
                <c:pt idx="2">
                  <c:v>Replace electric furnaces with Energy Star HP</c:v>
                </c:pt>
                <c:pt idx="3">
                  <c:v>Monitoring-based commissioning </c:v>
                </c:pt>
                <c:pt idx="4">
                  <c:v>EV charging demand response</c:v>
                </c:pt>
                <c:pt idx="5">
                  <c:v>All Efficiency</c:v>
                </c:pt>
                <c:pt idx="6">
                  <c:v>Small C&amp;I</c:v>
                </c:pt>
                <c:pt idx="7">
                  <c:v>Attic insulation/sealing and duct sealing</c:v>
                </c:pt>
                <c:pt idx="8">
                  <c:v>All Energy Efficiency and Demand Response</c:v>
                </c:pt>
                <c:pt idx="9">
                  <c:v>All Demand Response</c:v>
                </c:pt>
                <c:pt idx="10">
                  <c:v>Central AC demand response</c:v>
                </c:pt>
                <c:pt idx="11">
                  <c:v>Low income</c:v>
                </c:pt>
                <c:pt idx="12">
                  <c:v>Water heater demand response</c:v>
                </c:pt>
              </c:strCache>
            </c:strRef>
          </c:cat>
          <c:val>
            <c:numRef>
              <c:f>Kate_Graphs_Copy!$L$147:$L$159</c:f>
              <c:numCache>
                <c:formatCode>General</c:formatCode>
                <c:ptCount val="13"/>
                <c:pt idx="0">
                  <c:v>9.4403731036186986</c:v>
                </c:pt>
                <c:pt idx="1">
                  <c:v>8.7574267915968118</c:v>
                </c:pt>
                <c:pt idx="2">
                  <c:v>6.7238017261868235</c:v>
                </c:pt>
                <c:pt idx="3">
                  <c:v>4.5585125173340177</c:v>
                </c:pt>
                <c:pt idx="4">
                  <c:v>4.4540271542586343</c:v>
                </c:pt>
                <c:pt idx="5">
                  <c:v>2.947452562791812</c:v>
                </c:pt>
                <c:pt idx="6">
                  <c:v>2.9320993742172998</c:v>
                </c:pt>
                <c:pt idx="7">
                  <c:v>2.7100275841411565</c:v>
                </c:pt>
                <c:pt idx="8">
                  <c:v>2.4114827362510192</c:v>
                </c:pt>
                <c:pt idx="9">
                  <c:v>2.213191613810555</c:v>
                </c:pt>
                <c:pt idx="10">
                  <c:v>1.7821309213025947</c:v>
                </c:pt>
                <c:pt idx="11">
                  <c:v>1.4063667262537654</c:v>
                </c:pt>
                <c:pt idx="12">
                  <c:v>0.91334165636835074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F90-4CA1-9F13-6AA6820A5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overlap val="-27"/>
        <c:axId val="948431247"/>
        <c:axId val="415239983"/>
      </c:barChart>
      <c:catAx>
        <c:axId val="94843124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Efficiency</a:t>
                </a:r>
                <a:r>
                  <a:rPr lang="en-US" baseline="0" dirty="0"/>
                  <a:t> (green) and demand-response (gray) measures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t" anchorCtr="0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5239983"/>
        <c:crosses val="autoZero"/>
        <c:auto val="1"/>
        <c:lblAlgn val="ctr"/>
        <c:lblOffset val="100"/>
        <c:noMultiLvlLbl val="0"/>
      </c:catAx>
      <c:valAx>
        <c:axId val="415239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84312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 rot="-5400000" vert="horz"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89361833431039E-2"/>
          <c:y val="7.8815084064258384E-2"/>
          <c:w val="0.90454771759317554"/>
          <c:h val="0.6615482253249738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Kate_Graphs_Copy!$O$282</c:f>
              <c:strCache>
                <c:ptCount val="1"/>
                <c:pt idx="0">
                  <c:v>Attic insulation/sealing and duct sealing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Kate_Graphs_Copy!$P$282:$S$282</c:f>
              <c:numCache>
                <c:formatCode>#,##0</c:formatCode>
                <c:ptCount val="4"/>
                <c:pt idx="0">
                  <c:v>1906.8784746838255</c:v>
                </c:pt>
                <c:pt idx="1">
                  <c:v>953.43923734191276</c:v>
                </c:pt>
                <c:pt idx="2">
                  <c:v>2435.2905821263316</c:v>
                </c:pt>
                <c:pt idx="3">
                  <c:v>1217.6452910631658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E5-4559-8D08-4814540633A2}"/>
            </c:ext>
          </c:extLst>
        </c:ser>
        <c:ser>
          <c:idx val="1"/>
          <c:order val="1"/>
          <c:tx>
            <c:strRef>
              <c:f>Kate_Graphs_Copy!$O$283</c:f>
              <c:strCache>
                <c:ptCount val="1"/>
                <c:pt idx="0">
                  <c:v>Replace electric furnaces with Energy Star HP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Kate_Graphs_Copy!$P$283:$S$283</c:f>
              <c:numCache>
                <c:formatCode>#,##0</c:formatCode>
                <c:ptCount val="4"/>
                <c:pt idx="0">
                  <c:v>85.688822999999843</c:v>
                </c:pt>
                <c:pt idx="1">
                  <c:v>85.688822999999843</c:v>
                </c:pt>
                <c:pt idx="2">
                  <c:v>10154.189759999999</c:v>
                </c:pt>
                <c:pt idx="3">
                  <c:v>10154.189759999999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E5-4559-8D08-4814540633A2}"/>
            </c:ext>
          </c:extLst>
        </c:ser>
        <c:ser>
          <c:idx val="2"/>
          <c:order val="2"/>
          <c:tx>
            <c:strRef>
              <c:f>Kate_Graphs_Copy!$O$284</c:f>
              <c:strCache>
                <c:ptCount val="1"/>
                <c:pt idx="0">
                  <c:v>Smart thermostats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Kate_Graphs_Copy!$P$284:$S$284</c:f>
              <c:numCache>
                <c:formatCode>#,##0</c:formatCode>
                <c:ptCount val="4"/>
                <c:pt idx="0" formatCode="General">
                  <c:v>1354.6648143000002</c:v>
                </c:pt>
                <c:pt idx="1">
                  <c:v>1354.6648143000002</c:v>
                </c:pt>
                <c:pt idx="2" formatCode="General">
                  <c:v>3029.064181043479</c:v>
                </c:pt>
                <c:pt idx="3">
                  <c:v>3029.064181043479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E5-4559-8D08-4814540633A2}"/>
            </c:ext>
          </c:extLst>
        </c:ser>
        <c:ser>
          <c:idx val="3"/>
          <c:order val="3"/>
          <c:tx>
            <c:strRef>
              <c:f>Kate_Graphs_Copy!$O$285</c:f>
              <c:strCache>
                <c:ptCount val="1"/>
                <c:pt idx="0">
                  <c:v>Heat pump water heaters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Kate_Graphs_Copy!$P$285:$S$285</c:f>
              <c:numCache>
                <c:formatCode>#,##0</c:formatCode>
                <c:ptCount val="4"/>
                <c:pt idx="0" formatCode="0">
                  <c:v>222.0217147076923</c:v>
                </c:pt>
                <c:pt idx="1">
                  <c:v>222.0217147076923</c:v>
                </c:pt>
                <c:pt idx="2" formatCode="0">
                  <c:v>383.49205267692304</c:v>
                </c:pt>
                <c:pt idx="3">
                  <c:v>383.49205267692304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E5-4559-8D08-4814540633A2}"/>
            </c:ext>
          </c:extLst>
        </c:ser>
        <c:ser>
          <c:idx val="4"/>
          <c:order val="4"/>
          <c:tx>
            <c:strRef>
              <c:f>Kate_Graphs_Copy!$O$286</c:f>
              <c:strCache>
                <c:ptCount val="1"/>
                <c:pt idx="0">
                  <c:v>Monitoring-based commissioning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Kate_Graphs_Copy!$P$286:$S$286</c:f>
              <c:numCache>
                <c:formatCode>#,##0</c:formatCode>
                <c:ptCount val="4"/>
                <c:pt idx="0" formatCode="0">
                  <c:v>300.13688432694221</c:v>
                </c:pt>
                <c:pt idx="1">
                  <c:v>300.13688432694221</c:v>
                </c:pt>
                <c:pt idx="2" formatCode="0">
                  <c:v>125.00172463859822</c:v>
                </c:pt>
                <c:pt idx="3">
                  <c:v>125.00172463859822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E5-4559-8D08-4814540633A2}"/>
            </c:ext>
          </c:extLst>
        </c:ser>
        <c:ser>
          <c:idx val="5"/>
          <c:order val="5"/>
          <c:tx>
            <c:strRef>
              <c:f>Kate_Graphs_Copy!$O$287</c:f>
              <c:strCache>
                <c:ptCount val="1"/>
                <c:pt idx="0">
                  <c:v>Small C&amp;I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Kate_Graphs_Copy!$P$287:$S$287</c:f>
              <c:numCache>
                <c:formatCode>General</c:formatCode>
                <c:ptCount val="4"/>
                <c:pt idx="0">
                  <c:v>1076.7452873673897</c:v>
                </c:pt>
                <c:pt idx="1">
                  <c:v>0</c:v>
                </c:pt>
                <c:pt idx="2" formatCode="0">
                  <c:v>717.8301915782597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AE5-4559-8D08-4814540633A2}"/>
            </c:ext>
          </c:extLst>
        </c:ser>
        <c:ser>
          <c:idx val="6"/>
          <c:order val="6"/>
          <c:tx>
            <c:strRef>
              <c:f>Kate_Graphs_Copy!$O$288</c:f>
              <c:strCache>
                <c:ptCount val="1"/>
                <c:pt idx="0">
                  <c:v>Low income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Kate_Graphs_Copy!$P$288:$S$288</c:f>
              <c:numCache>
                <c:formatCode>#,##0</c:formatCode>
                <c:ptCount val="4"/>
                <c:pt idx="0" formatCode="General">
                  <c:v>869.37412968619969</c:v>
                </c:pt>
                <c:pt idx="1">
                  <c:v>434.68706484309985</c:v>
                </c:pt>
                <c:pt idx="2" formatCode="General">
                  <c:v>1532.3150398322564</c:v>
                </c:pt>
                <c:pt idx="3">
                  <c:v>766.15751991612819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AE5-4559-8D08-4814540633A2}"/>
            </c:ext>
          </c:extLst>
        </c:ser>
        <c:ser>
          <c:idx val="7"/>
          <c:order val="7"/>
          <c:tx>
            <c:strRef>
              <c:f>Kate_Graphs_Copy!$O$289</c:f>
              <c:strCache>
                <c:ptCount val="1"/>
                <c:pt idx="0">
                  <c:v>Central AC/electric heat demand response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Kate_Graphs_Copy!$P$289:$S$289</c:f>
              <c:numCache>
                <c:formatCode>#,##0</c:formatCode>
                <c:ptCount val="4"/>
                <c:pt idx="0">
                  <c:v>3988.1685390256489</c:v>
                </c:pt>
                <c:pt idx="1">
                  <c:v>3988.1685390256489</c:v>
                </c:pt>
                <c:pt idx="2">
                  <c:v>1475.5414635259199</c:v>
                </c:pt>
                <c:pt idx="3">
                  <c:v>1475.5414635259199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AE5-4559-8D08-4814540633A2}"/>
            </c:ext>
          </c:extLst>
        </c:ser>
        <c:ser>
          <c:idx val="8"/>
          <c:order val="8"/>
          <c:tx>
            <c:strRef>
              <c:f>Kate_Graphs_Copy!$O$290</c:f>
              <c:strCache>
                <c:ptCount val="1"/>
                <c:pt idx="0">
                  <c:v>Water heater demand response</c:v>
                </c:pt>
              </c:strCache>
            </c:strRef>
          </c:tx>
          <c:spPr>
            <a:solidFill>
              <a:srgbClr val="0E79C9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Kate_Graphs_Copy!$P$290:$S$290</c:f>
              <c:numCache>
                <c:formatCode>General</c:formatCode>
                <c:ptCount val="4"/>
                <c:pt idx="0" formatCode="#,##0">
                  <c:v>904.30597759999989</c:v>
                </c:pt>
                <c:pt idx="1">
                  <c:v>0</c:v>
                </c:pt>
                <c:pt idx="2" formatCode="#,##0">
                  <c:v>1130.3824719999998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E5-4559-8D08-4814540633A2}"/>
            </c:ext>
          </c:extLst>
        </c:ser>
        <c:ser>
          <c:idx val="9"/>
          <c:order val="9"/>
          <c:tx>
            <c:strRef>
              <c:f>Kate_Graphs_Copy!$O$291</c:f>
              <c:strCache>
                <c:ptCount val="1"/>
                <c:pt idx="0">
                  <c:v>EV charging demand response</c:v>
                </c:pt>
              </c:strCache>
            </c:strRef>
          </c:tx>
          <c:spPr>
            <a:solidFill>
              <a:srgbClr val="34AB8A"/>
            </a:solidFill>
            <a:ln>
              <a:noFill/>
            </a:ln>
            <a:effectLst/>
          </c:spPr>
          <c:invertIfNegative val="0"/>
          <c:cat>
            <c:strRef>
              <c:f>Kate_Graphs_Copy!$P$281:$S$281</c:f>
              <c:strCache>
                <c:ptCount val="4"/>
                <c:pt idx="0">
                  <c:v> Summer peak MW savings in 2030 
(full scenario)</c:v>
                </c:pt>
                <c:pt idx="1">
                  <c:v> Summer peak MW savings in 2030 
(alternative scenario)</c:v>
                </c:pt>
                <c:pt idx="2">
                  <c:v> Winter peak MW savings in 2030 
(full scenario)</c:v>
                </c:pt>
                <c:pt idx="3">
                  <c:v> Winter peak MW savings in 2030 
(alternative scenario)</c:v>
                </c:pt>
              </c:strCache>
            </c:strRef>
          </c:cat>
          <c:val>
            <c:numRef>
              <c:f>Kate_Graphs_Copy!$P$291:$S$291</c:f>
              <c:numCache>
                <c:formatCode>#,##0</c:formatCode>
                <c:ptCount val="4"/>
                <c:pt idx="0">
                  <c:v>4286.021249999998</c:v>
                </c:pt>
                <c:pt idx="1">
                  <c:v>4286.021249999998</c:v>
                </c:pt>
                <c:pt idx="2">
                  <c:v>4286.021249999998</c:v>
                </c:pt>
                <c:pt idx="3">
                  <c:v>4286.021249999998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AE5-4559-8D08-4814540633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02505503"/>
        <c:axId val="1102512703"/>
      </c:barChart>
      <c:catAx>
        <c:axId val="1102505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2512703"/>
        <c:crosses val="autoZero"/>
        <c:auto val="1"/>
        <c:lblAlgn val="ctr"/>
        <c:lblOffset val="100"/>
        <c:noMultiLvlLbl val="0"/>
      </c:catAx>
      <c:valAx>
        <c:axId val="1102512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2505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Kate_Graphs_Copy!$K$282</c:f>
              <c:strCache>
                <c:ptCount val="1"/>
                <c:pt idx="0">
                  <c:v>Attic insulation/sealing and duct sealing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Kate_Graphs_Copy!$L$282:$M$282</c:f>
              <c:numCache>
                <c:formatCode>General</c:formatCode>
                <c:ptCount val="2"/>
                <c:pt idx="0">
                  <c:v>488.53943779199989</c:v>
                </c:pt>
                <c:pt idx="1">
                  <c:v>244.26971889599994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38-4691-862E-F085D51A8EFF}"/>
            </c:ext>
          </c:extLst>
        </c:ser>
        <c:ser>
          <c:idx val="1"/>
          <c:order val="1"/>
          <c:tx>
            <c:strRef>
              <c:f>Kate_Graphs_Copy!$K$283</c:f>
              <c:strCache>
                <c:ptCount val="1"/>
                <c:pt idx="0">
                  <c:v>Replace electric furnaces with Energy Star HP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Kate_Graphs_Copy!$L$283:$M$283</c:f>
              <c:numCache>
                <c:formatCode>General</c:formatCode>
                <c:ptCount val="2"/>
                <c:pt idx="0">
                  <c:v>43.073380083494939</c:v>
                </c:pt>
                <c:pt idx="1">
                  <c:v>43.073380083494939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38-4691-862E-F085D51A8EFF}"/>
            </c:ext>
          </c:extLst>
        </c:ser>
        <c:ser>
          <c:idx val="2"/>
          <c:order val="2"/>
          <c:tx>
            <c:strRef>
              <c:f>Kate_Graphs_Copy!$K$284</c:f>
              <c:strCache>
                <c:ptCount val="1"/>
                <c:pt idx="0">
                  <c:v>Smart thermostats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Kate_Graphs_Copy!$L$284:$M$284</c:f>
              <c:numCache>
                <c:formatCode>General</c:formatCode>
                <c:ptCount val="2"/>
                <c:pt idx="0">
                  <c:v>39.494600999999996</c:v>
                </c:pt>
                <c:pt idx="1">
                  <c:v>39.494600999999996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38-4691-862E-F085D51A8EFF}"/>
            </c:ext>
          </c:extLst>
        </c:ser>
        <c:ser>
          <c:idx val="3"/>
          <c:order val="3"/>
          <c:tx>
            <c:strRef>
              <c:f>Kate_Graphs_Copy!$K$285</c:f>
              <c:strCache>
                <c:ptCount val="1"/>
                <c:pt idx="0">
                  <c:v>Heat pump water heaters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Kate_Graphs_Copy!$L$285:$M$285</c:f>
              <c:numCache>
                <c:formatCode>General</c:formatCode>
                <c:ptCount val="2"/>
                <c:pt idx="0">
                  <c:v>11.740153846153847</c:v>
                </c:pt>
                <c:pt idx="1">
                  <c:v>11.740153846153847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38-4691-862E-F085D51A8EFF}"/>
            </c:ext>
          </c:extLst>
        </c:ser>
        <c:ser>
          <c:idx val="4"/>
          <c:order val="4"/>
          <c:tx>
            <c:strRef>
              <c:f>Kate_Graphs_Copy!$K$286</c:f>
              <c:strCache>
                <c:ptCount val="1"/>
                <c:pt idx="0">
                  <c:v>Monitoring-based commissioning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Kate_Graphs_Copy!$L$286:$M$286</c:f>
              <c:numCache>
                <c:formatCode>General</c:formatCode>
                <c:ptCount val="2"/>
                <c:pt idx="0">
                  <c:v>30.647424395778078</c:v>
                </c:pt>
                <c:pt idx="1">
                  <c:v>30.647424395778078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38-4691-862E-F085D51A8EFF}"/>
            </c:ext>
          </c:extLst>
        </c:ser>
        <c:ser>
          <c:idx val="5"/>
          <c:order val="5"/>
          <c:tx>
            <c:strRef>
              <c:f>Kate_Graphs_Copy!$K$287</c:f>
              <c:strCache>
                <c:ptCount val="1"/>
                <c:pt idx="0">
                  <c:v>Small C&amp;I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Kate_Graphs_Copy!$L$287:$M$287</c:f>
              <c:numCache>
                <c:formatCode>General</c:formatCode>
                <c:ptCount val="2"/>
                <c:pt idx="0">
                  <c:v>125.15349878137287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638-4691-862E-F085D51A8EFF}"/>
            </c:ext>
          </c:extLst>
        </c:ser>
        <c:ser>
          <c:idx val="6"/>
          <c:order val="6"/>
          <c:tx>
            <c:strRef>
              <c:f>Kate_Graphs_Copy!$K$288</c:f>
              <c:strCache>
                <c:ptCount val="1"/>
                <c:pt idx="0">
                  <c:v>Low income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Kate_Graphs_Copy!$L$288:$M$288</c:f>
              <c:numCache>
                <c:formatCode>General</c:formatCode>
                <c:ptCount val="2"/>
                <c:pt idx="0">
                  <c:v>259.43557504021362</c:v>
                </c:pt>
                <c:pt idx="1">
                  <c:v>129.71778752010681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38-4691-862E-F085D51A8EFF}"/>
            </c:ext>
          </c:extLst>
        </c:ser>
        <c:ser>
          <c:idx val="7"/>
          <c:order val="7"/>
          <c:tx>
            <c:strRef>
              <c:f>Kate_Graphs_Copy!$K$289</c:f>
              <c:strCache>
                <c:ptCount val="1"/>
                <c:pt idx="0">
                  <c:v>Central AC/electric heat demand response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Kate_Graphs_Copy!$L$289:$M$289</c:f>
              <c:numCache>
                <c:formatCode>General</c:formatCode>
                <c:ptCount val="2"/>
                <c:pt idx="0">
                  <c:v>151.85968949485712</c:v>
                </c:pt>
                <c:pt idx="1">
                  <c:v>151.85968949485712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638-4691-862E-F085D51A8EFF}"/>
            </c:ext>
          </c:extLst>
        </c:ser>
        <c:ser>
          <c:idx val="8"/>
          <c:order val="8"/>
          <c:tx>
            <c:strRef>
              <c:f>Kate_Graphs_Copy!$K$290</c:f>
              <c:strCache>
                <c:ptCount val="1"/>
                <c:pt idx="0">
                  <c:v>Water heater demand response</c:v>
                </c:pt>
              </c:strCache>
            </c:strRef>
          </c:tx>
          <c:spPr>
            <a:solidFill>
              <a:srgbClr val="0E79C9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Kate_Graphs_Copy!$L$290:$M$290</c:f>
              <c:numCache>
                <c:formatCode>General</c:formatCode>
                <c:ptCount val="2"/>
                <c:pt idx="0">
                  <c:v>55.589548337112582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638-4691-862E-F085D51A8EFF}"/>
            </c:ext>
          </c:extLst>
        </c:ser>
        <c:ser>
          <c:idx val="9"/>
          <c:order val="9"/>
          <c:tx>
            <c:strRef>
              <c:f>Kate_Graphs_Copy!$K$291</c:f>
              <c:strCache>
                <c:ptCount val="1"/>
                <c:pt idx="0">
                  <c:v>EV charging demand response</c:v>
                </c:pt>
              </c:strCache>
            </c:strRef>
          </c:tx>
          <c:spPr>
            <a:solidFill>
              <a:srgbClr val="34AB8A"/>
            </a:solidFill>
            <a:ln>
              <a:noFill/>
            </a:ln>
            <a:effectLst/>
          </c:spPr>
          <c:invertIfNegative val="0"/>
          <c:cat>
            <c:strRef>
              <c:f>Kate_Graphs_Copy!$L$281:$M$281</c:f>
              <c:strCache>
                <c:ptCount val="2"/>
                <c:pt idx="0">
                  <c:v>Average annual expenditure 
(full scenario)</c:v>
                </c:pt>
                <c:pt idx="1">
                  <c:v>Average annual expenditure 
(alternative scenario)</c:v>
                </c:pt>
              </c:strCache>
            </c:strRef>
          </c:cat>
          <c:val>
            <c:numRef>
              <c:f>Kate_Graphs_Copy!$L$291:$M$291</c:f>
              <c:numCache>
                <c:formatCode>General</c:formatCode>
                <c:ptCount val="2"/>
                <c:pt idx="0">
                  <c:v>54.269149151314288</c:v>
                </c:pt>
                <c:pt idx="1">
                  <c:v>54.269149151314288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638-4691-862E-F085D51A8E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02505503"/>
        <c:axId val="1102512703"/>
      </c:barChart>
      <c:catAx>
        <c:axId val="1102505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2512703"/>
        <c:crosses val="autoZero"/>
        <c:auto val="1"/>
        <c:lblAlgn val="ctr"/>
        <c:lblOffset val="100"/>
        <c:noMultiLvlLbl val="0"/>
      </c:catAx>
      <c:valAx>
        <c:axId val="1102512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Millions USD per 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2505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946037182396941E-2"/>
          <c:y val="7.4405762304921963E-2"/>
          <c:w val="0.90894782382971362"/>
          <c:h val="0.63736902468500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'2022_Table'!$C$1</c:f>
              <c:strCache>
                <c:ptCount val="1"/>
                <c:pt idx="0">
                  <c:v>Approx. annual electric savings target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958-4455-96DD-3EEF1F7E0DC5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958-4455-96DD-3EEF1F7E0DC5}"/>
              </c:ext>
            </c:extLst>
          </c:dPt>
          <c:dPt>
            <c:idx val="26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958-4455-96DD-3EEF1F7E0DC5}"/>
              </c:ext>
            </c:extLst>
          </c:dPt>
          <c:cat>
            <c:strRef>
              <c:f>'2022_Table'!$B$3:$B$30</c:f>
              <c:strCache>
                <c:ptCount val="28"/>
                <c:pt idx="0">
                  <c:v>New York</c:v>
                </c:pt>
                <c:pt idx="1">
                  <c:v>Rhode Island</c:v>
                </c:pt>
                <c:pt idx="2">
                  <c:v>Illinois</c:v>
                </c:pt>
                <c:pt idx="3">
                  <c:v>Colorado</c:v>
                </c:pt>
                <c:pt idx="4">
                  <c:v>Maryland</c:v>
                </c:pt>
                <c:pt idx="5">
                  <c:v>Vermont</c:v>
                </c:pt>
                <c:pt idx="6">
                  <c:v>New Jersey</c:v>
                </c:pt>
                <c:pt idx="7">
                  <c:v>California</c:v>
                </c:pt>
                <c:pt idx="8">
                  <c:v>Hawaii</c:v>
                </c:pt>
                <c:pt idx="9">
                  <c:v>Minnesota</c:v>
                </c:pt>
                <c:pt idx="10">
                  <c:v>Oregon</c:v>
                </c:pt>
                <c:pt idx="11">
                  <c:v>Arkansas</c:v>
                </c:pt>
                <c:pt idx="12">
                  <c:v>Virginia</c:v>
                </c:pt>
                <c:pt idx="13">
                  <c:v>U.S. Average</c:v>
                </c:pt>
                <c:pt idx="14">
                  <c:v>Massachusetts</c:v>
                </c:pt>
                <c:pt idx="15">
                  <c:v>Nevada</c:v>
                </c:pt>
                <c:pt idx="16">
                  <c:v>Arizona</c:v>
                </c:pt>
                <c:pt idx="17">
                  <c:v>Maine</c:v>
                </c:pt>
                <c:pt idx="18">
                  <c:v>Michigan</c:v>
                </c:pt>
                <c:pt idx="19">
                  <c:v>New Mexico</c:v>
                </c:pt>
                <c:pt idx="20">
                  <c:v>Iowa</c:v>
                </c:pt>
                <c:pt idx="21">
                  <c:v>Washington</c:v>
                </c:pt>
                <c:pt idx="22">
                  <c:v>Connecticut</c:v>
                </c:pt>
                <c:pt idx="23">
                  <c:v>Wisconsin</c:v>
                </c:pt>
                <c:pt idx="24">
                  <c:v>District of Columbia</c:v>
                </c:pt>
                <c:pt idx="25">
                  <c:v>Pennsylvania</c:v>
                </c:pt>
                <c:pt idx="26">
                  <c:v>Texas</c:v>
                </c:pt>
                <c:pt idx="27">
                  <c:v>U.S. Average</c:v>
                </c:pt>
              </c:strCache>
            </c:strRef>
          </c:cat>
          <c:val>
            <c:numRef>
              <c:f>'2022_Table'!$C$3:$C$29</c:f>
              <c:numCache>
                <c:formatCode>0.00%</c:formatCode>
                <c:ptCount val="27"/>
                <c:pt idx="0">
                  <c:v>0.02</c:v>
                </c:pt>
                <c:pt idx="1">
                  <c:v>1.9E-2</c:v>
                </c:pt>
                <c:pt idx="2">
                  <c:v>1.7999999999999999E-2</c:v>
                </c:pt>
                <c:pt idx="3">
                  <c:v>1.7000000000000001E-2</c:v>
                </c:pt>
                <c:pt idx="4">
                  <c:v>1.7000000000000001E-2</c:v>
                </c:pt>
                <c:pt idx="5">
                  <c:v>1.6E-2</c:v>
                </c:pt>
                <c:pt idx="6">
                  <c:v>1.6E-2</c:v>
                </c:pt>
                <c:pt idx="7">
                  <c:v>1.4999999999999999E-2</c:v>
                </c:pt>
                <c:pt idx="8">
                  <c:v>1.4E-2</c:v>
                </c:pt>
                <c:pt idx="9">
                  <c:v>1.2999999999999999E-2</c:v>
                </c:pt>
                <c:pt idx="10">
                  <c:v>1.2999999999999999E-2</c:v>
                </c:pt>
                <c:pt idx="11">
                  <c:v>1.2E-2</c:v>
                </c:pt>
                <c:pt idx="12">
                  <c:v>1.2E-2</c:v>
                </c:pt>
                <c:pt idx="13">
                  <c:v>1.2E-2</c:v>
                </c:pt>
                <c:pt idx="14">
                  <c:v>1.0999999999999999E-2</c:v>
                </c:pt>
                <c:pt idx="15">
                  <c:v>1.0999999999999999E-2</c:v>
                </c:pt>
                <c:pt idx="16">
                  <c:v>1.0999999999999999E-2</c:v>
                </c:pt>
                <c:pt idx="17">
                  <c:v>0.01</c:v>
                </c:pt>
                <c:pt idx="18">
                  <c:v>0.01</c:v>
                </c:pt>
                <c:pt idx="19">
                  <c:v>0.01</c:v>
                </c:pt>
                <c:pt idx="20">
                  <c:v>8.9999999999999993E-3</c:v>
                </c:pt>
                <c:pt idx="21">
                  <c:v>8.9999999999999993E-3</c:v>
                </c:pt>
                <c:pt idx="22">
                  <c:v>7.0000000000000001E-3</c:v>
                </c:pt>
                <c:pt idx="23">
                  <c:v>7.0000000000000001E-3</c:v>
                </c:pt>
                <c:pt idx="24">
                  <c:v>7.0000000000000001E-3</c:v>
                </c:pt>
                <c:pt idx="25">
                  <c:v>6.0000000000000001E-3</c:v>
                </c:pt>
                <c:pt idx="26">
                  <c:v>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958-4455-96DD-3EEF1F7E0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00148208"/>
        <c:axId val="2000160272"/>
      </c:barChart>
      <c:catAx>
        <c:axId val="200014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0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0160272"/>
        <c:crosses val="autoZero"/>
        <c:auto val="1"/>
        <c:lblAlgn val="ctr"/>
        <c:lblOffset val="100"/>
        <c:noMultiLvlLbl val="0"/>
      </c:catAx>
      <c:valAx>
        <c:axId val="2000160272"/>
        <c:scaling>
          <c:orientation val="minMax"/>
          <c:max val="2.2500000000000006E-2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014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4A3C7-F184-1346-84E3-80B21C220A0C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2CBF3-7C83-8247-94D2-CF877CD52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9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1pPr>
    <a:lvl2pPr marL="410291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2pPr>
    <a:lvl3pPr marL="820583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3pPr>
    <a:lvl4pPr marL="1230874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4pPr>
    <a:lvl5pPr marL="1641165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5pPr>
    <a:lvl6pPr marL="2051456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6pPr>
    <a:lvl7pPr marL="2461748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7pPr>
    <a:lvl8pPr marL="2872039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8pPr>
    <a:lvl9pPr marL="3282330" algn="l" defTabSz="820583" rtl="0" eaLnBrk="1" latinLnBrk="0" hangingPunct="1">
      <a:defRPr sz="107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DF3AE-327D-4A3D-A946-4200C5D7DDEE}" type="slidenum">
              <a:rPr lang="en-US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428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5824" b="0" i="0" baseline="0"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30" b="0" i="0">
                <a:latin typeface="Franklin Gothic Medium" charset="0"/>
                <a:ea typeface="Franklin Gothic Medium" charset="0"/>
                <a:cs typeface="Franklin Gothic Medium" charset="0"/>
              </a:defRPr>
            </a:lvl1pPr>
            <a:lvl2pPr marL="443777" indent="0" algn="ctr">
              <a:buNone/>
              <a:defRPr sz="1941"/>
            </a:lvl2pPr>
            <a:lvl3pPr marL="887553" indent="0" algn="ctr">
              <a:buNone/>
              <a:defRPr sz="1747"/>
            </a:lvl3pPr>
            <a:lvl4pPr marL="1331330" indent="0" algn="ctr">
              <a:buNone/>
              <a:defRPr sz="1553"/>
            </a:lvl4pPr>
            <a:lvl5pPr marL="1775106" indent="0" algn="ctr">
              <a:buNone/>
              <a:defRPr sz="1553"/>
            </a:lvl5pPr>
            <a:lvl6pPr marL="2218883" indent="0" algn="ctr">
              <a:buNone/>
              <a:defRPr sz="1553"/>
            </a:lvl6pPr>
            <a:lvl7pPr marL="2662660" indent="0" algn="ctr">
              <a:buNone/>
              <a:defRPr sz="1553"/>
            </a:lvl7pPr>
            <a:lvl8pPr marL="3106436" indent="0" algn="ctr">
              <a:buNone/>
              <a:defRPr sz="1553"/>
            </a:lvl8pPr>
            <a:lvl9pPr marL="3550213" indent="0" algn="ctr">
              <a:buNone/>
              <a:defRPr sz="1553"/>
            </a:lvl9pPr>
          </a:lstStyle>
          <a:p>
            <a:r>
              <a:rPr lang="en-US" dirty="0"/>
              <a:t>Subtitle/Author/Venue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>
                <a:latin typeface="Franklin Gothic Medium" charset="0"/>
                <a:ea typeface="Franklin Gothic Medium" charset="0"/>
                <a:cs typeface="Franklin Gothic Medium" charset="0"/>
              </a:defRPr>
            </a:lvl2pPr>
            <a:lvl4pPr>
              <a:defRPr>
                <a:latin typeface="Franklin Gothic Medium" charset="0"/>
                <a:ea typeface="Franklin Gothic Medium" charset="0"/>
                <a:cs typeface="Franklin Gothic Medium" charset="0"/>
              </a:defRPr>
            </a:lvl4pPr>
            <a:lvl5pPr>
              <a:defRPr sz="1235">
                <a:latin typeface="Franklin Gothic Book" charset="0"/>
                <a:ea typeface="Franklin Gothic Book" charset="0"/>
                <a:cs typeface="Franklin Gothic Book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58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330">
                <a:solidFill>
                  <a:schemeClr val="tx1"/>
                </a:solidFill>
              </a:defRPr>
            </a:lvl1pPr>
            <a:lvl2pPr marL="443777" indent="0">
              <a:buNone/>
              <a:defRPr sz="1941">
                <a:solidFill>
                  <a:schemeClr val="tx1">
                    <a:tint val="75000"/>
                  </a:schemeClr>
                </a:solidFill>
              </a:defRPr>
            </a:lvl2pPr>
            <a:lvl3pPr marL="887553" indent="0">
              <a:buNone/>
              <a:defRPr sz="1747">
                <a:solidFill>
                  <a:schemeClr val="tx1">
                    <a:tint val="75000"/>
                  </a:schemeClr>
                </a:solidFill>
              </a:defRPr>
            </a:lvl3pPr>
            <a:lvl4pPr marL="133133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4pPr>
            <a:lvl5pPr marL="177510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5pPr>
            <a:lvl6pPr marL="221888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6pPr>
            <a:lvl7pPr marL="266266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7pPr>
            <a:lvl8pPr marL="310643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8pPr>
            <a:lvl9pPr marL="355021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308839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38200" y="3634401"/>
            <a:ext cx="10515600" cy="1500187"/>
          </a:xfrm>
        </p:spPr>
        <p:txBody>
          <a:bodyPr/>
          <a:lstStyle>
            <a:lvl1pPr marL="0" indent="0" algn="ctr">
              <a:buNone/>
              <a:defRPr sz="2330">
                <a:solidFill>
                  <a:schemeClr val="bg1"/>
                </a:solidFill>
              </a:defRPr>
            </a:lvl1pPr>
            <a:lvl2pPr marL="443777" indent="0">
              <a:buNone/>
              <a:defRPr sz="1941">
                <a:solidFill>
                  <a:schemeClr val="tx1">
                    <a:tint val="75000"/>
                  </a:schemeClr>
                </a:solidFill>
              </a:defRPr>
            </a:lvl2pPr>
            <a:lvl3pPr marL="887553" indent="0">
              <a:buNone/>
              <a:defRPr sz="1747">
                <a:solidFill>
                  <a:schemeClr val="tx1">
                    <a:tint val="75000"/>
                  </a:schemeClr>
                </a:solidFill>
              </a:defRPr>
            </a:lvl3pPr>
            <a:lvl4pPr marL="133133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4pPr>
            <a:lvl5pPr marL="177510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5pPr>
            <a:lvl6pPr marL="221888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6pPr>
            <a:lvl7pPr marL="266266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7pPr>
            <a:lvl8pPr marL="3106436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8pPr>
            <a:lvl9pPr marL="3550213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310" y="-67112"/>
            <a:ext cx="12311310" cy="69251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1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106"/>
            </a:lvl1pPr>
            <a:lvl2pPr>
              <a:defRPr sz="2718"/>
            </a:lvl2pPr>
            <a:lvl3pPr>
              <a:defRPr sz="2330"/>
            </a:lvl3pPr>
            <a:lvl4pPr>
              <a:defRPr sz="1941"/>
            </a:lvl4pPr>
            <a:lvl5pPr>
              <a:defRPr sz="1941"/>
            </a:lvl5pPr>
            <a:lvl6pPr>
              <a:defRPr sz="1941"/>
            </a:lvl6pPr>
            <a:lvl7pPr>
              <a:defRPr sz="1941"/>
            </a:lvl7pPr>
            <a:lvl8pPr>
              <a:defRPr sz="1941"/>
            </a:lvl8pPr>
            <a:lvl9pPr>
              <a:defRPr sz="19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553"/>
            </a:lvl1pPr>
            <a:lvl2pPr marL="443777" indent="0">
              <a:buNone/>
              <a:defRPr sz="1359"/>
            </a:lvl2pPr>
            <a:lvl3pPr marL="887553" indent="0">
              <a:buNone/>
              <a:defRPr sz="1165"/>
            </a:lvl3pPr>
            <a:lvl4pPr marL="1331330" indent="0">
              <a:buNone/>
              <a:defRPr sz="971"/>
            </a:lvl4pPr>
            <a:lvl5pPr marL="1775106" indent="0">
              <a:buNone/>
              <a:defRPr sz="971"/>
            </a:lvl5pPr>
            <a:lvl6pPr marL="2218883" indent="0">
              <a:buNone/>
              <a:defRPr sz="971"/>
            </a:lvl6pPr>
            <a:lvl7pPr marL="2662660" indent="0">
              <a:buNone/>
              <a:defRPr sz="971"/>
            </a:lvl7pPr>
            <a:lvl8pPr marL="3106436" indent="0">
              <a:buNone/>
              <a:defRPr sz="971"/>
            </a:lvl8pPr>
            <a:lvl9pPr marL="3550213" indent="0">
              <a:buNone/>
              <a:defRPr sz="9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1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106"/>
            </a:lvl1pPr>
            <a:lvl2pPr marL="443777" indent="0">
              <a:buNone/>
              <a:defRPr sz="2718"/>
            </a:lvl2pPr>
            <a:lvl3pPr marL="887553" indent="0">
              <a:buNone/>
              <a:defRPr sz="2330"/>
            </a:lvl3pPr>
            <a:lvl4pPr marL="1331330" indent="0">
              <a:buNone/>
              <a:defRPr sz="1941"/>
            </a:lvl4pPr>
            <a:lvl5pPr marL="1775106" indent="0">
              <a:buNone/>
              <a:defRPr sz="1941"/>
            </a:lvl5pPr>
            <a:lvl6pPr marL="2218883" indent="0">
              <a:buNone/>
              <a:defRPr sz="1941"/>
            </a:lvl6pPr>
            <a:lvl7pPr marL="2662660" indent="0">
              <a:buNone/>
              <a:defRPr sz="1941"/>
            </a:lvl7pPr>
            <a:lvl8pPr marL="3106436" indent="0">
              <a:buNone/>
              <a:defRPr sz="1941"/>
            </a:lvl8pPr>
            <a:lvl9pPr marL="3550213" indent="0">
              <a:buNone/>
              <a:defRPr sz="194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553"/>
            </a:lvl1pPr>
            <a:lvl2pPr marL="443777" indent="0">
              <a:buNone/>
              <a:defRPr sz="1359"/>
            </a:lvl2pPr>
            <a:lvl3pPr marL="887553" indent="0">
              <a:buNone/>
              <a:defRPr sz="1165"/>
            </a:lvl3pPr>
            <a:lvl4pPr marL="1331330" indent="0">
              <a:buNone/>
              <a:defRPr sz="971"/>
            </a:lvl4pPr>
            <a:lvl5pPr marL="1775106" indent="0">
              <a:buNone/>
              <a:defRPr sz="971"/>
            </a:lvl5pPr>
            <a:lvl6pPr marL="2218883" indent="0">
              <a:buNone/>
              <a:defRPr sz="971"/>
            </a:lvl6pPr>
            <a:lvl7pPr marL="2662660" indent="0">
              <a:buNone/>
              <a:defRPr sz="971"/>
            </a:lvl7pPr>
            <a:lvl8pPr marL="3106436" indent="0">
              <a:buNone/>
              <a:defRPr sz="971"/>
            </a:lvl8pPr>
            <a:lvl9pPr marL="3550213" indent="0">
              <a:buNone/>
              <a:defRPr sz="9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912" y="241148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852" y="-1"/>
            <a:ext cx="12303852" cy="692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7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36984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6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41A2E-FF50-454A-B4A3-DC6D1DD01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841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8" r:id="rId5"/>
    <p:sldLayoutId id="2147483680" r:id="rId6"/>
    <p:sldLayoutId id="2147483681" r:id="rId7"/>
    <p:sldLayoutId id="2147483682" r:id="rId8"/>
    <p:sldLayoutId id="2147483683" r:id="rId9"/>
  </p:sldLayoutIdLst>
  <p:txStyles>
    <p:titleStyle>
      <a:lvl1pPr algn="l" defTabSz="887553" rtl="0" eaLnBrk="1" latinLnBrk="0" hangingPunct="1">
        <a:lnSpc>
          <a:spcPct val="90000"/>
        </a:lnSpc>
        <a:spcBef>
          <a:spcPct val="0"/>
        </a:spcBef>
        <a:buNone/>
        <a:defRPr sz="3883" b="0" i="0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1pPr>
    </p:titleStyle>
    <p:bodyStyle>
      <a:lvl1pPr marL="221888" indent="-221888" algn="l" defTabSz="887553" rtl="0" eaLnBrk="1" latinLnBrk="0" hangingPunct="1">
        <a:lnSpc>
          <a:spcPct val="90000"/>
        </a:lnSpc>
        <a:spcBef>
          <a:spcPts val="971"/>
        </a:spcBef>
        <a:buFont typeface="Arial" panose="020B0604020202020204" pitchFamily="34" charset="0"/>
        <a:buChar char="•"/>
        <a:defRPr sz="2824" b="0" i="0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1pPr>
      <a:lvl2pPr marL="665665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2118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2pPr>
      <a:lvl3pPr marL="1109442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588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3pPr>
      <a:lvl4pPr marL="1553218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412" b="0" i="0" kern="1200">
          <a:solidFill>
            <a:schemeClr val="tx1"/>
          </a:solidFill>
          <a:latin typeface="Franklin Gothic Book" charset="0"/>
          <a:ea typeface="Franklin Gothic Book" charset="0"/>
          <a:cs typeface="Franklin Gothic Book" charset="0"/>
        </a:defRPr>
      </a:lvl4pPr>
      <a:lvl5pPr marL="1996995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5pPr>
      <a:lvl6pPr marL="2440771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6pPr>
      <a:lvl7pPr marL="2884548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7pPr>
      <a:lvl8pPr marL="3328325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8pPr>
      <a:lvl9pPr marL="3772101" indent="-221888" algn="l" defTabSz="887553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1pPr>
      <a:lvl2pPr marL="443777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2pPr>
      <a:lvl3pPr marL="887553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3pPr>
      <a:lvl4pPr marL="1331330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4pPr>
      <a:lvl5pPr marL="1775106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5pPr>
      <a:lvl6pPr marL="2218883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6pPr>
      <a:lvl7pPr marL="2662660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7pPr>
      <a:lvl8pPr marL="3106436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8pPr>
      <a:lvl9pPr marL="3550213" algn="l" defTabSz="887553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mailto:snadel@aceee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69B740-5CB8-BB6A-8960-A33A9FFD1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49" y="28005"/>
            <a:ext cx="5133975" cy="680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27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75A7-B9BB-6124-CC1F-284677910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2646680" cy="3891912"/>
          </a:xfrm>
        </p:spPr>
        <p:txBody>
          <a:bodyPr>
            <a:normAutofit fontScale="90000"/>
          </a:bodyPr>
          <a:lstStyle/>
          <a:p>
            <a:r>
              <a:rPr lang="en-US" dirty="0"/>
              <a:t>Alternative Scenario    (8 programs, 78-85% of the peak reductions, 56% of the costs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0B6E1F3-04DB-12FA-FDD0-B5680AA93F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7965781"/>
              </p:ext>
            </p:extLst>
          </p:nvPr>
        </p:nvGraphicFramePr>
        <p:xfrm>
          <a:off x="3793248" y="223520"/>
          <a:ext cx="5879073" cy="64312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8884">
                  <a:extLst>
                    <a:ext uri="{9D8B030D-6E8A-4147-A177-3AD203B41FA5}">
                      <a16:colId xmlns:a16="http://schemas.microsoft.com/office/drawing/2014/main" val="291273328"/>
                    </a:ext>
                  </a:extLst>
                </a:gridCol>
                <a:gridCol w="828937">
                  <a:extLst>
                    <a:ext uri="{9D8B030D-6E8A-4147-A177-3AD203B41FA5}">
                      <a16:colId xmlns:a16="http://schemas.microsoft.com/office/drawing/2014/main" val="3207913333"/>
                    </a:ext>
                  </a:extLst>
                </a:gridCol>
                <a:gridCol w="841689">
                  <a:extLst>
                    <a:ext uri="{9D8B030D-6E8A-4147-A177-3AD203B41FA5}">
                      <a16:colId xmlns:a16="http://schemas.microsoft.com/office/drawing/2014/main" val="3780490745"/>
                    </a:ext>
                  </a:extLst>
                </a:gridCol>
                <a:gridCol w="841689">
                  <a:extLst>
                    <a:ext uri="{9D8B030D-6E8A-4147-A177-3AD203B41FA5}">
                      <a16:colId xmlns:a16="http://schemas.microsoft.com/office/drawing/2014/main" val="1285076632"/>
                    </a:ext>
                  </a:extLst>
                </a:gridCol>
                <a:gridCol w="828937">
                  <a:extLst>
                    <a:ext uri="{9D8B030D-6E8A-4147-A177-3AD203B41FA5}">
                      <a16:colId xmlns:a16="http://schemas.microsoft.com/office/drawing/2014/main" val="3894850183"/>
                    </a:ext>
                  </a:extLst>
                </a:gridCol>
                <a:gridCol w="828937">
                  <a:extLst>
                    <a:ext uri="{9D8B030D-6E8A-4147-A177-3AD203B41FA5}">
                      <a16:colId xmlns:a16="http://schemas.microsoft.com/office/drawing/2014/main" val="2911712431"/>
                    </a:ext>
                  </a:extLst>
                </a:gridCol>
              </a:tblGrid>
              <a:tr h="417383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Program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Customers served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Peak savings in 2030 (MW)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Energy savings 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(GWh)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Costs ($million)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extLst>
                  <a:ext uri="{0D108BD9-81ED-4DB2-BD59-A6C34878D82A}">
                    <a16:rowId xmlns:a16="http://schemas.microsoft.com/office/drawing/2014/main" val="2271235776"/>
                  </a:ext>
                </a:extLst>
              </a:tr>
              <a:tr h="215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Summer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Winter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0264948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effectLst/>
                        </a:rPr>
                        <a:t>Efficiency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611080325"/>
                  </a:ext>
                </a:extLst>
              </a:tr>
              <a:tr h="4305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Replace electric furnaces with Energy Star HP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602,933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10,154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1,281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1182538835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Heat pump water heaters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299,385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222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383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636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4013069818"/>
                  </a:ext>
                </a:extLst>
              </a:tr>
              <a:tr h="4305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Attic insulation/sealing and duct sealing (half)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1,090,490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953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1,218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2,496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1,710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486217646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Smart thermostats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2,764,622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1,355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3,029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2,488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276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754141579"/>
                  </a:ext>
                </a:extLst>
              </a:tr>
              <a:tr h="4305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Monitoring-based commissioning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735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300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1,315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215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3064704754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Low-income (half)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1,112,456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435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766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1,006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908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696234276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Subtotal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5,870,621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3,351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15,676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9,222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3,493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321251735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3105708595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effectLst/>
                        </a:rPr>
                        <a:t>Demand Response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3280903497"/>
                  </a:ext>
                </a:extLst>
              </a:tr>
              <a:tr h="4305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Central AC/electric heat demand response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2,611,032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3,988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1,476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1,063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2724708703"/>
                  </a:ext>
                </a:extLst>
              </a:tr>
              <a:tr h="4305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EV charging demand response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750,000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4,286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4,286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380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695252837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  Subtotal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3,361,032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8,274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5,762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1,443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3165450744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1028929923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9,231,653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11,625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21,437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9,222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$4,936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3078847438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2051533194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Scaled-back as % of full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78%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85%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60%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56%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b"/>
                </a:tc>
                <a:extLst>
                  <a:ext uri="{0D108BD9-81ED-4DB2-BD59-A6C34878D82A}">
                    <a16:rowId xmlns:a16="http://schemas.microsoft.com/office/drawing/2014/main" val="513378504"/>
                  </a:ext>
                </a:extLst>
              </a:tr>
              <a:tr h="4173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Add 13.75% reserve margin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13,223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24,385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748528779"/>
                  </a:ext>
                </a:extLst>
              </a:tr>
              <a:tr h="21525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3361004555"/>
                  </a:ext>
                </a:extLst>
              </a:tr>
              <a:tr h="4305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Annual average (without reserve margin)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1,661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3,062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1,317</a:t>
                      </a:r>
                      <a:endParaRPr lang="en-US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$705</a:t>
                      </a:r>
                      <a:endParaRPr lang="en-US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065" marR="54065" marT="7509" marB="7509" anchor="ctr"/>
                </a:tc>
                <a:extLst>
                  <a:ext uri="{0D108BD9-81ED-4DB2-BD59-A6C34878D82A}">
                    <a16:rowId xmlns:a16="http://schemas.microsoft.com/office/drawing/2014/main" val="2943009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951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12654-F79E-BA29-C21F-1188D15BC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Savings Targets (MWh) as % of Sales for States with Efficiency Targets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4CF23BA-B27C-4E3C-9B42-CBAC1E2A49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0854770"/>
              </p:ext>
            </p:extLst>
          </p:nvPr>
        </p:nvGraphicFramePr>
        <p:xfrm>
          <a:off x="838200" y="168338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39707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8CC967-43C6-C14F-C7B1-500E9ADB2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365128"/>
            <a:ext cx="11010900" cy="459577"/>
          </a:xfrm>
        </p:spPr>
        <p:txBody>
          <a:bodyPr>
            <a:noAutofit/>
          </a:bodyPr>
          <a:lstStyle/>
          <a:p>
            <a:r>
              <a:rPr lang="en-US" sz="3100" dirty="0"/>
              <a:t>Comparison of Current Participation to ACEEE Recommendations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766397-12AF-AB0D-F41D-3F6267E81A39}"/>
              </a:ext>
            </a:extLst>
          </p:cNvPr>
          <p:cNvSpPr txBox="1"/>
          <p:nvPr/>
        </p:nvSpPr>
        <p:spPr>
          <a:xfrm>
            <a:off x="2962275" y="6238875"/>
            <a:ext cx="4250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Note: 2022 info from draft </a:t>
            </a:r>
            <a:r>
              <a:rPr lang="en-US" dirty="0" err="1"/>
              <a:t>TetraTech</a:t>
            </a:r>
            <a:r>
              <a:rPr lang="en-US" dirty="0"/>
              <a:t> report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43B231F-15C7-DF17-6943-BC01FAD1FA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2326745"/>
              </p:ext>
            </p:extLst>
          </p:nvPr>
        </p:nvGraphicFramePr>
        <p:xfrm>
          <a:off x="721360" y="1097280"/>
          <a:ext cx="10505440" cy="47853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6360">
                  <a:extLst>
                    <a:ext uri="{9D8B030D-6E8A-4147-A177-3AD203B41FA5}">
                      <a16:colId xmlns:a16="http://schemas.microsoft.com/office/drawing/2014/main" val="2326041040"/>
                    </a:ext>
                  </a:extLst>
                </a:gridCol>
                <a:gridCol w="2626360">
                  <a:extLst>
                    <a:ext uri="{9D8B030D-6E8A-4147-A177-3AD203B41FA5}">
                      <a16:colId xmlns:a16="http://schemas.microsoft.com/office/drawing/2014/main" val="511786686"/>
                    </a:ext>
                  </a:extLst>
                </a:gridCol>
                <a:gridCol w="2626360">
                  <a:extLst>
                    <a:ext uri="{9D8B030D-6E8A-4147-A177-3AD203B41FA5}">
                      <a16:colId xmlns:a16="http://schemas.microsoft.com/office/drawing/2014/main" val="1366665298"/>
                    </a:ext>
                  </a:extLst>
                </a:gridCol>
                <a:gridCol w="2626360">
                  <a:extLst>
                    <a:ext uri="{9D8B030D-6E8A-4147-A177-3AD203B41FA5}">
                      <a16:colId xmlns:a16="http://schemas.microsoft.com/office/drawing/2014/main" val="3457675695"/>
                    </a:ext>
                  </a:extLst>
                </a:gridCol>
              </a:tblGrid>
              <a:tr h="217516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                        ACEEE Recommendations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734250"/>
                  </a:ext>
                </a:extLst>
              </a:tr>
              <a:tr h="2175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Program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7-year average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94738961"/>
                  </a:ext>
                </a:extLst>
              </a:tr>
              <a:tr h="217516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51299247"/>
                  </a:ext>
                </a:extLst>
              </a:tr>
              <a:tr h="435033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Heat pump to replace elec. furnaces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22 MW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462 MW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1450 MW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82213559"/>
                  </a:ext>
                </a:extLst>
              </a:tr>
              <a:tr h="435033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Attic insulation and sealing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Well established; participation not provided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109,000 homes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312,000 homes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30737357"/>
                  </a:ext>
                </a:extLst>
              </a:tr>
              <a:tr h="21751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Heat pump water heaters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71 units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17,000 units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43,000 units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38344732"/>
                  </a:ext>
                </a:extLst>
              </a:tr>
              <a:tr h="21751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Smart thermostats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Installed over 9000 units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276,000 units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395,000 units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46086821"/>
                  </a:ext>
                </a:extLst>
              </a:tr>
              <a:tr h="435033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Low income programs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$25.6 million in spending in 2021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$74 million in spending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$265 million in spending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47370594"/>
                  </a:ext>
                </a:extLst>
              </a:tr>
              <a:tr h="435033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Small business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6 dedicated programs, participation not provided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3300 buildings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12,000 buildings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6916994"/>
                  </a:ext>
                </a:extLst>
              </a:tr>
              <a:tr h="652549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Monitoring-based commissioning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4 programs + custom applications; participation not provided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122 million sq. ft. of building floor area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122 million sq. ft. of building floor area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01556231"/>
                  </a:ext>
                </a:extLst>
              </a:tr>
              <a:tr h="652549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Central AC DR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3 programs reducing load 72 MW; infrastructure in place to ramp-up if needed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1329 MW of load reductions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3988 MW of load reductions in 2030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52993191"/>
                  </a:ext>
                </a:extLst>
              </a:tr>
              <a:tr h="217516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Water heating DR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Current M&amp;V can handle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278,000 homes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2.2 million homes in 2030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94349930"/>
                  </a:ext>
                </a:extLst>
              </a:tr>
              <a:tr h="435033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EV DR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19 chargers in 2022; one study in 2023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effectLst/>
                        </a:rPr>
                        <a:t>153,000 homes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 dirty="0">
                          <a:effectLst/>
                        </a:rPr>
                        <a:t>750,000 homes in 2030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42222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9224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84742-D2BB-ECDB-F0C7-A1EDA4046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49297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FAA79-4367-2B87-7BDB-83F79AD2C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4450"/>
            <a:ext cx="10515600" cy="4862513"/>
          </a:xfrm>
        </p:spPr>
        <p:txBody>
          <a:bodyPr/>
          <a:lstStyle/>
          <a:p>
            <a:r>
              <a:rPr lang="en-US" sz="3200" dirty="0"/>
              <a:t>Energy efficiency and demand response can and should be critical resources for Texas, helping to reduce peaks:</a:t>
            </a:r>
          </a:p>
          <a:p>
            <a:pPr lvl="1"/>
            <a:r>
              <a:rPr lang="en-US" sz="2400" dirty="0"/>
              <a:t>15,000 MW summer peak</a:t>
            </a:r>
          </a:p>
          <a:p>
            <a:pPr lvl="1"/>
            <a:r>
              <a:rPr lang="en-US" sz="2400" dirty="0"/>
              <a:t>23,500 MW winter peak</a:t>
            </a:r>
          </a:p>
          <a:p>
            <a:r>
              <a:rPr lang="en-US" sz="3200" dirty="0"/>
              <a:t>This can be done with an average benefit-cost ratio of 2.9</a:t>
            </a:r>
          </a:p>
          <a:p>
            <a:pPr lvl="1"/>
            <a:r>
              <a:rPr lang="en-US" sz="2400" dirty="0"/>
              <a:t>$20/month in benefits per customer at average cost of $7/month</a:t>
            </a:r>
          </a:p>
          <a:p>
            <a:r>
              <a:rPr lang="en-US" sz="3200" dirty="0"/>
              <a:t>Texas has good programs but </a:t>
            </a:r>
            <a:r>
              <a:rPr lang="en-US" sz="3200"/>
              <a:t>these are underfunded </a:t>
            </a:r>
            <a:r>
              <a:rPr lang="en-US" sz="3200" dirty="0"/>
              <a:t>and need to be expanded</a:t>
            </a:r>
          </a:p>
        </p:txBody>
      </p:sp>
      <p:pic>
        <p:nvPicPr>
          <p:cNvPr id="5" name="Picture 4" descr="A silhouette of two people running&#10;&#10;Description automatically generated">
            <a:extLst>
              <a:ext uri="{FF2B5EF4-FFF2-40B4-BE49-F238E27FC236}">
                <a16:creationId xmlns:a16="http://schemas.microsoft.com/office/drawing/2014/main" id="{B360825D-FFFB-BF99-D1B5-A29819948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392" y="4996180"/>
            <a:ext cx="1865376" cy="166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40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05715" y="5175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8875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83" b="0" i="0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r>
              <a:rPr lang="en-US" altLang="en-US" b="1" dirty="0"/>
              <a:t>Contact Information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39370" y="2578373"/>
            <a:ext cx="4304937" cy="3040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1888" indent="-221888" algn="l" defTabSz="887553" rtl="0" eaLnBrk="1" latinLnBrk="0" hangingPunct="1">
              <a:lnSpc>
                <a:spcPct val="90000"/>
              </a:lnSpc>
              <a:spcBef>
                <a:spcPts val="971"/>
              </a:spcBef>
              <a:buFont typeface="Arial" panose="020B0604020202020204" pitchFamily="34" charset="0"/>
              <a:buChar char="•"/>
              <a:defRPr sz="2824" b="0" i="0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  <a:lvl2pPr marL="665665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2118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2pPr>
            <a:lvl3pPr marL="1109442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588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3pPr>
            <a:lvl4pPr marL="1553218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412" b="0" i="0" kern="1200">
                <a:solidFill>
                  <a:schemeClr val="tx1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4pPr>
            <a:lvl5pPr marL="1996995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40771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84548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8325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2101" indent="-221888" algn="l" defTabSz="887553" rtl="0" eaLnBrk="1" latinLnBrk="0" hangingPunct="1">
              <a:lnSpc>
                <a:spcPct val="90000"/>
              </a:lnSpc>
              <a:spcBef>
                <a:spcPts val="485"/>
              </a:spcBef>
              <a:buFont typeface="Arial" panose="020B0604020202020204" pitchFamily="34" charset="0"/>
              <a:buChar char="•"/>
              <a:defRPr sz="17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3200" dirty="0"/>
              <a:t>Steven Nadel</a:t>
            </a:r>
          </a:p>
          <a:p>
            <a:pPr marL="0" indent="0">
              <a:buNone/>
            </a:pPr>
            <a:r>
              <a:rPr lang="en-US" altLang="en-US" sz="3200" dirty="0">
                <a:hlinkClick r:id="rId2"/>
              </a:rPr>
              <a:t>snadel@aceee.org</a:t>
            </a:r>
            <a:endParaRPr lang="en-US" altLang="en-US" sz="3200" dirty="0"/>
          </a:p>
          <a:p>
            <a:pPr marL="0" indent="0">
              <a:buNone/>
            </a:pPr>
            <a:endParaRPr lang="en-US" altLang="en-US" sz="3200" dirty="0"/>
          </a:p>
          <a:p>
            <a:pPr marL="0" indent="0">
              <a:buNone/>
            </a:pPr>
            <a:endParaRPr lang="en-US" altLang="en-US" sz="3200" dirty="0"/>
          </a:p>
          <a:p>
            <a:pPr marL="0" indent="0">
              <a:buNone/>
            </a:pPr>
            <a:endParaRPr lang="en-US" altLang="en-US" dirty="0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FAF59357-74AE-58A4-9E5F-56CC23385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750" y="1771970"/>
            <a:ext cx="5306535" cy="3531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557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398059" y="3059206"/>
            <a:ext cx="5546912" cy="303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32832" indent="-332832" defTabSz="887553" eaLnBrk="0" fontAlgn="base" hangingPunct="0">
              <a:lnSpc>
                <a:spcPct val="85000"/>
              </a:lnSpc>
              <a:spcBef>
                <a:spcPct val="35000"/>
              </a:spcBef>
              <a:spcAft>
                <a:spcPct val="0"/>
              </a:spcAft>
            </a:pPr>
            <a:endParaRPr lang="en-US" sz="2330">
              <a:solidFill>
                <a:srgbClr val="32323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8700" y="5647767"/>
            <a:ext cx="2662518" cy="36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87553"/>
            <a:r>
              <a:rPr lang="en-US" sz="1747" b="1" dirty="0" err="1">
                <a:solidFill>
                  <a:srgbClr val="FFFFFF"/>
                </a:solidFill>
              </a:rPr>
              <a:t>aceee.org</a:t>
            </a:r>
            <a:r>
              <a:rPr lang="en-US" sz="1747" b="1" dirty="0">
                <a:solidFill>
                  <a:srgbClr val="FFFFFF"/>
                </a:solidFill>
              </a:rPr>
              <a:t>  @</a:t>
            </a:r>
            <a:r>
              <a:rPr lang="en-US" sz="1747" b="1" dirty="0" err="1">
                <a:solidFill>
                  <a:srgbClr val="FFFFFF"/>
                </a:solidFill>
              </a:rPr>
              <a:t>ACEEEdc</a:t>
            </a:r>
            <a:endParaRPr lang="en-US" sz="1747" b="1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9578" y="2323656"/>
            <a:ext cx="8334103" cy="356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Non-profit research organization</a:t>
            </a:r>
          </a:p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Founded in 1980</a:t>
            </a:r>
          </a:p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80 staff and US $13 million/year budget</a:t>
            </a:r>
          </a:p>
          <a:p>
            <a:pPr marL="457200" indent="-457200">
              <a:buFontTx/>
              <a:buChar char="•"/>
            </a:pPr>
            <a:r>
              <a:rPr lang="en-US" sz="260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Act as a catalyst to advance energy efficiency policies, programs, technologies, investments, &amp; behaviors</a:t>
            </a:r>
          </a:p>
          <a:p>
            <a:pPr marL="457200" indent="-457200">
              <a:buFontTx/>
              <a:buChar char="•"/>
            </a:pPr>
            <a:r>
              <a:rPr lang="en-US" altLang="en-US" sz="2600" dirty="0">
                <a:latin typeface="Franklin Gothic Medium" panose="020B0603020102020204" pitchFamily="34" charset="0"/>
              </a:rPr>
              <a:t>Funding comes from foundations, government agencies, contracts, conferences and corporate memberships</a:t>
            </a:r>
          </a:p>
          <a:p>
            <a:pPr defTabSz="887553"/>
            <a:endParaRPr lang="en-US" sz="1747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59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B358C-6AC7-404A-A840-CB02C852E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ACEEE analyzed ten potential residential utility programs with large peak demand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C68FE-F4D9-E64F-AA81-95DAAA65E3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8870" y="1805744"/>
            <a:ext cx="5181600" cy="409809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Energy efficiency programs</a:t>
            </a:r>
          </a:p>
          <a:p>
            <a:r>
              <a:rPr lang="en-US" dirty="0"/>
              <a:t>Electric furnace replacement program (with Energy Star heat pumps) </a:t>
            </a:r>
          </a:p>
          <a:p>
            <a:r>
              <a:rPr lang="en-US" dirty="0"/>
              <a:t>Attic insulation and duct sealing incentive program </a:t>
            </a:r>
          </a:p>
          <a:p>
            <a:r>
              <a:rPr lang="en-US" dirty="0"/>
              <a:t>Smart thermostat incentive program </a:t>
            </a:r>
          </a:p>
          <a:p>
            <a:r>
              <a:rPr lang="en-US" dirty="0"/>
              <a:t>Heat pump water heaters incentive program </a:t>
            </a:r>
          </a:p>
          <a:p>
            <a:r>
              <a:rPr lang="en-US" dirty="0"/>
              <a:t>Package of low-income programs</a:t>
            </a:r>
          </a:p>
          <a:p>
            <a:r>
              <a:rPr lang="en-US" dirty="0"/>
              <a:t>Monitoring-based commissioning</a:t>
            </a:r>
          </a:p>
          <a:p>
            <a:r>
              <a:rPr lang="en-US" dirty="0"/>
              <a:t>Small business program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55A47-8270-2940-B958-315233B95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46199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Demand response programs</a:t>
            </a:r>
          </a:p>
          <a:p>
            <a:r>
              <a:rPr lang="en-US" dirty="0"/>
              <a:t>Central air conditioner demand response program (with smart thermostat control) </a:t>
            </a:r>
          </a:p>
          <a:p>
            <a:r>
              <a:rPr lang="en-US" dirty="0"/>
              <a:t>Electric vehicle managed charging program </a:t>
            </a:r>
          </a:p>
          <a:p>
            <a:r>
              <a:rPr lang="en-US" dirty="0"/>
              <a:t>Water heater demand response program 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7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7CE76-8168-334A-B22F-F1E5AF560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652760" cy="986152"/>
          </a:xfrm>
        </p:spPr>
        <p:txBody>
          <a:bodyPr anchor="ctr">
            <a:normAutofit/>
          </a:bodyPr>
          <a:lstStyle/>
          <a:p>
            <a:r>
              <a:rPr lang="en-US" sz="3200" dirty="0"/>
              <a:t>Cumulative annual energy and peak savings by year from the programs analyzed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8F47480-E0DE-6CE1-3FD4-2AF98DC45E38}"/>
              </a:ext>
              <a:ext uri="{147F2762-F138-4A5C-976F-8EAC2B608ADB}">
                <a16:predDERef xmlns:a16="http://schemas.microsoft.com/office/drawing/2014/main" pred="{01DC2E36-17CE-46A7-8C12-5A365A8952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2456583"/>
              </p:ext>
            </p:extLst>
          </p:nvPr>
        </p:nvGraphicFramePr>
        <p:xfrm>
          <a:off x="3080156" y="1351281"/>
          <a:ext cx="6795364" cy="5212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6452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A9A60-A041-A448-B30A-23C767787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858191"/>
          </a:xfrm>
        </p:spPr>
        <p:txBody>
          <a:bodyPr>
            <a:normAutofit/>
          </a:bodyPr>
          <a:lstStyle/>
          <a:p>
            <a:r>
              <a:rPr lang="en-US" sz="3200" dirty="0"/>
              <a:t>Summer peak load reductions: 14,994 MW in 2030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B9F0F67-ABD8-461C-8405-D66DB6B1034F}"/>
              </a:ext>
              <a:ext uri="{147F2762-F138-4A5C-976F-8EAC2B608ADB}">
                <a16:predDERef xmlns:a16="http://schemas.microsoft.com/office/drawing/2014/main" pred="{B8FFAAE4-A71B-93A2-9905-08AA31E232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6370513"/>
              </p:ext>
            </p:extLst>
          </p:nvPr>
        </p:nvGraphicFramePr>
        <p:xfrm>
          <a:off x="1657350" y="1204269"/>
          <a:ext cx="8210550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951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39119-613B-4B4E-9D0E-8EA7CDB07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870548"/>
          </a:xfrm>
        </p:spPr>
        <p:txBody>
          <a:bodyPr>
            <a:normAutofit/>
          </a:bodyPr>
          <a:lstStyle/>
          <a:p>
            <a:r>
              <a:rPr lang="en-US" sz="3200" dirty="0"/>
              <a:t>Winter peak load reductions: 23,500 MW in 2030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AC3DD00-6C9E-47CA-B060-CC36784FDE04}"/>
              </a:ext>
              <a:ext uri="{147F2762-F138-4A5C-976F-8EAC2B608ADB}">
                <a16:predDERef xmlns:a16="http://schemas.microsoft.com/office/drawing/2014/main" pred="{5B9F0F67-ABD8-461C-8405-D66DB6B103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740092"/>
              </p:ext>
            </p:extLst>
          </p:nvPr>
        </p:nvGraphicFramePr>
        <p:xfrm>
          <a:off x="1276350" y="1304925"/>
          <a:ext cx="8591550" cy="4638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7470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9FFB0-B9ED-56F9-0028-B38E5B654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668000" cy="711197"/>
          </a:xfrm>
        </p:spPr>
        <p:txBody>
          <a:bodyPr/>
          <a:lstStyle/>
          <a:p>
            <a:r>
              <a:rPr lang="en-US" dirty="0"/>
              <a:t>Utility Expenditures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1DC2E36-17CE-46A7-8C12-5A365A895251}"/>
              </a:ext>
              <a:ext uri="{147F2762-F138-4A5C-976F-8EAC2B608ADB}">
                <a16:predDERef xmlns:a16="http://schemas.microsoft.com/office/drawing/2014/main" pred="{DAC3DD00-6C9E-47CA-B060-CC36784FDE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0975722"/>
              </p:ext>
            </p:extLst>
          </p:nvPr>
        </p:nvGraphicFramePr>
        <p:xfrm>
          <a:off x="1447800" y="1181100"/>
          <a:ext cx="8943975" cy="499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999CF17-F0DC-592A-71A0-D40E3D491520}"/>
              </a:ext>
            </a:extLst>
          </p:cNvPr>
          <p:cNvSpPr txBox="1"/>
          <p:nvPr/>
        </p:nvSpPr>
        <p:spPr>
          <a:xfrm>
            <a:off x="8168640" y="883920"/>
            <a:ext cx="260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 year total – $8.8 billion</a:t>
            </a:r>
          </a:p>
        </p:txBody>
      </p:sp>
    </p:spTree>
    <p:extLst>
      <p:ext uri="{BB962C8B-B14F-4D97-AF65-F5344CB8AC3E}">
        <p14:creationId xmlns:p14="http://schemas.microsoft.com/office/powerpoint/2010/main" val="1368338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81D01-9D23-D2C3-C67C-15614403D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693400" cy="589912"/>
          </a:xfrm>
        </p:spPr>
        <p:txBody>
          <a:bodyPr>
            <a:normAutofit fontScale="90000"/>
          </a:bodyPr>
          <a:lstStyle/>
          <a:p>
            <a:r>
              <a:rPr lang="en-US" dirty="0"/>
              <a:t>Benefit-Cost Ratios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538EB1E-BDAD-46FE-B328-075ECE0DC7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148534"/>
              </p:ext>
            </p:extLst>
          </p:nvPr>
        </p:nvGraphicFramePr>
        <p:xfrm>
          <a:off x="838200" y="1138238"/>
          <a:ext cx="10515600" cy="503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5DFFFF5-FF0D-6C7E-ECAF-710B63F0D519}"/>
              </a:ext>
            </a:extLst>
          </p:cNvPr>
          <p:cNvSpPr txBox="1"/>
          <p:nvPr/>
        </p:nvSpPr>
        <p:spPr>
          <a:xfrm>
            <a:off x="8429625" y="1600200"/>
            <a:ext cx="252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B/C = 2.9 for full package</a:t>
            </a:r>
          </a:p>
        </p:txBody>
      </p:sp>
    </p:spTree>
    <p:extLst>
      <p:ext uri="{BB962C8B-B14F-4D97-AF65-F5344CB8AC3E}">
        <p14:creationId xmlns:p14="http://schemas.microsoft.com/office/powerpoint/2010/main" val="1242990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FA344-D4D7-5C11-7CD3-3EA7656B7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175" y="203203"/>
            <a:ext cx="10515600" cy="673097"/>
          </a:xfrm>
        </p:spPr>
        <p:txBody>
          <a:bodyPr/>
          <a:lstStyle/>
          <a:p>
            <a:r>
              <a:rPr lang="en-US" dirty="0"/>
              <a:t>Comparison of Full and Alternate Scenarios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8D0C91B-4434-4D55-9699-9609CF9910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0438657"/>
              </p:ext>
            </p:extLst>
          </p:nvPr>
        </p:nvGraphicFramePr>
        <p:xfrm>
          <a:off x="403314" y="544135"/>
          <a:ext cx="7150011" cy="5628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3B453C1-37B4-3534-0496-98BE74AC0E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0872197"/>
              </p:ext>
            </p:extLst>
          </p:nvPr>
        </p:nvGraphicFramePr>
        <p:xfrm>
          <a:off x="7613244" y="810555"/>
          <a:ext cx="404442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3F9576A-0EA6-783C-47BF-178276CDD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3439" y="5274882"/>
            <a:ext cx="780097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78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348DBAB2-8389-7341-8DB8-8007FE533861}" vid="{C6C543D1-39AA-4048-B3C8-A6420491B3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9641804F1DF2478091342D6A04BB0A" ma:contentTypeVersion="13" ma:contentTypeDescription="Create a new document." ma:contentTypeScope="" ma:versionID="0519ce36feb4c7397ab03baca4a0a907">
  <xsd:schema xmlns:xsd="http://www.w3.org/2001/XMLSchema" xmlns:xs="http://www.w3.org/2001/XMLSchema" xmlns:p="http://schemas.microsoft.com/office/2006/metadata/properties" xmlns:ns2="ca3930fa-5e80-4c6e-89d4-f6285586f2be" xmlns:ns3="ba461fcd-f49d-4345-baa7-385c59177dba" targetNamespace="http://schemas.microsoft.com/office/2006/metadata/properties" ma:root="true" ma:fieldsID="ad86771d85873a1290e5d439c0d862ad" ns2:_="" ns3:_="">
    <xsd:import namespace="ca3930fa-5e80-4c6e-89d4-f6285586f2be"/>
    <xsd:import namespace="ba461fcd-f49d-4345-baa7-385c59177d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3930fa-5e80-4c6e-89d4-f6285586f2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461fcd-f49d-4345-baa7-385c59177db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9F5D5E-B757-4E5A-9056-786E71C397E9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ba461fcd-f49d-4345-baa7-385c59177dba"/>
    <ds:schemaRef ds:uri="ca3930fa-5e80-4c6e-89d4-f6285586f2be"/>
  </ds:schemaRefs>
</ds:datastoreItem>
</file>

<file path=customXml/itemProps2.xml><?xml version="1.0" encoding="utf-8"?>
<ds:datastoreItem xmlns:ds="http://schemas.openxmlformats.org/officeDocument/2006/customXml" ds:itemID="{19BE3144-D36D-48A5-9CE2-1C02AA965E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3930fa-5e80-4c6e-89d4-f6285586f2be"/>
    <ds:schemaRef ds:uri="ba461fcd-f49d-4345-baa7-385c59177d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E0C82A-584A-4A47-BAD2-9622D66EED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752</TotalTime>
  <Words>680</Words>
  <Application>Microsoft Office PowerPoint</Application>
  <PresentationFormat>Widescreen</PresentationFormat>
  <Paragraphs>183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Franklin Gothic Book</vt:lpstr>
      <vt:lpstr>Franklin Gothic Medium</vt:lpstr>
      <vt:lpstr>Segoe UI</vt:lpstr>
      <vt:lpstr>Times New Roman</vt:lpstr>
      <vt:lpstr>Office Theme</vt:lpstr>
      <vt:lpstr>PowerPoint Presentation</vt:lpstr>
      <vt:lpstr>PowerPoint Presentation</vt:lpstr>
      <vt:lpstr>ACEEE analyzed ten potential residential utility programs with large peak demand impacts</vt:lpstr>
      <vt:lpstr>Cumulative annual energy and peak savings by year from the programs analyzed</vt:lpstr>
      <vt:lpstr>Summer peak load reductions: 14,994 MW in 2030</vt:lpstr>
      <vt:lpstr>Winter peak load reductions: 23,500 MW in 2030</vt:lpstr>
      <vt:lpstr>Utility Expenditures</vt:lpstr>
      <vt:lpstr>Benefit-Cost Ratios</vt:lpstr>
      <vt:lpstr>Comparison of Full and Alternate Scenarios</vt:lpstr>
      <vt:lpstr>Alternative Scenario    (8 programs, 78-85% of the peak reductions, 56% of the costs</vt:lpstr>
      <vt:lpstr>Energy Savings Targets (MWh) as % of Sales for States with Efficiency Targets</vt:lpstr>
      <vt:lpstr>Comparison of Current Participation to ACEEE Recommendations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Amann</dc:creator>
  <cp:lastModifiedBy>Steve Nadel</cp:lastModifiedBy>
  <cp:revision>19</cp:revision>
  <dcterms:created xsi:type="dcterms:W3CDTF">2021-10-12T14:30:56Z</dcterms:created>
  <dcterms:modified xsi:type="dcterms:W3CDTF">2023-09-21T16:42:30Z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0x010100539641804F1DF2478091342D6A04BB0A</vt:lpwstr>
  </property>
  <property fmtid="{D5CDD505-2E9C-101B-9397-08002B2CF9AE}" pid="3" name="Order">
    <vt:r8>45800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