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Lst>
  <p:notesMasterIdLst>
    <p:notesMasterId r:id="rId10"/>
  </p:notesMasterIdLst>
  <p:handoutMasterIdLst>
    <p:handoutMasterId r:id="rId11"/>
  </p:handoutMasterIdLst>
  <p:sldIdLst>
    <p:sldId id="260" r:id="rId6"/>
    <p:sldId id="898" r:id="rId7"/>
    <p:sldId id="899" r:id="rId8"/>
    <p:sldId id="901" r:id="rId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F5FEB7-78D3-4C15-478A-589B231CF4D8}" name="Shun Hsien (Fred) Huang" initials="SH" userId="Shun Hsien (Fred) Huang"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uiyab, Rochie" initials="GR" lastIdx="2" clrIdx="0">
    <p:extLst>
      <p:ext uri="{19B8F6BF-5375-455C-9EA6-DF929625EA0E}">
        <p15:presenceInfo xmlns:p15="http://schemas.microsoft.com/office/powerpoint/2012/main" userId="S-1-5-21-639947351-343809578-3807592339-45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94352" autoAdjust="0"/>
  </p:normalViewPr>
  <p:slideViewPr>
    <p:cSldViewPr showGuides="1">
      <p:cViewPr varScale="1">
        <p:scale>
          <a:sx n="100" d="100"/>
          <a:sy n="100" d="100"/>
        </p:scale>
        <p:origin x="1230" y="78"/>
      </p:cViewPr>
      <p:guideLst>
        <p:guide orient="horz" pos="2160"/>
        <p:guide pos="2880"/>
      </p:guideLst>
    </p:cSldViewPr>
  </p:slideViewPr>
  <p:notesTextViewPr>
    <p:cViewPr>
      <p:scale>
        <a:sx n="3" d="2"/>
        <a:sy n="3" d="2"/>
      </p:scale>
      <p:origin x="0" y="0"/>
    </p:cViewPr>
  </p:notesTextViewPr>
  <p:notesViewPr>
    <p:cSldViewPr showGuides="1">
      <p:cViewPr varScale="1">
        <p:scale>
          <a:sx n="87" d="100"/>
          <a:sy n="87" d="100"/>
        </p:scale>
        <p:origin x="572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bbs, Kristi" userId="45fa9b2e-da9b-4b50-957a-fe4d3344e9ad" providerId="ADAL" clId="{B86D44FE-F4DA-4450-A6C7-D4BD9A3BE3C6}"/>
    <pc:docChg chg="modSld">
      <pc:chgData name="Hobbs, Kristi" userId="45fa9b2e-da9b-4b50-957a-fe4d3344e9ad" providerId="ADAL" clId="{B86D44FE-F4DA-4450-A6C7-D4BD9A3BE3C6}" dt="2023-09-25T16:52:49.976" v="10" actId="255"/>
      <pc:docMkLst>
        <pc:docMk/>
      </pc:docMkLst>
      <pc:sldChg chg="modSp mod">
        <pc:chgData name="Hobbs, Kristi" userId="45fa9b2e-da9b-4b50-957a-fe4d3344e9ad" providerId="ADAL" clId="{B86D44FE-F4DA-4450-A6C7-D4BD9A3BE3C6}" dt="2023-09-25T16:50:40.958" v="1" actId="255"/>
        <pc:sldMkLst>
          <pc:docMk/>
          <pc:sldMk cId="2053427800" sldId="898"/>
        </pc:sldMkLst>
        <pc:spChg chg="mod">
          <ac:chgData name="Hobbs, Kristi" userId="45fa9b2e-da9b-4b50-957a-fe4d3344e9ad" providerId="ADAL" clId="{B86D44FE-F4DA-4450-A6C7-D4BD9A3BE3C6}" dt="2023-09-25T16:50:40.958" v="1" actId="255"/>
          <ac:spMkLst>
            <pc:docMk/>
            <pc:sldMk cId="2053427800" sldId="898"/>
            <ac:spMk id="3" creationId="{3A73DE03-861C-E8BC-0453-DE158CBAE952}"/>
          </ac:spMkLst>
        </pc:spChg>
      </pc:sldChg>
      <pc:sldChg chg="modSp mod">
        <pc:chgData name="Hobbs, Kristi" userId="45fa9b2e-da9b-4b50-957a-fe4d3344e9ad" providerId="ADAL" clId="{B86D44FE-F4DA-4450-A6C7-D4BD9A3BE3C6}" dt="2023-09-25T16:52:38.397" v="9" actId="1076"/>
        <pc:sldMkLst>
          <pc:docMk/>
          <pc:sldMk cId="2519039575" sldId="899"/>
        </pc:sldMkLst>
        <pc:spChg chg="mod">
          <ac:chgData name="Hobbs, Kristi" userId="45fa9b2e-da9b-4b50-957a-fe4d3344e9ad" providerId="ADAL" clId="{B86D44FE-F4DA-4450-A6C7-D4BD9A3BE3C6}" dt="2023-09-25T16:52:38.397" v="9" actId="1076"/>
          <ac:spMkLst>
            <pc:docMk/>
            <pc:sldMk cId="2519039575" sldId="899"/>
            <ac:spMk id="3" creationId="{3A73DE03-861C-E8BC-0453-DE158CBAE952}"/>
          </ac:spMkLst>
        </pc:spChg>
      </pc:sldChg>
      <pc:sldChg chg="modSp mod">
        <pc:chgData name="Hobbs, Kristi" userId="45fa9b2e-da9b-4b50-957a-fe4d3344e9ad" providerId="ADAL" clId="{B86D44FE-F4DA-4450-A6C7-D4BD9A3BE3C6}" dt="2023-09-25T16:52:49.976" v="10" actId="255"/>
        <pc:sldMkLst>
          <pc:docMk/>
          <pc:sldMk cId="3532143607" sldId="901"/>
        </pc:sldMkLst>
        <pc:spChg chg="mod">
          <ac:chgData name="Hobbs, Kristi" userId="45fa9b2e-da9b-4b50-957a-fe4d3344e9ad" providerId="ADAL" clId="{B86D44FE-F4DA-4450-A6C7-D4BD9A3BE3C6}" dt="2023-09-25T16:52:49.976" v="10" actId="255"/>
          <ac:spMkLst>
            <pc:docMk/>
            <pc:sldMk cId="3532143607" sldId="901"/>
            <ac:spMk id="3" creationId="{3A73DE03-861C-E8BC-0453-DE158CBAE95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9/25/2023</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dirty="0"/>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9/25/2023</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dirty="0"/>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tx2"/>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dirty="0"/>
              <a:t>Footer text goes here.</a:t>
            </a:r>
          </a:p>
        </p:txBody>
      </p:sp>
      <p:sp>
        <p:nvSpPr>
          <p:cNvPr id="7"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157445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990600"/>
            <a:ext cx="8534400" cy="5052221"/>
          </a:xfrm>
          <a:prstGeom prst="rect">
            <a:avLst/>
          </a:prstGeom>
        </p:spPr>
        <p:txBody>
          <a:bodyPr/>
          <a:lstStyle>
            <a:lvl1pPr>
              <a:defRPr sz="2600">
                <a:solidFill>
                  <a:schemeClr val="tx2"/>
                </a:solidFill>
              </a:defRPr>
            </a:lvl1pPr>
            <a:lvl2pPr>
              <a:defRPr sz="2400">
                <a:solidFill>
                  <a:schemeClr val="tx2"/>
                </a:solidFill>
              </a:defRPr>
            </a:lvl2pPr>
            <a:lvl3pPr>
              <a:defRPr sz="2200">
                <a:solidFill>
                  <a:schemeClr val="tx2"/>
                </a:solidFill>
              </a:defRPr>
            </a:lvl3pPr>
            <a:lvl4pPr>
              <a:defRPr sz="2100">
                <a:solidFill>
                  <a:schemeClr val="tx2"/>
                </a:solidFill>
              </a:defRPr>
            </a:lvl4pPr>
            <a:lvl5pPr>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11"/>
          </p:nvPr>
        </p:nvSpPr>
        <p:spPr>
          <a:xfrm>
            <a:off x="2743200" y="6553200"/>
            <a:ext cx="4038600" cy="228600"/>
          </a:xfrm>
        </p:spPr>
        <p:txBody>
          <a:bodyPr/>
          <a:lstStyle/>
          <a:p>
            <a:r>
              <a:rPr lang="en-US" dirty="0"/>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279008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a:t>Footer text goes here.</a:t>
            </a:r>
          </a:p>
        </p:txBody>
      </p:sp>
      <p:sp>
        <p:nvSpPr>
          <p:cNvPr id="4" name="Slide Number Placeholder 3"/>
          <p:cNvSpPr>
            <a:spLocks noGrp="1"/>
          </p:cNvSpPr>
          <p:nvPr>
            <p:ph type="sldNum" sz="quarter" idx="11"/>
          </p:nvPr>
        </p:nvSpPr>
        <p:spPr/>
        <p:txBody>
          <a:bodyPr/>
          <a:lstStyle/>
          <a:p>
            <a:fld id="{1D93BD3E-1E9A-4970-A6F7-E7AC52762E0C}" type="slidenum">
              <a:rPr lang="en-US" smtClean="0"/>
              <a:pPr/>
              <a:t>‹#›</a:t>
            </a:fld>
            <a:endParaRPr lang="en-US" dirty="0"/>
          </a:p>
        </p:txBody>
      </p:sp>
      <p:sp>
        <p:nvSpPr>
          <p:cNvPr id="5" name="Content Placeholder 4"/>
          <p:cNvSpPr>
            <a:spLocks noGrp="1"/>
          </p:cNvSpPr>
          <p:nvPr>
            <p:ph sz="half" idx="1"/>
          </p:nvPr>
        </p:nvSpPr>
        <p:spPr>
          <a:xfrm>
            <a:off x="628650" y="990601"/>
            <a:ext cx="3886200" cy="4800600"/>
          </a:xfrm>
          <a:prstGeom prst="rect">
            <a:avLst/>
          </a:prstGeom>
        </p:spPr>
        <p:txBody>
          <a:bodyPr/>
          <a:lstStyle>
            <a:lvl1pPr>
              <a:defRPr sz="2400">
                <a:solidFill>
                  <a:schemeClr val="tx2"/>
                </a:solidFill>
              </a:defRPr>
            </a:lvl1pPr>
          </a:lstStyle>
          <a:p>
            <a:endParaRPr lang="en-US" dirty="0"/>
          </a:p>
        </p:txBody>
      </p:sp>
      <p:sp>
        <p:nvSpPr>
          <p:cNvPr id="6" name="Content Placeholder 5"/>
          <p:cNvSpPr>
            <a:spLocks noGrp="1"/>
          </p:cNvSpPr>
          <p:nvPr>
            <p:ph sz="half" idx="2"/>
          </p:nvPr>
        </p:nvSpPr>
        <p:spPr>
          <a:xfrm>
            <a:off x="4629150" y="990601"/>
            <a:ext cx="3886200" cy="4800600"/>
          </a:xfrm>
          <a:prstGeom prst="rect">
            <a:avLst/>
          </a:prstGeom>
        </p:spPr>
        <p:txBody>
          <a:bodyPr/>
          <a:lstStyle>
            <a:lvl1pPr>
              <a:defRPr sz="2400">
                <a:solidFill>
                  <a:schemeClr val="tx2"/>
                </a:solidFill>
              </a:defRPr>
            </a:lvl1pPr>
          </a:lstStyle>
          <a:p>
            <a:endParaRPr lang="en-US"/>
          </a:p>
        </p:txBody>
      </p:sp>
      <p:sp>
        <p:nvSpPr>
          <p:cNvPr id="7"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478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Footer text goes here.</a:t>
            </a: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38100" y="6611779"/>
            <a:ext cx="1219200" cy="246221"/>
          </a:xfrm>
          <a:prstGeom prst="rect">
            <a:avLst/>
          </a:prstGeom>
          <a:noFill/>
        </p:spPr>
        <p:txBody>
          <a:bodyPr wrap="square" rtlCol="0">
            <a:spAutoFit/>
          </a:bodyPr>
          <a:lstStyle/>
          <a:p>
            <a:pPr algn="l"/>
            <a:r>
              <a:rPr lang="en-US" sz="1000" b="0" baseline="0" dirty="0">
                <a:solidFill>
                  <a:schemeClr val="tx2"/>
                </a:solidFill>
              </a:rPr>
              <a:t>ERCOT Public</a:t>
            </a:r>
            <a:endParaRPr lang="en-US" sz="1000" b="0" dirty="0">
              <a:solidFill>
                <a:schemeClr val="tx2"/>
              </a:solidFill>
            </a:endParaRPr>
          </a:p>
        </p:txBody>
      </p:sp>
      <p:sp>
        <p:nvSpPr>
          <p:cNvPr id="13"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81400" y="2209800"/>
            <a:ext cx="5410200" cy="3416320"/>
          </a:xfrm>
          <a:prstGeom prst="rect">
            <a:avLst/>
          </a:prstGeom>
          <a:noFill/>
        </p:spPr>
        <p:txBody>
          <a:bodyPr wrap="square" rtlCol="0">
            <a:spAutoFit/>
          </a:bodyPr>
          <a:lstStyle/>
          <a:p>
            <a:r>
              <a:rPr lang="en-US" sz="2400" b="1" dirty="0">
                <a:solidFill>
                  <a:schemeClr val="tx2"/>
                </a:solidFill>
              </a:rPr>
              <a:t>ERCOT – Texas A&amp;M </a:t>
            </a:r>
          </a:p>
          <a:p>
            <a:r>
              <a:rPr lang="en-US" sz="2400" b="1" dirty="0">
                <a:solidFill>
                  <a:schemeClr val="tx2"/>
                </a:solidFill>
              </a:rPr>
              <a:t>Energy  Efficiency Study</a:t>
            </a:r>
          </a:p>
          <a:p>
            <a:endParaRPr lang="en-US" sz="2400" b="1" dirty="0">
              <a:solidFill>
                <a:schemeClr val="tx2"/>
              </a:solidFill>
            </a:endParaRPr>
          </a:p>
          <a:p>
            <a:r>
              <a:rPr lang="en-US" sz="2000" dirty="0">
                <a:solidFill>
                  <a:schemeClr val="tx2"/>
                </a:solidFill>
              </a:rPr>
              <a:t>Kristi Hobbs</a:t>
            </a:r>
          </a:p>
          <a:p>
            <a:r>
              <a:rPr lang="en-US" sz="2000" dirty="0">
                <a:solidFill>
                  <a:schemeClr val="tx2"/>
                </a:solidFill>
              </a:rPr>
              <a:t>VP, System Planning &amp; Weatherization</a:t>
            </a:r>
          </a:p>
          <a:p>
            <a:endParaRPr lang="en-US" sz="2000" dirty="0">
              <a:solidFill>
                <a:schemeClr val="tx2"/>
              </a:solidFill>
            </a:endParaRPr>
          </a:p>
          <a:p>
            <a:r>
              <a:rPr lang="en-US" sz="2000" dirty="0">
                <a:solidFill>
                  <a:schemeClr val="tx2"/>
                </a:solidFill>
              </a:rPr>
              <a:t>ERCOT Public</a:t>
            </a:r>
          </a:p>
          <a:p>
            <a:r>
              <a:rPr lang="en-US" sz="2000" dirty="0">
                <a:solidFill>
                  <a:schemeClr val="tx2"/>
                </a:solidFill>
              </a:rPr>
              <a:t>September 26, 2023</a:t>
            </a:r>
          </a:p>
          <a:p>
            <a:endParaRPr lang="en-US" sz="2400" b="1" dirty="0">
              <a:solidFill>
                <a:schemeClr val="tx2"/>
              </a:solidFill>
            </a:endParaRPr>
          </a:p>
          <a:p>
            <a:endParaRPr lang="en-US" sz="2000" dirty="0">
              <a:solidFill>
                <a:schemeClr val="tx2"/>
              </a:solidFill>
            </a:endParaRPr>
          </a:p>
        </p:txBody>
      </p:sp>
    </p:spTree>
    <p:extLst>
      <p:ext uri="{BB962C8B-B14F-4D97-AF65-F5344CB8AC3E}">
        <p14:creationId xmlns:p14="http://schemas.microsoft.com/office/powerpoint/2010/main" val="730603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7EDC4-18BE-E60E-9A2F-1D5765374390}"/>
              </a:ext>
            </a:extLst>
          </p:cNvPr>
          <p:cNvSpPr>
            <a:spLocks noGrp="1"/>
          </p:cNvSpPr>
          <p:nvPr>
            <p:ph type="title"/>
          </p:nvPr>
        </p:nvSpPr>
        <p:spPr/>
        <p:txBody>
          <a:bodyPr/>
          <a:lstStyle/>
          <a:p>
            <a:r>
              <a:rPr lang="en-US" sz="2400" dirty="0"/>
              <a:t>Energy Efficiency Study - Scope</a:t>
            </a:r>
          </a:p>
        </p:txBody>
      </p:sp>
      <p:sp>
        <p:nvSpPr>
          <p:cNvPr id="3" name="Content Placeholder 2">
            <a:extLst>
              <a:ext uri="{FF2B5EF4-FFF2-40B4-BE49-F238E27FC236}">
                <a16:creationId xmlns:a16="http://schemas.microsoft.com/office/drawing/2014/main" id="{3A73DE03-861C-E8BC-0453-DE158CBAE952}"/>
              </a:ext>
            </a:extLst>
          </p:cNvPr>
          <p:cNvSpPr>
            <a:spLocks noGrp="1"/>
          </p:cNvSpPr>
          <p:nvPr>
            <p:ph idx="1"/>
          </p:nvPr>
        </p:nvSpPr>
        <p:spPr>
          <a:xfrm>
            <a:off x="325925" y="762000"/>
            <a:ext cx="8534400" cy="5638800"/>
          </a:xfrm>
        </p:spPr>
        <p:txBody>
          <a:bodyPr/>
          <a:lstStyle/>
          <a:p>
            <a:pPr marL="0" marR="0" indent="0">
              <a:spcBef>
                <a:spcPts val="0"/>
              </a:spcBef>
              <a:spcAft>
                <a:spcPts val="0"/>
              </a:spcAft>
              <a:buNone/>
            </a:pPr>
            <a:endParaRPr lang="en-US" sz="1800" dirty="0">
              <a:effectLst/>
              <a:latin typeface="+mj-lt"/>
              <a:ea typeface="Calibri" panose="020F0502020204030204" pitchFamily="34" charset="0"/>
            </a:endParaRPr>
          </a:p>
          <a:p>
            <a:pPr marL="0" marR="0" indent="0">
              <a:spcBef>
                <a:spcPts val="0"/>
              </a:spcBef>
              <a:spcAft>
                <a:spcPts val="0"/>
              </a:spcAft>
              <a:buNone/>
            </a:pPr>
            <a:r>
              <a:rPr lang="en-US" sz="2200" b="1" dirty="0">
                <a:latin typeface="+mj-lt"/>
                <a:ea typeface="Calibri" panose="020F0502020204030204" pitchFamily="34" charset="0"/>
              </a:rPr>
              <a:t>Objective</a:t>
            </a:r>
            <a:r>
              <a:rPr lang="en-US" sz="2200" dirty="0">
                <a:latin typeface="+mj-lt"/>
                <a:ea typeface="Calibri" panose="020F0502020204030204" pitchFamily="34" charset="0"/>
              </a:rPr>
              <a:t>:  R</a:t>
            </a:r>
            <a:r>
              <a:rPr lang="en-US" sz="2200" dirty="0">
                <a:effectLst/>
                <a:latin typeface="+mj-lt"/>
                <a:ea typeface="Calibri" panose="020F0502020204030204" pitchFamily="34" charset="0"/>
              </a:rPr>
              <a:t>esult in cost/MW comparisons in the 2025 timeframe, that estimate the size, scope, impact, and feasibility for reducing or slowing the growth of ERCOT’s demand.  </a:t>
            </a:r>
          </a:p>
          <a:p>
            <a:pPr marL="0" marR="0" indent="0">
              <a:spcBef>
                <a:spcPts val="0"/>
              </a:spcBef>
              <a:spcAft>
                <a:spcPts val="0"/>
              </a:spcAft>
              <a:buNone/>
            </a:pPr>
            <a:endParaRPr lang="en-US" sz="2200" dirty="0">
              <a:latin typeface="+mj-lt"/>
              <a:ea typeface="Calibri" panose="020F0502020204030204" pitchFamily="34" charset="0"/>
            </a:endParaRPr>
          </a:p>
          <a:p>
            <a:pPr marL="0" marR="0" indent="0">
              <a:spcBef>
                <a:spcPts val="0"/>
              </a:spcBef>
              <a:spcAft>
                <a:spcPts val="0"/>
              </a:spcAft>
              <a:buNone/>
            </a:pPr>
            <a:r>
              <a:rPr lang="en-US" sz="2200" dirty="0">
                <a:effectLst/>
                <a:latin typeface="+mj-lt"/>
                <a:ea typeface="Calibri" panose="020F0502020204030204" pitchFamily="34" charset="0"/>
              </a:rPr>
              <a:t>The following areas, at a minimum, must be considered in this analysis:</a:t>
            </a:r>
          </a:p>
          <a:p>
            <a:pPr marL="0" marR="0" indent="0">
              <a:spcBef>
                <a:spcPts val="0"/>
              </a:spcBef>
              <a:spcAft>
                <a:spcPts val="0"/>
              </a:spcAft>
              <a:buNone/>
            </a:pPr>
            <a:endParaRPr lang="en-US" sz="2200" dirty="0">
              <a:effectLst/>
              <a:latin typeface="+mj-lt"/>
              <a:ea typeface="Calibri" panose="020F0502020204030204" pitchFamily="34" charset="0"/>
            </a:endParaRPr>
          </a:p>
          <a:p>
            <a:pPr marR="0">
              <a:spcBef>
                <a:spcPts val="0"/>
              </a:spcBef>
              <a:spcAft>
                <a:spcPts val="600"/>
              </a:spcAft>
              <a:buFont typeface="Wingdings" panose="05000000000000000000" pitchFamily="2" charset="2"/>
              <a:buChar char="v"/>
            </a:pPr>
            <a:r>
              <a:rPr lang="en-US" sz="2200" dirty="0">
                <a:effectLst/>
                <a:latin typeface="+mj-lt"/>
                <a:ea typeface="Calibri" panose="020F0502020204030204" pitchFamily="34" charset="0"/>
              </a:rPr>
              <a:t>Residential, commercial, and industrial electric demand response.</a:t>
            </a:r>
          </a:p>
          <a:p>
            <a:pPr marR="0">
              <a:spcBef>
                <a:spcPts val="0"/>
              </a:spcBef>
              <a:spcAft>
                <a:spcPts val="600"/>
              </a:spcAft>
              <a:buFont typeface="Wingdings" panose="05000000000000000000" pitchFamily="2" charset="2"/>
              <a:buChar char="v"/>
            </a:pPr>
            <a:r>
              <a:rPr lang="en-US" sz="2200" dirty="0">
                <a:effectLst/>
                <a:latin typeface="+mj-lt"/>
                <a:ea typeface="Calibri" panose="020F0502020204030204" pitchFamily="34" charset="0"/>
              </a:rPr>
              <a:t>Use of energy storage to move demand from peak to off peak times; and</a:t>
            </a:r>
          </a:p>
          <a:p>
            <a:pPr marR="0">
              <a:spcBef>
                <a:spcPts val="0"/>
              </a:spcBef>
              <a:spcAft>
                <a:spcPts val="600"/>
              </a:spcAft>
              <a:buFont typeface="Wingdings" panose="05000000000000000000" pitchFamily="2" charset="2"/>
              <a:buChar char="v"/>
            </a:pPr>
            <a:r>
              <a:rPr lang="en-US" sz="2200" dirty="0">
                <a:effectLst/>
                <a:latin typeface="+mj-lt"/>
                <a:ea typeface="Calibri" panose="020F0502020204030204" pitchFamily="34" charset="0"/>
              </a:rPr>
              <a:t>Impact of residential solar.</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 </a:t>
            </a:r>
          </a:p>
        </p:txBody>
      </p:sp>
      <p:sp>
        <p:nvSpPr>
          <p:cNvPr id="4" name="Slide Number Placeholder 3">
            <a:extLst>
              <a:ext uri="{FF2B5EF4-FFF2-40B4-BE49-F238E27FC236}">
                <a16:creationId xmlns:a16="http://schemas.microsoft.com/office/drawing/2014/main" id="{0B5D374A-4DF7-3B41-AC91-9CAB18F4F4A0}"/>
              </a:ext>
            </a:extLst>
          </p:cNvPr>
          <p:cNvSpPr>
            <a:spLocks noGrp="1"/>
          </p:cNvSpPr>
          <p:nvPr>
            <p:ph type="sldNum" sz="quarter" idx="4"/>
          </p:nvPr>
        </p:nvSpPr>
        <p:spPr/>
        <p:txBody>
          <a:bodyPr/>
          <a:lstStyle/>
          <a:p>
            <a:fld id="{1D93BD3E-1E9A-4970-A6F7-E7AC52762E0C}" type="slidenum">
              <a:rPr lang="en-US" smtClean="0"/>
              <a:pPr/>
              <a:t>2</a:t>
            </a:fld>
            <a:endParaRPr lang="en-US" dirty="0"/>
          </a:p>
        </p:txBody>
      </p:sp>
    </p:spTree>
    <p:extLst>
      <p:ext uri="{BB962C8B-B14F-4D97-AF65-F5344CB8AC3E}">
        <p14:creationId xmlns:p14="http://schemas.microsoft.com/office/powerpoint/2010/main" val="2053427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7EDC4-18BE-E60E-9A2F-1D5765374390}"/>
              </a:ext>
            </a:extLst>
          </p:cNvPr>
          <p:cNvSpPr>
            <a:spLocks noGrp="1"/>
          </p:cNvSpPr>
          <p:nvPr>
            <p:ph type="title"/>
          </p:nvPr>
        </p:nvSpPr>
        <p:spPr>
          <a:xfrm>
            <a:off x="381000" y="244345"/>
            <a:ext cx="8475349" cy="518318"/>
          </a:xfrm>
        </p:spPr>
        <p:txBody>
          <a:bodyPr/>
          <a:lstStyle/>
          <a:p>
            <a:r>
              <a:rPr lang="en-US" sz="2400" dirty="0"/>
              <a:t>Energy Efficiency Study - Goals</a:t>
            </a:r>
          </a:p>
        </p:txBody>
      </p:sp>
      <p:sp>
        <p:nvSpPr>
          <p:cNvPr id="3" name="Content Placeholder 2">
            <a:extLst>
              <a:ext uri="{FF2B5EF4-FFF2-40B4-BE49-F238E27FC236}">
                <a16:creationId xmlns:a16="http://schemas.microsoft.com/office/drawing/2014/main" id="{3A73DE03-861C-E8BC-0453-DE158CBAE952}"/>
              </a:ext>
            </a:extLst>
          </p:cNvPr>
          <p:cNvSpPr>
            <a:spLocks noGrp="1"/>
          </p:cNvSpPr>
          <p:nvPr>
            <p:ph idx="1"/>
          </p:nvPr>
        </p:nvSpPr>
        <p:spPr>
          <a:xfrm>
            <a:off x="304800" y="1414000"/>
            <a:ext cx="8534400" cy="4495800"/>
          </a:xfrm>
        </p:spPr>
        <p:txBody>
          <a:bodyPr/>
          <a:lstStyle/>
          <a:p>
            <a:pPr marR="0">
              <a:spcBef>
                <a:spcPts val="0"/>
              </a:spcBef>
              <a:spcAft>
                <a:spcPts val="0"/>
              </a:spcAft>
            </a:pPr>
            <a:r>
              <a:rPr lang="en-US" sz="2200" dirty="0">
                <a:effectLst/>
                <a:latin typeface="+mj-lt"/>
                <a:ea typeface="Calibri" panose="020F0502020204030204" pitchFamily="34" charset="0"/>
              </a:rPr>
              <a:t>In prioritizing energy efficiency options, the results of this analysis should provide ERCOT with information to </a:t>
            </a:r>
            <a:r>
              <a:rPr lang="en-US" sz="2200" b="1" dirty="0">
                <a:effectLst/>
                <a:latin typeface="+mj-lt"/>
                <a:ea typeface="Calibri" panose="020F0502020204030204" pitchFamily="34" charset="0"/>
              </a:rPr>
              <a:t>optimize</a:t>
            </a:r>
            <a:r>
              <a:rPr lang="en-US" sz="2200" dirty="0">
                <a:effectLst/>
                <a:latin typeface="+mj-lt"/>
                <a:ea typeface="Calibri" panose="020F0502020204030204" pitchFamily="34" charset="0"/>
              </a:rPr>
              <a:t> both energy efficiency and increasing electric supply.  </a:t>
            </a:r>
          </a:p>
          <a:p>
            <a:pPr marR="0">
              <a:spcBef>
                <a:spcPts val="0"/>
              </a:spcBef>
              <a:spcAft>
                <a:spcPts val="0"/>
              </a:spcAft>
            </a:pPr>
            <a:endParaRPr lang="en-US" sz="2200" dirty="0">
              <a:latin typeface="+mj-lt"/>
              <a:ea typeface="Calibri" panose="020F0502020204030204" pitchFamily="34" charset="0"/>
            </a:endParaRPr>
          </a:p>
          <a:p>
            <a:pPr marR="0">
              <a:spcBef>
                <a:spcPts val="0"/>
              </a:spcBef>
              <a:spcAft>
                <a:spcPts val="0"/>
              </a:spcAft>
            </a:pPr>
            <a:r>
              <a:rPr lang="en-US" sz="2200" b="1" dirty="0">
                <a:effectLst/>
                <a:latin typeface="+mj-lt"/>
                <a:ea typeface="Calibri" panose="020F0502020204030204" pitchFamily="34" charset="0"/>
              </a:rPr>
              <a:t>Ancillary impacts</a:t>
            </a:r>
            <a:r>
              <a:rPr lang="en-US" sz="2200" dirty="0">
                <a:effectLst/>
                <a:latin typeface="+mj-lt"/>
                <a:ea typeface="Calibri" panose="020F0502020204030204" pitchFamily="34" charset="0"/>
              </a:rPr>
              <a:t>, such as impacts to the bulk electric system, investments in new control technologies, and costs to different consumer classes should also be addressed in the analysis.  </a:t>
            </a:r>
          </a:p>
          <a:p>
            <a:pPr marR="0">
              <a:spcBef>
                <a:spcPts val="0"/>
              </a:spcBef>
              <a:spcAft>
                <a:spcPts val="0"/>
              </a:spcAft>
            </a:pPr>
            <a:endParaRPr lang="en-US" sz="2200" dirty="0">
              <a:latin typeface="+mj-lt"/>
              <a:ea typeface="Calibri" panose="020F0502020204030204" pitchFamily="34" charset="0"/>
            </a:endParaRPr>
          </a:p>
          <a:p>
            <a:pPr marR="0">
              <a:spcBef>
                <a:spcPts val="0"/>
              </a:spcBef>
              <a:spcAft>
                <a:spcPts val="0"/>
              </a:spcAft>
            </a:pPr>
            <a:r>
              <a:rPr lang="en-US" sz="2200" dirty="0">
                <a:effectLst/>
                <a:latin typeface="+mj-lt"/>
                <a:ea typeface="Calibri" panose="020F0502020204030204" pitchFamily="34" charset="0"/>
              </a:rPr>
              <a:t>The recommendation should provide guidance on what metrics to use in the </a:t>
            </a:r>
            <a:r>
              <a:rPr lang="en-US" sz="2200" b="1" dirty="0">
                <a:effectLst/>
                <a:latin typeface="+mj-lt"/>
                <a:ea typeface="Calibri" panose="020F0502020204030204" pitchFamily="34" charset="0"/>
              </a:rPr>
              <a:t>measurement of the effectiveness </a:t>
            </a:r>
            <a:r>
              <a:rPr lang="en-US" sz="2200" dirty="0">
                <a:effectLst/>
                <a:latin typeface="+mj-lt"/>
                <a:ea typeface="Calibri" panose="020F0502020204030204" pitchFamily="34" charset="0"/>
              </a:rPr>
              <a:t>of possible programs.</a:t>
            </a:r>
          </a:p>
        </p:txBody>
      </p:sp>
      <p:sp>
        <p:nvSpPr>
          <p:cNvPr id="4" name="Slide Number Placeholder 3">
            <a:extLst>
              <a:ext uri="{FF2B5EF4-FFF2-40B4-BE49-F238E27FC236}">
                <a16:creationId xmlns:a16="http://schemas.microsoft.com/office/drawing/2014/main" id="{0B5D374A-4DF7-3B41-AC91-9CAB18F4F4A0}"/>
              </a:ext>
            </a:extLst>
          </p:cNvPr>
          <p:cNvSpPr>
            <a:spLocks noGrp="1"/>
          </p:cNvSpPr>
          <p:nvPr>
            <p:ph type="sldNum" sz="quarter" idx="4"/>
          </p:nvPr>
        </p:nvSpPr>
        <p:spPr/>
        <p:txBody>
          <a:bodyPr/>
          <a:lstStyle/>
          <a:p>
            <a:fld id="{1D93BD3E-1E9A-4970-A6F7-E7AC52762E0C}" type="slidenum">
              <a:rPr lang="en-US" smtClean="0"/>
              <a:pPr/>
              <a:t>3</a:t>
            </a:fld>
            <a:endParaRPr lang="en-US" dirty="0"/>
          </a:p>
        </p:txBody>
      </p:sp>
    </p:spTree>
    <p:extLst>
      <p:ext uri="{BB962C8B-B14F-4D97-AF65-F5344CB8AC3E}">
        <p14:creationId xmlns:p14="http://schemas.microsoft.com/office/powerpoint/2010/main" val="2519039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7EDC4-18BE-E60E-9A2F-1D5765374390}"/>
              </a:ext>
            </a:extLst>
          </p:cNvPr>
          <p:cNvSpPr>
            <a:spLocks noGrp="1"/>
          </p:cNvSpPr>
          <p:nvPr>
            <p:ph type="title"/>
          </p:nvPr>
        </p:nvSpPr>
        <p:spPr/>
        <p:txBody>
          <a:bodyPr/>
          <a:lstStyle/>
          <a:p>
            <a:r>
              <a:rPr lang="en-US" sz="2400" dirty="0">
                <a:ea typeface="Tahoma" panose="020B0604030504040204" pitchFamily="34" charset="0"/>
                <a:cs typeface="Tahoma" panose="020B0604030504040204" pitchFamily="34" charset="0"/>
              </a:rPr>
              <a:t>Energy Efficiency Study – Timeline</a:t>
            </a:r>
          </a:p>
        </p:txBody>
      </p:sp>
      <p:sp>
        <p:nvSpPr>
          <p:cNvPr id="3" name="Content Placeholder 2">
            <a:extLst>
              <a:ext uri="{FF2B5EF4-FFF2-40B4-BE49-F238E27FC236}">
                <a16:creationId xmlns:a16="http://schemas.microsoft.com/office/drawing/2014/main" id="{3A73DE03-861C-E8BC-0453-DE158CBAE952}"/>
              </a:ext>
            </a:extLst>
          </p:cNvPr>
          <p:cNvSpPr>
            <a:spLocks noGrp="1"/>
          </p:cNvSpPr>
          <p:nvPr>
            <p:ph idx="1"/>
          </p:nvPr>
        </p:nvSpPr>
        <p:spPr>
          <a:xfrm>
            <a:off x="325925" y="1295400"/>
            <a:ext cx="8534400" cy="5029200"/>
          </a:xfrm>
        </p:spPr>
        <p:txBody>
          <a:bodyPr/>
          <a:lstStyle/>
          <a:p>
            <a:pPr>
              <a:spcBef>
                <a:spcPts val="1200"/>
              </a:spcBef>
              <a:spcAft>
                <a:spcPts val="600"/>
              </a:spcAft>
              <a:buFont typeface="Wingdings" panose="05000000000000000000" pitchFamily="2" charset="2"/>
              <a:buChar char="q"/>
            </a:pPr>
            <a:endParaRPr lang="en-US" sz="1900" dirty="0">
              <a:latin typeface="Tahoma" panose="020B0604030504040204" pitchFamily="34" charset="0"/>
              <a:ea typeface="Tahoma" panose="020B0604030504040204" pitchFamily="34" charset="0"/>
              <a:cs typeface="Tahoma" panose="020B0604030504040204" pitchFamily="34" charset="0"/>
            </a:endParaRPr>
          </a:p>
          <a:p>
            <a:pPr>
              <a:spcBef>
                <a:spcPts val="1200"/>
              </a:spcBef>
              <a:spcAft>
                <a:spcPts val="600"/>
              </a:spcAft>
            </a:pPr>
            <a:r>
              <a:rPr lang="en-US" sz="2200" dirty="0">
                <a:latin typeface="+mj-lt"/>
                <a:ea typeface="Tahoma" panose="020B0604030504040204" pitchFamily="34" charset="0"/>
                <a:cs typeface="Tahoma" panose="020B0604030504040204" pitchFamily="34" charset="0"/>
              </a:rPr>
              <a:t>With the aim to achieve preliminary results by the end of 2023, at this time, the team is focusing on the commercial sector and the Houston area before evaluating other areas in the state.</a:t>
            </a:r>
          </a:p>
          <a:p>
            <a:pPr>
              <a:spcBef>
                <a:spcPts val="1200"/>
              </a:spcBef>
              <a:spcAft>
                <a:spcPts val="600"/>
              </a:spcAft>
            </a:pPr>
            <a:r>
              <a:rPr lang="en-US" sz="2200" dirty="0">
                <a:latin typeface="+mj-lt"/>
                <a:ea typeface="Tahoma" panose="020B0604030504040204" pitchFamily="34" charset="0"/>
                <a:cs typeface="Tahoma" panose="020B0604030504040204" pitchFamily="34" charset="0"/>
              </a:rPr>
              <a:t>Data analysis is currently being performed to determine the best process to use for the study.</a:t>
            </a:r>
          </a:p>
          <a:p>
            <a:pPr>
              <a:spcBef>
                <a:spcPts val="1200"/>
              </a:spcBef>
              <a:spcAft>
                <a:spcPts val="600"/>
              </a:spcAft>
            </a:pPr>
            <a:r>
              <a:rPr lang="en-US" sz="2200" dirty="0">
                <a:latin typeface="+mj-lt"/>
                <a:ea typeface="Tahoma" panose="020B0604030504040204" pitchFamily="34" charset="0"/>
                <a:cs typeface="Tahoma" panose="020B0604030504040204" pitchFamily="34" charset="0"/>
              </a:rPr>
              <a:t>Data being used is available on the ERCOT website.</a:t>
            </a:r>
            <a:endParaRPr lang="en-US" sz="2200" dirty="0">
              <a:latin typeface="+mj-lt"/>
            </a:endParaRPr>
          </a:p>
          <a:p>
            <a:pPr>
              <a:spcBef>
                <a:spcPts val="1200"/>
              </a:spcBef>
              <a:spcAft>
                <a:spcPts val="600"/>
              </a:spcAft>
            </a:pPr>
            <a:endParaRPr lang="en-US" sz="2400" dirty="0"/>
          </a:p>
          <a:p>
            <a:pPr>
              <a:spcBef>
                <a:spcPts val="1200"/>
              </a:spcBef>
              <a:spcAft>
                <a:spcPts val="600"/>
              </a:spcAft>
            </a:pPr>
            <a:endParaRPr lang="en-US" dirty="0"/>
          </a:p>
        </p:txBody>
      </p:sp>
      <p:sp>
        <p:nvSpPr>
          <p:cNvPr id="4" name="Slide Number Placeholder 3">
            <a:extLst>
              <a:ext uri="{FF2B5EF4-FFF2-40B4-BE49-F238E27FC236}">
                <a16:creationId xmlns:a16="http://schemas.microsoft.com/office/drawing/2014/main" id="{0B5D374A-4DF7-3B41-AC91-9CAB18F4F4A0}"/>
              </a:ext>
            </a:extLst>
          </p:cNvPr>
          <p:cNvSpPr>
            <a:spLocks noGrp="1"/>
          </p:cNvSpPr>
          <p:nvPr>
            <p:ph type="sldNum" sz="quarter" idx="4"/>
          </p:nvPr>
        </p:nvSpPr>
        <p:spPr/>
        <p:txBody>
          <a:bodyPr/>
          <a:lstStyle/>
          <a:p>
            <a:fld id="{1D93BD3E-1E9A-4970-A6F7-E7AC52762E0C}" type="slidenum">
              <a:rPr lang="en-US" smtClean="0"/>
              <a:pPr/>
              <a:t>4</a:t>
            </a:fld>
            <a:endParaRPr lang="en-US" dirty="0"/>
          </a:p>
        </p:txBody>
      </p:sp>
    </p:spTree>
    <p:extLst>
      <p:ext uri="{BB962C8B-B14F-4D97-AF65-F5344CB8AC3E}">
        <p14:creationId xmlns:p14="http://schemas.microsoft.com/office/powerpoint/2010/main" val="3532143607"/>
      </p:ext>
    </p:extLst>
  </p:cSld>
  <p:clrMapOvr>
    <a:masterClrMapping/>
  </p:clrMapOvr>
</p:sld>
</file>

<file path=ppt/theme/theme1.xml><?xml version="1.0" encoding="utf-8"?>
<a:theme xmlns:a="http://schemas.openxmlformats.org/drawingml/2006/main" name="1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0" ma:contentTypeDescription="Create a new document." ma:contentTypeScope="" ma:versionID="2e49056469cb591c67c33c10da96a07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FABCE5-6410-4FC5-930F-1111C63E40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0E9AA12-8AF9-4AA6-90FE-24669859CDF3}">
  <ds:schemaRefs>
    <ds:schemaRef ds:uri="http://schemas.microsoft.com/office/2006/documentManagement/types"/>
    <ds:schemaRef ds:uri="c34af464-7aa1-4edd-9be4-83dffc1cb926"/>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E4A68982-DD5D-44FD-B77F-4C531465FE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10066</TotalTime>
  <Words>263</Words>
  <Application>Microsoft Office PowerPoint</Application>
  <PresentationFormat>On-screen Show (4:3)</PresentationFormat>
  <Paragraphs>32</Paragraphs>
  <Slides>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vt:i4>
      </vt:variant>
    </vt:vector>
  </HeadingPairs>
  <TitlesOfParts>
    <vt:vector size="10" baseType="lpstr">
      <vt:lpstr>Arial</vt:lpstr>
      <vt:lpstr>Calibri</vt:lpstr>
      <vt:lpstr>Tahoma</vt:lpstr>
      <vt:lpstr>Wingdings</vt:lpstr>
      <vt:lpstr>1_Custom Design</vt:lpstr>
      <vt:lpstr>Office Theme</vt:lpstr>
      <vt:lpstr>PowerPoint Presentation</vt:lpstr>
      <vt:lpstr>Energy Efficiency Study - Scope</vt:lpstr>
      <vt:lpstr>Energy Efficiency Study - Goals</vt:lpstr>
      <vt:lpstr>Energy Efficiency Study – Timeline</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Hobbs, Kristi</cp:lastModifiedBy>
  <cp:revision>310</cp:revision>
  <cp:lastPrinted>2016-01-21T20:53:15Z</cp:lastPrinted>
  <dcterms:created xsi:type="dcterms:W3CDTF">2016-01-21T15:20:31Z</dcterms:created>
  <dcterms:modified xsi:type="dcterms:W3CDTF">2023-09-25T16:56:35Z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y fmtid="{D5CDD505-2E9C-101B-9397-08002B2CF9AE}" pid="3" name="MSIP_Label_c144db1d-993e-40da-980d-6eea152adc50_Enabled">
    <vt:lpwstr>true</vt:lpwstr>
  </property>
  <property fmtid="{D5CDD505-2E9C-101B-9397-08002B2CF9AE}" pid="4" name="MSIP_Label_c144db1d-993e-40da-980d-6eea152adc50_SetDate">
    <vt:lpwstr>2023-09-25T16:47:41Z</vt:lpwstr>
  </property>
  <property fmtid="{D5CDD505-2E9C-101B-9397-08002B2CF9AE}" pid="5" name="MSIP_Label_c144db1d-993e-40da-980d-6eea152adc50_Method">
    <vt:lpwstr>Privileged</vt:lpwstr>
  </property>
  <property fmtid="{D5CDD505-2E9C-101B-9397-08002B2CF9AE}" pid="6" name="MSIP_Label_c144db1d-993e-40da-980d-6eea152adc50_Name">
    <vt:lpwstr>Public</vt:lpwstr>
  </property>
  <property fmtid="{D5CDD505-2E9C-101B-9397-08002B2CF9AE}" pid="7" name="MSIP_Label_c144db1d-993e-40da-980d-6eea152adc50_SiteId">
    <vt:lpwstr>0afb747d-bff7-4596-a9fc-950ef9e0ec45</vt:lpwstr>
  </property>
  <property fmtid="{D5CDD505-2E9C-101B-9397-08002B2CF9AE}" pid="8" name="MSIP_Label_c144db1d-993e-40da-980d-6eea152adc50_ActionId">
    <vt:lpwstr>b3f2841a-a899-4ebc-bc72-7cbe4241422d</vt:lpwstr>
  </property>
  <property fmtid="{D5CDD505-2E9C-101B-9397-08002B2CF9AE}" pid="9" name="MSIP_Label_c144db1d-993e-40da-980d-6eea152adc50_ContentBits">
    <vt:lpwstr>0</vt:lpwstr>
  </property>
</Properties>
</file>