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7" r:id="rId5"/>
    <p:sldId id="262" r:id="rId6"/>
    <p:sldId id="259" r:id="rId7"/>
    <p:sldId id="261" r:id="rId8"/>
    <p:sldId id="263" r:id="rId9"/>
    <p:sldId id="266" r:id="rId10"/>
    <p:sldId id="265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A0DC"/>
    <a:srgbClr val="3A3E3E"/>
    <a:srgbClr val="4DC0CE"/>
    <a:srgbClr val="001433"/>
    <a:srgbClr val="CE0542"/>
    <a:srgbClr val="00A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76"/>
  </p:normalViewPr>
  <p:slideViewPr>
    <p:cSldViewPr snapToGrid="0">
      <p:cViewPr varScale="1">
        <p:scale>
          <a:sx n="72" d="100"/>
          <a:sy n="72" d="100"/>
        </p:scale>
        <p:origin x="4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4B3E-EF2F-31C0-8C8C-28750E83C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EB405F-218A-E2B2-19B9-8BF5C3157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3B5D7-143B-270A-5263-D12C5977E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7710D-9F11-85B7-AE8C-C2B3D234D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4F6A5-4403-F234-694F-3D6A22C9C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118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133CB-34A3-2427-8227-FE28C8F75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AB6AAC-FC13-BF0B-0979-0B3CA42F5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AF5BF-78C0-A1D0-8213-1F3D54477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ACD79-6357-A426-BFB6-20BF24283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82DBF-BA8F-BCFB-1D16-0A1923DE4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949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CC3BAB-18E9-F93D-F0EB-5362034DC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45B491-51A2-7BDB-869C-2D2323CA0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59EA0-78E2-14D0-7F86-4A8637A70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B8B2F-5451-9221-4ECB-F441BD75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07DBE-5081-AF48-6703-5E8F442E6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4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797D8-0C01-E7E6-B531-E5D6AA9CF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BE05B-DD5E-0E26-C832-6164472AA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EDC4C-7154-E9D6-14DF-30107A15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59B7E0-D9BE-037C-282B-2098807A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B9FB8-9ED0-C37C-3CB3-122B20164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30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7D55C-E9A5-C1BB-9EA0-FBB228019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6C3D1-9887-0FB2-4EEE-D905E6FF20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5CC061-9850-8A3C-9853-7FA42C6AE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DCE81-C211-E2A6-EBA0-D72F26651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91886-257C-8B67-8B39-BFD3F8C57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695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E76F-EBE7-7E56-B31F-A01974330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8B179-9FC8-AF43-E6E6-EA7C0634EC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9A239-C6AB-6050-ADAB-7598B7E90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3AA0E-8FEC-2C2C-019A-B52F9D5B1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547E24-0BB9-A183-015F-981D4D883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23EA79-098C-48B2-5B10-3CB4B1B59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761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62B42-8A20-6614-028C-613F831AD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BE2B5-7E5D-E098-B4FF-9C86D617E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E55A3C-7CC5-4F7C-BA1C-31798E09E8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5A1C12-F7C1-F661-F4BF-F1E21DFAD5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289DF2-B969-F4A6-52F4-679B7F0CCE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E0E15D-5907-AE21-DEC0-B196106BD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204BD5-5C63-0032-9E39-D435A0557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CDA7A9-FEE1-4B01-CCA8-4029DFBF3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274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C3606-4A54-60F0-6344-FAD224393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4B1DD8-289F-5FD4-935C-C55A595BA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C1FB0-C9FE-D929-83C0-5030DE238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5DF145-F0C3-CCB1-E0D3-EF12F619A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55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87FFE5-399B-9A18-1582-9735F4396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4A3D62-42F1-E935-D2AD-4558F49B2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082CC-2CB5-DC14-2A71-BB22F9144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38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CDC40-C180-C514-BE48-A7B618802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C0DE6-8C5E-6AA2-6C5C-34147A356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C455AC-3B0E-E602-6E37-755BF5560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E22442-B249-4313-5574-DE6ADAC5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3C37FC-3845-8316-01C7-4B59C169B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7ED2AE-718A-ADDC-C906-EBAF5640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39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5D054-4429-B628-5270-AE93A4266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1F3A15-FB1F-4540-B872-54357EE034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C1377-D3CE-FC75-D53B-AAA1BE2063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4BFC1-E401-04AE-C645-90286D913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EC14AB-0C9A-D695-7D6B-D391283B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73647D-A4B0-FB20-178F-F049CB230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36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A03722-7878-725D-B6E3-509EECE3A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0A2D30-4378-86C5-024F-22012F811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7089C-5FAF-DF27-B14E-D3B6D9AFF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52E01-83BA-4242-A873-9145F6407A6A}" type="datetimeFigureOut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DA34E-3B76-ECF4-E8D3-795F38811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716C2-DE04-7A3C-86D9-0C896C879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55A41-0E29-BD47-AF4D-5F3369E10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008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9F02-8C09-3E81-EFB0-F0D743D7C7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8677" y="1682497"/>
            <a:ext cx="7874643" cy="1943542"/>
          </a:xfrm>
          <a:noFill/>
          <a:ln w="31750">
            <a:solidFill>
              <a:schemeClr val="bg1"/>
            </a:solidFill>
          </a:ln>
        </p:spPr>
        <p:txBody>
          <a:bodyPr tIns="91440" bIns="0" anchor="ctr">
            <a:normAutofit fontScale="90000"/>
          </a:bodyPr>
          <a:lstStyle/>
          <a:p>
            <a:r>
              <a:rPr lang="en-US" sz="4800" dirty="0">
                <a:solidFill>
                  <a:schemeClr val="bg1"/>
                </a:solidFill>
                <a:latin typeface="Myriad Pro" panose="020B0503030403020204" pitchFamily="34" charset="0"/>
              </a:rPr>
              <a:t>Inflation Reduction Act </a:t>
            </a:r>
            <a:br>
              <a:rPr lang="en-US" sz="48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Myriad Pro" panose="020B0503030403020204" pitchFamily="34" charset="0"/>
              </a:rPr>
              <a:t>Energy Efficiency Programs Progress Update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D649E6-2E85-8DF2-D2B9-3BE6096E640C}"/>
              </a:ext>
            </a:extLst>
          </p:cNvPr>
          <p:cNvSpPr txBox="1">
            <a:spLocks/>
          </p:cNvSpPr>
          <p:nvPr/>
        </p:nvSpPr>
        <p:spPr>
          <a:xfrm>
            <a:off x="2158678" y="3920727"/>
            <a:ext cx="7874643" cy="619437"/>
          </a:xfrm>
          <a:prstGeom prst="rect">
            <a:avLst/>
          </a:prstGeom>
          <a:noFill/>
        </p:spPr>
        <p:txBody>
          <a:bodyPr vert="horz" lIns="91440" tIns="91440" rIns="9144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 spc="300" dirty="0">
                <a:solidFill>
                  <a:srgbClr val="12A0DC"/>
                </a:solidFill>
                <a:latin typeface="Myriad Pro Light" panose="020B0403030403020204" pitchFamily="34" charset="0"/>
              </a:rPr>
              <a:t>TEXAS COMPTROLLER OF PUBLIC ACCOUNTS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7D9465C-58B7-FE02-724D-7452E8BFE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682" y="4230445"/>
            <a:ext cx="2933851" cy="13589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8445AC-DB0E-2B53-98C9-3FE1293AD903}"/>
              </a:ext>
            </a:extLst>
          </p:cNvPr>
          <p:cNvSpPr txBox="1"/>
          <p:nvPr/>
        </p:nvSpPr>
        <p:spPr>
          <a:xfrm>
            <a:off x="254977" y="6207369"/>
            <a:ext cx="2802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PUC EEIP meeting – 9-26-23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650BC3-DFC6-F70E-FAB4-1D82D2502C3F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974992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D0530F-D1F1-312B-5C10-169C2B9551A7}"/>
              </a:ext>
            </a:extLst>
          </p:cNvPr>
          <p:cNvSpPr/>
          <p:nvPr/>
        </p:nvSpPr>
        <p:spPr>
          <a:xfrm>
            <a:off x="245097" y="260430"/>
            <a:ext cx="5850903" cy="6337140"/>
          </a:xfrm>
          <a:prstGeom prst="rect">
            <a:avLst/>
          </a:prstGeom>
          <a:solidFill>
            <a:srgbClr val="3A3E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72F5F7-9CB0-9150-D1F9-510B55919004}"/>
              </a:ext>
            </a:extLst>
          </p:cNvPr>
          <p:cNvSpPr/>
          <p:nvPr/>
        </p:nvSpPr>
        <p:spPr>
          <a:xfrm>
            <a:off x="6096000" y="260430"/>
            <a:ext cx="5850903" cy="6337140"/>
          </a:xfrm>
          <a:prstGeom prst="rect">
            <a:avLst/>
          </a:prstGeom>
          <a:solidFill>
            <a:srgbClr val="12A0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RFIs Issued: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Oklahoma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Nevada</a:t>
            </a:r>
          </a:p>
          <a:p>
            <a:pPr marL="514350" indent="-514350" algn="l">
              <a:buFont typeface="+mj-lt"/>
              <a:buAutoNum type="alphaLcParenR"/>
            </a:pPr>
            <a:endParaRPr lang="en-US" sz="2800" dirty="0">
              <a:solidFill>
                <a:schemeClr val="bg1"/>
              </a:solidFill>
              <a:latin typeface="CIDFont+F2"/>
            </a:endParaRPr>
          </a:p>
          <a:p>
            <a:pPr algn="l"/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RFPs Issued (contracts through 2026)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Ohio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Georgia</a:t>
            </a:r>
          </a:p>
          <a:p>
            <a:pPr marL="514350" indent="-514350" algn="l">
              <a:buFont typeface="+mj-lt"/>
              <a:buAutoNum type="alphaLcParenR"/>
            </a:pPr>
            <a:endParaRPr lang="en-US" sz="2800" dirty="0">
              <a:solidFill>
                <a:schemeClr val="bg1"/>
              </a:solidFill>
              <a:latin typeface="CIDFont+F2"/>
            </a:endParaRPr>
          </a:p>
          <a:p>
            <a:pPr algn="l"/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Request for Bid Issued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NYSERDA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516" y="927840"/>
            <a:ext cx="4891270" cy="1266905"/>
          </a:xfrm>
        </p:spPr>
        <p:txBody>
          <a:bodyPr tIns="0" bIns="0" anchor="t">
            <a:noAutofit/>
          </a:bodyPr>
          <a:lstStyle/>
          <a:p>
            <a:pPr>
              <a:lnSpc>
                <a:spcPct val="125000"/>
              </a:lnSpc>
            </a:pPr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Other States</a:t>
            </a:r>
            <a:br>
              <a:rPr lang="en-US" sz="4000" b="1" dirty="0">
                <a:solidFill>
                  <a:srgbClr val="4DC0CE"/>
                </a:solidFill>
                <a:latin typeface="Myriad Pro Light" panose="020B0403030403020204" pitchFamily="34" charset="0"/>
              </a:rPr>
            </a:br>
            <a:r>
              <a:rPr lang="en-US" sz="4000" b="1" dirty="0">
                <a:solidFill>
                  <a:srgbClr val="4DC0CE"/>
                </a:solidFill>
                <a:latin typeface="Myriad Pro Light" panose="020B0403030403020204" pitchFamily="34" charset="0"/>
              </a:rPr>
              <a:t>Status</a:t>
            </a:r>
            <a:endParaRPr lang="en-US" sz="4000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07" y="3084945"/>
            <a:ext cx="5535593" cy="3512625"/>
          </a:xfrm>
        </p:spPr>
        <p:txBody>
          <a:bodyPr numCol="2"/>
          <a:lstStyle/>
          <a:p>
            <a:pPr marL="0" lvl="1" indent="0">
              <a:spcBef>
                <a:spcPts val="1200"/>
              </a:spcBef>
              <a:buNone/>
            </a:pPr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5BEB21-63A7-C523-7543-DC69DE483E1C}"/>
              </a:ext>
            </a:extLst>
          </p:cNvPr>
          <p:cNvSpPr txBox="1"/>
          <p:nvPr/>
        </p:nvSpPr>
        <p:spPr>
          <a:xfrm>
            <a:off x="11635337" y="620736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71201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05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Contact Info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2A0DC"/>
                </a:solidFill>
                <a:latin typeface="Myriad Pro Light" panose="020B0403030403020204" pitchFamily="34" charset="0"/>
              </a:rPr>
              <a:t>Eddy Trevino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eddy.trevino@cpa.texas.gov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512-463-1876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1328B-6531-6E65-CB66-B69C192E81C3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831114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05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Inflation Reduction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 numCol="2"/>
          <a:lstStyle/>
          <a:p>
            <a:pPr marL="0" indent="0">
              <a:buNone/>
            </a:pPr>
            <a:r>
              <a:rPr lang="en-US" b="1" dirty="0">
                <a:solidFill>
                  <a:srgbClr val="12A0DC"/>
                </a:solidFill>
                <a:latin typeface="Myriad Pro Light" panose="020B0403030403020204" pitchFamily="34" charset="0"/>
              </a:rPr>
              <a:t>50121 Home Efficiency Rebate (HOMES)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$346,022,980.00 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Income Verification (Categorical Eligibility)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40% of funds from both programs must be distributed to Disadvantaged Communities (DACs) 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10% of funds must go to Multi-family sector with 50% of occupants receiving tenant-based assistance.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State Implementation Blueprint to DOE</a:t>
            </a:r>
            <a:endParaRPr lang="en-US" b="1" dirty="0">
              <a:solidFill>
                <a:srgbClr val="4DC0CE"/>
              </a:solidFill>
              <a:latin typeface="Myriad Pro Light" panose="020B0403030403020204" pitchFamily="34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12A0DC"/>
                </a:solidFill>
                <a:latin typeface="Myriad Pro Light" panose="020B0403030403020204" pitchFamily="34" charset="0"/>
              </a:rPr>
              <a:t>50122 Home Electrification and Appliance Rebates (HEERHRA)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$344,006,590.00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40% of funds from both programs must be distributed to Disadvantaged Communities (DACs) 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State Implementation Blueprint to DOE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1328B-6531-6E65-CB66-B69C192E81C3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58057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406" y="469296"/>
            <a:ext cx="11631593" cy="1266905"/>
          </a:xfrm>
        </p:spPr>
        <p:txBody>
          <a:bodyPr tIns="0" bIns="0" anchor="t">
            <a:noAutofit/>
          </a:bodyPr>
          <a:lstStyle/>
          <a:p>
            <a:pPr>
              <a:lnSpc>
                <a:spcPct val="125000"/>
              </a:lnSpc>
            </a:pPr>
            <a:r>
              <a:rPr lang="en-US" sz="4000" b="1" dirty="0">
                <a:solidFill>
                  <a:srgbClr val="3A3E3E"/>
                </a:solidFill>
                <a:latin typeface="Myriad Pro Light" panose="020B0403030403020204" pitchFamily="34" charset="0"/>
              </a:rPr>
              <a:t>Milestones</a:t>
            </a:r>
            <a:endParaRPr lang="en-US" sz="4000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07" y="2083443"/>
            <a:ext cx="11437629" cy="4774556"/>
          </a:xfrm>
        </p:spPr>
        <p:txBody>
          <a:bodyPr numCol="2"/>
          <a:lstStyle/>
          <a:p>
            <a:pPr marL="0" lvl="1" indent="0">
              <a:spcBef>
                <a:spcPts val="1200"/>
              </a:spcBef>
              <a:buNone/>
            </a:pPr>
            <a:r>
              <a:rPr lang="en-US" sz="2000" b="1" dirty="0">
                <a:solidFill>
                  <a:srgbClr val="3A3E3E"/>
                </a:solidFill>
                <a:latin typeface="Myriad Pro" panose="020B0503030403020204" pitchFamily="34" charset="0"/>
              </a:rPr>
              <a:t>August 16, 2024.  Notice of Intent to apply for or decline funds</a:t>
            </a:r>
          </a:p>
          <a:p>
            <a:pPr marL="0" lvl="1" indent="0">
              <a:spcBef>
                <a:spcPts val="1200"/>
              </a:spcBef>
              <a:buNone/>
            </a:pPr>
            <a:r>
              <a:rPr lang="en-US" sz="2000" b="1" dirty="0">
                <a:solidFill>
                  <a:srgbClr val="3A3E3E"/>
                </a:solidFill>
                <a:latin typeface="Myriad Pro" panose="020B0503030403020204" pitchFamily="34" charset="0"/>
              </a:rPr>
              <a:t>January 31, 2025.  Application deadline.</a:t>
            </a:r>
          </a:p>
          <a:p>
            <a:pPr marL="0" lvl="1" indent="0">
              <a:spcBef>
                <a:spcPts val="1200"/>
              </a:spcBef>
              <a:buNone/>
            </a:pPr>
            <a:endParaRPr lang="en-US" sz="2000" dirty="0">
              <a:solidFill>
                <a:srgbClr val="3A3E3E"/>
              </a:solidFill>
              <a:latin typeface="Myriad Pro" panose="020B0503030403020204" pitchFamily="34" charset="0"/>
            </a:endParaRPr>
          </a:p>
          <a:p>
            <a:pPr marL="0" lvl="1" indent="0">
              <a:spcBef>
                <a:spcPts val="1200"/>
              </a:spcBef>
              <a:buNone/>
            </a:pPr>
            <a:r>
              <a:rPr lang="en-US" sz="1800" b="1" dirty="0">
                <a:effectLst/>
                <a:latin typeface="Segoe UI" panose="020B0502040204020203" pitchFamily="34" charset="0"/>
              </a:rPr>
              <a:t>The Comptroller's Office's has not made a decision regarding the acceptance of fund.</a:t>
            </a:r>
            <a:endParaRPr lang="en-US" sz="2000" b="1" dirty="0">
              <a:solidFill>
                <a:srgbClr val="3A3E3E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E34B54-647D-08CE-52FD-19CF490976D6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13815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406" y="469296"/>
            <a:ext cx="11631593" cy="1266905"/>
          </a:xfrm>
        </p:spPr>
        <p:txBody>
          <a:bodyPr tIns="0" bIns="0" anchor="t">
            <a:noAutofit/>
          </a:bodyPr>
          <a:lstStyle/>
          <a:p>
            <a:pPr>
              <a:lnSpc>
                <a:spcPct val="125000"/>
              </a:lnSpc>
            </a:pPr>
            <a:r>
              <a:rPr lang="en-US" sz="4000" b="1" dirty="0">
                <a:solidFill>
                  <a:srgbClr val="3A3E3E"/>
                </a:solidFill>
                <a:latin typeface="Myriad Pro Light" panose="020B0403030403020204" pitchFamily="34" charset="0"/>
              </a:rPr>
              <a:t>FAQs</a:t>
            </a:r>
            <a:endParaRPr lang="en-US" sz="4000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07" y="2083443"/>
            <a:ext cx="11437629" cy="4774556"/>
          </a:xfrm>
        </p:spPr>
        <p:txBody>
          <a:bodyPr numCol="2"/>
          <a:lstStyle/>
          <a:p>
            <a:pPr marL="0" lvl="1" indent="0">
              <a:spcBef>
                <a:spcPts val="1200"/>
              </a:spcBef>
              <a:buNone/>
            </a:pPr>
            <a:r>
              <a:rPr lang="en-US" sz="2000" b="1" dirty="0">
                <a:solidFill>
                  <a:srgbClr val="3A3E3E"/>
                </a:solidFill>
                <a:latin typeface="Myriad Pro" panose="020B0503030403020204" pitchFamily="34" charset="0"/>
              </a:rPr>
              <a:t>State Application Questions</a:t>
            </a:r>
          </a:p>
          <a:p>
            <a:pPr marL="0" lvl="1" indent="0">
              <a:spcBef>
                <a:spcPts val="1200"/>
              </a:spcBef>
              <a:buNone/>
            </a:pPr>
            <a:endParaRPr lang="en-US" sz="2000" dirty="0">
              <a:solidFill>
                <a:srgbClr val="3A3E3E"/>
              </a:solidFill>
              <a:latin typeface="Myriad Pro" panose="020B0503030403020204" pitchFamily="34" charset="0"/>
            </a:endParaRPr>
          </a:p>
          <a:p>
            <a:pPr marL="0" lvl="1" indent="0">
              <a:spcBef>
                <a:spcPts val="1200"/>
              </a:spcBef>
              <a:buNone/>
            </a:pPr>
            <a:r>
              <a:rPr lang="en-US" sz="2000" dirty="0">
                <a:solidFill>
                  <a:srgbClr val="3A3E3E"/>
                </a:solidFill>
                <a:latin typeface="Myriad Pro" panose="020B0503030403020204" pitchFamily="34" charset="0"/>
              </a:rPr>
              <a:t>Question were submitted by Texas and other states after the August 18, 2023 ALRD guidance documents issuance</a:t>
            </a:r>
          </a:p>
          <a:p>
            <a:pPr marL="0" lvl="1" indent="0">
              <a:spcBef>
                <a:spcPts val="1200"/>
              </a:spcBef>
              <a:buNone/>
            </a:pPr>
            <a:endParaRPr lang="en-US" sz="2000" dirty="0">
              <a:solidFill>
                <a:srgbClr val="3A3E3E"/>
              </a:solidFill>
              <a:latin typeface="Myriad Pro" panose="020B0503030403020204" pitchFamily="34" charset="0"/>
            </a:endParaRPr>
          </a:p>
          <a:p>
            <a:pPr marL="0" lvl="1" indent="0">
              <a:spcBef>
                <a:spcPts val="1200"/>
              </a:spcBef>
              <a:buNone/>
            </a:pPr>
            <a:r>
              <a:rPr lang="en-US" sz="2000" dirty="0">
                <a:solidFill>
                  <a:srgbClr val="3A3E3E"/>
                </a:solidFill>
                <a:latin typeface="Myriad Pro" panose="020B0503030403020204" pitchFamily="34" charset="0"/>
              </a:rPr>
              <a:t>DOE has only responded to 10 questions to date.  Awaiting answers on Texas questions.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01B93A-DC6E-A614-D434-C3872F188880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31634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406" y="469296"/>
            <a:ext cx="11631593" cy="1266905"/>
          </a:xfrm>
        </p:spPr>
        <p:txBody>
          <a:bodyPr tIns="0" bIns="0" anchor="t">
            <a:noAutofit/>
          </a:bodyPr>
          <a:lstStyle/>
          <a:p>
            <a:pPr>
              <a:lnSpc>
                <a:spcPct val="125000"/>
              </a:lnSpc>
            </a:pPr>
            <a:r>
              <a:rPr lang="en-US" sz="4000" b="1" dirty="0">
                <a:solidFill>
                  <a:srgbClr val="3A3E3E"/>
                </a:solidFill>
                <a:latin typeface="Myriad Pro Light" panose="020B0403030403020204" pitchFamily="34" charset="0"/>
              </a:rPr>
              <a:t>Tranche Allocations</a:t>
            </a:r>
            <a:endParaRPr lang="en-US" sz="4000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A5EEF2-24FE-4123-8887-68252CFD5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908" y="1438987"/>
            <a:ext cx="8173282" cy="47752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894FD7-F027-D651-39F8-39CC85C0DA38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45809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D0530F-D1F1-312B-5C10-169C2B9551A7}"/>
              </a:ext>
            </a:extLst>
          </p:cNvPr>
          <p:cNvSpPr/>
          <p:nvPr/>
        </p:nvSpPr>
        <p:spPr>
          <a:xfrm>
            <a:off x="245097" y="260430"/>
            <a:ext cx="5850903" cy="6337140"/>
          </a:xfrm>
          <a:prstGeom prst="rect">
            <a:avLst/>
          </a:prstGeom>
          <a:solidFill>
            <a:srgbClr val="3A3E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72F5F7-9CB0-9150-D1F9-510B55919004}"/>
              </a:ext>
            </a:extLst>
          </p:cNvPr>
          <p:cNvSpPr/>
          <p:nvPr/>
        </p:nvSpPr>
        <p:spPr>
          <a:xfrm>
            <a:off x="6096000" y="260430"/>
            <a:ext cx="5850903" cy="6337140"/>
          </a:xfrm>
          <a:prstGeom prst="rect">
            <a:avLst/>
          </a:prstGeom>
          <a:solidFill>
            <a:srgbClr val="12A0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State Implementation Blueprint must include: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Community Benefits Plan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Education and Outreach Strategy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Consumer Protection Plan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Utility Data Access Plan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Privacy and Security Risk Assessment for State Systems</a:t>
            </a:r>
          </a:p>
          <a:p>
            <a:pPr marL="514350" indent="-514350" algn="l">
              <a:buFont typeface="+mj-lt"/>
              <a:buAutoNum type="alphaLcParenR"/>
            </a:pPr>
            <a:r>
              <a:rPr lang="en-US" sz="2800" b="0" i="0" u="none" strike="noStrike" baseline="0" dirty="0">
                <a:solidFill>
                  <a:schemeClr val="bg1"/>
                </a:solidFill>
                <a:latin typeface="CIDFont+F2"/>
              </a:rPr>
              <a:t>Market Transformation Plan*</a:t>
            </a:r>
          </a:p>
          <a:p>
            <a:pPr marL="514350" indent="-514350" algn="l">
              <a:buFont typeface="+mj-lt"/>
              <a:buAutoNum type="alphaLcParenR"/>
            </a:pPr>
            <a:endParaRPr lang="en-US" sz="2800" dirty="0">
              <a:solidFill>
                <a:srgbClr val="282B2E"/>
              </a:solidFill>
              <a:latin typeface="CIDFont+F2"/>
            </a:endParaRPr>
          </a:p>
          <a:p>
            <a:pPr algn="l"/>
            <a:r>
              <a:rPr lang="en-US" sz="2800" dirty="0"/>
              <a:t>* States have up to 1 year after program launch to submit the Market Transformation Plan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407" y="1001731"/>
            <a:ext cx="4891270" cy="1266905"/>
          </a:xfrm>
        </p:spPr>
        <p:txBody>
          <a:bodyPr tIns="0" bIns="0" anchor="t">
            <a:noAutofit/>
          </a:bodyPr>
          <a:lstStyle/>
          <a:p>
            <a:pPr>
              <a:lnSpc>
                <a:spcPct val="125000"/>
              </a:lnSpc>
            </a:pPr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State Implementation Blueprint</a:t>
            </a:r>
            <a:br>
              <a:rPr lang="en-US" sz="4000" b="1">
                <a:solidFill>
                  <a:srgbClr val="4DC0CE"/>
                </a:solidFill>
                <a:latin typeface="Myriad Pro Light" panose="020B0403030403020204" pitchFamily="34" charset="0"/>
              </a:rPr>
            </a:br>
            <a:endParaRPr lang="en-US" sz="4000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407" y="3084945"/>
            <a:ext cx="5535593" cy="3512625"/>
          </a:xfrm>
        </p:spPr>
        <p:txBody>
          <a:bodyPr numCol="2"/>
          <a:lstStyle/>
          <a:p>
            <a:pPr marL="0" lvl="1" indent="0">
              <a:spcBef>
                <a:spcPts val="1200"/>
              </a:spcBef>
              <a:buNone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Must be submitted after receipt of the award and a minimum of 60 days prior to planned program launch.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4A94B5-18A3-403B-5B1F-B8AB8E7BA1B1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706197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05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Income Verification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2A0DC"/>
                </a:solidFill>
                <a:latin typeface="Myriad Pro Light" panose="020B0403030403020204" pitchFamily="34" charset="0"/>
              </a:rPr>
              <a:t>Recognized Program Examples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LIHEAP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Medicaid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Supplemental Nutrition Assistance Program (SNAP)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Head Start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Weatherization Assistance Program (WAP)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WIC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Other</a:t>
            </a:r>
          </a:p>
          <a:p>
            <a:pPr marL="0" indent="0">
              <a:buNone/>
            </a:pPr>
            <a:endParaRPr lang="en-US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12A0DC"/>
                </a:solidFill>
                <a:latin typeface="Myriad Pro Light" panose="020B0403030403020204" pitchFamily="34" charset="0"/>
              </a:rPr>
              <a:t>Other Programs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Single and multi-family buildings owned by Public Housing Authorities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Privately owned multi-family buildings receiving project-based assistance such as Section 8, Section 202, Section 811)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Privately owned multi-family buildings that house residents receiving tenant-based assistance (at least 50% of the building occupants must receive tenant-based assistance)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Low-income housing tax credits (LIHTC)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1328B-6531-6E65-CB66-B69C192E81C3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265981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05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Income Verification Methodologies</a:t>
            </a:r>
            <a:b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Other States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12A0DC"/>
                </a:solidFill>
                <a:latin typeface="Myriad Pro Light" panose="020B0403030403020204" pitchFamily="34" charset="0"/>
              </a:rPr>
              <a:t>Options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Online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Mobile App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Regional In-person Centers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Call Centers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1328B-6531-6E65-CB66-B69C192E81C3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212804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E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7F4D-368D-521D-8587-868634CE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05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 Light" panose="020B0403030403020204" pitchFamily="34" charset="0"/>
              </a:rPr>
              <a:t>Other questions other states are asking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18145-F98B-509A-8EE0-2B396B7FA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 numCol="2">
            <a:normAutofit/>
          </a:bodyPr>
          <a:lstStyle/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Consumer protection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Consumer and contractor training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Rebate tracking and data reporting options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Energy auditor, contractor approval, and retailer approval processes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Measured and modeled savings options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Layering in utility rebate programs</a:t>
            </a:r>
          </a:p>
          <a:p>
            <a:pPr marL="457200" lvl="1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Layering in IRA tax credits</a:t>
            </a:r>
          </a:p>
          <a:p>
            <a:pPr marL="228600" lvl="1" indent="0">
              <a:spcBef>
                <a:spcPts val="1200"/>
              </a:spcBef>
              <a:buNone/>
            </a:pPr>
            <a:endParaRPr lang="en-US" sz="2400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  <a:p>
            <a:pPr marL="228600" lvl="1" indent="0">
              <a:spcBef>
                <a:spcPts val="1200"/>
              </a:spcBef>
              <a:buNone/>
            </a:pPr>
            <a:endParaRPr lang="en-US" b="1" dirty="0">
              <a:solidFill>
                <a:srgbClr val="12A0DC"/>
              </a:solidFill>
              <a:latin typeface="Myriad Pro Light" panose="020B0403030403020204" pitchFamily="34" charset="0"/>
            </a:endParaRPr>
          </a:p>
          <a:p>
            <a:pPr marL="571500" lvl="1" indent="-342900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Rolling rebates out concurrently on one-at-a-time</a:t>
            </a:r>
          </a:p>
          <a:p>
            <a:pPr marL="571500" lvl="1" indent="-342900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Rolling out rebates to discrete parts of the state first and then to the rest of the state</a:t>
            </a:r>
          </a:p>
          <a:p>
            <a:pPr marL="571500" lvl="1" indent="-342900"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Ensuring all parts of the state have an opportunity participate in the program</a:t>
            </a:r>
          </a:p>
          <a:p>
            <a:pPr marL="571500" lvl="1" indent="-342900">
              <a:spcBef>
                <a:spcPts val="1200"/>
              </a:spcBef>
            </a:pPr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28600" lvl="1" indent="0">
              <a:spcBef>
                <a:spcPts val="1200"/>
              </a:spcBef>
              <a:buNone/>
            </a:pPr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28600" lvl="1" indent="0">
              <a:spcBef>
                <a:spcPts val="1200"/>
              </a:spcBef>
              <a:buNone/>
            </a:pPr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1328B-6531-6E65-CB66-B69C192E81C3}"/>
              </a:ext>
            </a:extLst>
          </p:cNvPr>
          <p:cNvSpPr txBox="1"/>
          <p:nvPr/>
        </p:nvSpPr>
        <p:spPr>
          <a:xfrm>
            <a:off x="11635337" y="62073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2A0DC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96414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485</Words>
  <Application>Microsoft Office PowerPoint</Application>
  <PresentationFormat>Widescreen</PresentationFormat>
  <Paragraphs>98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CIDFont+F2</vt:lpstr>
      <vt:lpstr>Myriad Pro</vt:lpstr>
      <vt:lpstr>Myriad Pro Light</vt:lpstr>
      <vt:lpstr>Segoe UI</vt:lpstr>
      <vt:lpstr>Office Theme</vt:lpstr>
      <vt:lpstr>Inflation Reduction Act  Energy Efficiency Programs Progress Update</vt:lpstr>
      <vt:lpstr>Inflation Reduction Act</vt:lpstr>
      <vt:lpstr>Milestones</vt:lpstr>
      <vt:lpstr>FAQs</vt:lpstr>
      <vt:lpstr>Tranche Allocations</vt:lpstr>
      <vt:lpstr>State Implementation Blueprint </vt:lpstr>
      <vt:lpstr>Income Verification Options</vt:lpstr>
      <vt:lpstr>Income Verification Methodologies Other States</vt:lpstr>
      <vt:lpstr>Other questions other states are asking</vt:lpstr>
      <vt:lpstr>Other States Status</vt:lpstr>
      <vt:lpstr>Contact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Erica Sebree</dc:creator>
  <cp:lastModifiedBy>Therese Harris</cp:lastModifiedBy>
  <cp:revision>17</cp:revision>
  <dcterms:created xsi:type="dcterms:W3CDTF">2023-07-26T19:50:21Z</dcterms:created>
  <dcterms:modified xsi:type="dcterms:W3CDTF">2023-09-26T13:31:59Z</dcterms:modified>
</cp:coreProperties>
</file>