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6" r:id="rId4"/>
    <p:sldMasterId id="2147483674" r:id="rId5"/>
    <p:sldMasterId id="2147483648" r:id="rId6"/>
  </p:sldMasterIdLst>
  <p:notesMasterIdLst>
    <p:notesMasterId r:id="rId30"/>
  </p:notesMasterIdLst>
  <p:handoutMasterIdLst>
    <p:handoutMasterId r:id="rId31"/>
  </p:handoutMasterIdLst>
  <p:sldIdLst>
    <p:sldId id="746" r:id="rId7"/>
    <p:sldId id="744" r:id="rId8"/>
    <p:sldId id="766" r:id="rId9"/>
    <p:sldId id="767" r:id="rId10"/>
    <p:sldId id="748" r:id="rId11"/>
    <p:sldId id="702" r:id="rId12"/>
    <p:sldId id="699" r:id="rId13"/>
    <p:sldId id="291" r:id="rId14"/>
    <p:sldId id="752" r:id="rId15"/>
    <p:sldId id="756" r:id="rId16"/>
    <p:sldId id="755" r:id="rId17"/>
    <p:sldId id="757" r:id="rId18"/>
    <p:sldId id="760" r:id="rId19"/>
    <p:sldId id="758" r:id="rId20"/>
    <p:sldId id="759" r:id="rId21"/>
    <p:sldId id="761" r:id="rId22"/>
    <p:sldId id="762" r:id="rId23"/>
    <p:sldId id="763" r:id="rId24"/>
    <p:sldId id="764" r:id="rId25"/>
    <p:sldId id="765" r:id="rId26"/>
    <p:sldId id="768" r:id="rId27"/>
    <p:sldId id="769" r:id="rId28"/>
    <p:sldId id="751" r:id="rId29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orient="horz" pos="3865">
          <p15:clr>
            <a:srgbClr val="A4A3A4"/>
          </p15:clr>
        </p15:guide>
        <p15:guide id="4" pos="2880">
          <p15:clr>
            <a:srgbClr val="A4A3A4"/>
          </p15:clr>
        </p15:guide>
        <p15:guide id="5" pos="297">
          <p15:clr>
            <a:srgbClr val="A4A3A4"/>
          </p15:clr>
        </p15:guide>
        <p15:guide id="6" pos="548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4AB89C8-524C-2580-1389-4453D160F198}" name="Therese Harris" initials="TH" userId="Therese Harris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m Stevens (Tetra Tech)" initials="TS" lastIdx="2" clrIdx="0"/>
  <p:cmAuthor id="7" name="Stephanie Trader" initials="ST" lastIdx="2" clrIdx="7"/>
  <p:cmAuthor id="1" name="Lark.Lee" initials="L" lastIdx="2" clrIdx="1"/>
  <p:cmAuthor id="8" name="Harris, Therese" initials="HT" lastIdx="2" clrIdx="8"/>
  <p:cmAuthor id="2" name="Laura.Schauer" initials="LS" lastIdx="16" clrIdx="2"/>
  <p:cmAuthor id="9" name="Rich, Katie" initials="RK" lastIdx="2" clrIdx="9">
    <p:extLst>
      <p:ext uri="{19B8F6BF-5375-455C-9EA6-DF929625EA0E}">
        <p15:presenceInfo xmlns:p15="http://schemas.microsoft.com/office/powerpoint/2012/main" userId="S-1-5-21-823518204-1682526488-839522115-7312" providerId="AD"/>
      </p:ext>
    </p:extLst>
  </p:cmAuthor>
  <p:cmAuthor id="3" name="Pamela.Rathbun" initials="PR" lastIdx="34" clrIdx="3"/>
  <p:cmAuthor id="10" name="Rambo, Eric" initials="RE" lastIdx="7" clrIdx="10">
    <p:extLst>
      <p:ext uri="{19B8F6BF-5375-455C-9EA6-DF929625EA0E}">
        <p15:presenceInfo xmlns:p15="http://schemas.microsoft.com/office/powerpoint/2012/main" userId="S-1-5-21-2982660134-4255240162-3086778697-409050" providerId="AD"/>
      </p:ext>
    </p:extLst>
  </p:cmAuthor>
  <p:cmAuthor id="4" name="Katherine Johnson" initials="" lastIdx="5" clrIdx="4"/>
  <p:cmAuthor id="5" name="Scott.Wagner" initials="SW" lastIdx="2" clrIdx="5"/>
  <p:cmAuthor id="6" name="Sue Hanson" initials="SH" lastIdx="12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9DB5"/>
    <a:srgbClr val="006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9" autoAdjust="0"/>
    <p:restoredTop sz="82805" autoAdjust="0"/>
  </p:normalViewPr>
  <p:slideViewPr>
    <p:cSldViewPr snapToGrid="0" snapToObjects="1">
      <p:cViewPr varScale="1">
        <p:scale>
          <a:sx n="55" d="100"/>
          <a:sy n="55" d="100"/>
        </p:scale>
        <p:origin x="992" y="44"/>
      </p:cViewPr>
      <p:guideLst>
        <p:guide orient="horz" pos="2160"/>
        <p:guide orient="horz" pos="935"/>
        <p:guide orient="horz" pos="3865"/>
        <p:guide pos="2880"/>
        <p:guide pos="297"/>
        <p:guide pos="54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852"/>
    </p:cViewPr>
  </p:sorterViewPr>
  <p:notesViewPr>
    <p:cSldViewPr snapToGrid="0" snapToObjects="1">
      <p:cViewPr varScale="1">
        <p:scale>
          <a:sx n="55" d="100"/>
          <a:sy n="55" d="100"/>
        </p:scale>
        <p:origin x="-1810" y="-7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Sheet1!$G$3</c:f>
              <c:strCache>
                <c:ptCount val="1"/>
                <c:pt idx="0">
                  <c:v>MWh</c:v>
                </c:pt>
              </c:strCache>
            </c:strRef>
          </c:tx>
          <c:spPr>
            <a:solidFill>
              <a:srgbClr val="25408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Sheet1!$E$4:$E$8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Sheet1!$G$4:$G$8</c:f>
              <c:numCache>
                <c:formatCode>_(* #,##0_);_(* \(#,##0\);_(* "-"??_);_(@_)</c:formatCode>
                <c:ptCount val="5"/>
                <c:pt idx="0">
                  <c:v>21759.481625240078</c:v>
                </c:pt>
                <c:pt idx="1">
                  <c:v>25649.043900000161</c:v>
                </c:pt>
                <c:pt idx="2">
                  <c:v>26123.068774570085</c:v>
                </c:pt>
                <c:pt idx="3">
                  <c:v>20634.14763000008</c:v>
                </c:pt>
                <c:pt idx="4">
                  <c:v>40848.875040000006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FB-49DA-9D63-1D2CE2017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993152"/>
        <c:axId val="424986920"/>
      </c:barChart>
      <c:lineChart>
        <c:grouping val="standard"/>
        <c:varyColors val="0"/>
        <c:ser>
          <c:idx val="1"/>
          <c:order val="1"/>
          <c:tx>
            <c:strRef>
              <c:f>Sheet1!$F$3</c:f>
              <c:strCache>
                <c:ptCount val="1"/>
                <c:pt idx="0">
                  <c:v>MW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FFC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Sheet1!$E$4:$E$8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Sheet1!$F$4:$F$8</c:f>
              <c:numCache>
                <c:formatCode>_(* #,##0_);_(* \(#,##0\);_(* "-"??_);_(@_)</c:formatCode>
                <c:ptCount val="5"/>
                <c:pt idx="0">
                  <c:v>10.942263130000081</c:v>
                </c:pt>
                <c:pt idx="1">
                  <c:v>12.982722000000011</c:v>
                </c:pt>
                <c:pt idx="2">
                  <c:v>13.382672839999771</c:v>
                </c:pt>
                <c:pt idx="3">
                  <c:v>10.406735300000069</c:v>
                </c:pt>
                <c:pt idx="4">
                  <c:v>22.079476500000045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FB-49DA-9D63-1D2CE2017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4992168"/>
        <c:axId val="424998728"/>
      </c:lineChart>
      <c:catAx>
        <c:axId val="42499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24986920"/>
        <c:crosses val="autoZero"/>
        <c:auto val="1"/>
        <c:lblAlgn val="ctr"/>
        <c:lblOffset val="100"/>
        <c:noMultiLvlLbl val="0"/>
      </c:catAx>
      <c:valAx>
        <c:axId val="424986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24993152"/>
        <c:crosses val="autoZero"/>
        <c:crossBetween val="between"/>
      </c:valAx>
      <c:valAx>
        <c:axId val="42499872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24992168"/>
        <c:crosses val="max"/>
        <c:crossBetween val="between"/>
      </c:valAx>
      <c:catAx>
        <c:axId val="424992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49987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Sheet2!$B$43</c:f>
              <c:strCache>
                <c:ptCount val="1"/>
                <c:pt idx="0">
                  <c:v>Demand Reduction (MW)</c:v>
                </c:pt>
              </c:strCache>
            </c:strRef>
          </c:tx>
          <c:spPr>
            <a:solidFill>
              <a:srgbClr val="25408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Sheet2!$A$44:$A$47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strCache>
            </c:strRef>
          </c:cat>
          <c:val>
            <c:numRef>
              <c:f>Sheet2!$B$44:$B$47</c:f>
              <c:numCache>
                <c:formatCode>#,##0.0_);\(#,##0.0\)</c:formatCode>
                <c:ptCount val="4"/>
                <c:pt idx="0">
                  <c:v>49</c:v>
                </c:pt>
                <c:pt idx="1">
                  <c:v>64.8</c:v>
                </c:pt>
                <c:pt idx="2">
                  <c:v>72.8</c:v>
                </c:pt>
                <c:pt idx="3">
                  <c:v>71.8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79-4938-90B5-BAAF23E388D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3"/>
        <c:axId val="1041388096"/>
        <c:axId val="1041390392"/>
      </c:barChart>
      <c:lineChart>
        <c:grouping val="standard"/>
        <c:varyColors val="0"/>
        <c:ser>
          <c:idx val="1"/>
          <c:order val="1"/>
          <c:tx>
            <c:strRef>
              <c:f>Sheet2!$C$43</c:f>
              <c:strCache>
                <c:ptCount val="1"/>
                <c:pt idx="0">
                  <c:v>Program Budget ($M)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Sheet2!$A$44:$A$47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strCache>
            </c:strRef>
          </c:cat>
          <c:val>
            <c:numRef>
              <c:f>Sheet2!$C$44:$C$47</c:f>
              <c:numCache>
                <c:formatCode>#,##0.0_);\(#,##0.0\)</c:formatCode>
                <c:ptCount val="4"/>
                <c:pt idx="0">
                  <c:v>2.3624629757612272</c:v>
                </c:pt>
                <c:pt idx="1">
                  <c:v>2.6123889068078956</c:v>
                </c:pt>
                <c:pt idx="2">
                  <c:v>2.9453049999999998</c:v>
                </c:pt>
                <c:pt idx="3">
                  <c:v>2.6836279337533999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279-4938-90B5-BAAF23E388D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3315080"/>
        <c:axId val="1003314752"/>
      </c:lineChart>
      <c:catAx>
        <c:axId val="104138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41390392"/>
        <c:crosses val="autoZero"/>
        <c:auto val="1"/>
        <c:lblAlgn val="ctr"/>
        <c:lblOffset val="100"/>
        <c:noMultiLvlLbl val="0"/>
      </c:catAx>
      <c:valAx>
        <c:axId val="1041390392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41388096"/>
        <c:crosses val="autoZero"/>
        <c:crossBetween val="between"/>
        <c:majorUnit val="20"/>
      </c:valAx>
      <c:valAx>
        <c:axId val="1003314752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$M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03315080"/>
        <c:crosses val="max"/>
        <c:crossBetween val="between"/>
      </c:valAx>
      <c:catAx>
        <c:axId val="1003315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3314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DA2CA-2B8F-43DF-87A9-A4A493E003F7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217F947-6680-491B-9C5D-864DF14804B1}">
      <dgm:prSet/>
      <dgm:spPr/>
      <dgm:t>
        <a:bodyPr/>
        <a:lstStyle/>
        <a:p>
          <a:r>
            <a:rPr lang="en-US" dirty="0"/>
            <a:t>Engineering desk reviews</a:t>
          </a:r>
        </a:p>
      </dgm:t>
    </dgm:pt>
    <dgm:pt modelId="{4A1E8FBE-9051-4660-B53E-72E216BBFA68}" type="parTrans" cxnId="{E336C746-00CF-4080-9603-BCAD8207117E}">
      <dgm:prSet/>
      <dgm:spPr/>
      <dgm:t>
        <a:bodyPr/>
        <a:lstStyle/>
        <a:p>
          <a:endParaRPr lang="en-US" dirty="0"/>
        </a:p>
      </dgm:t>
    </dgm:pt>
    <dgm:pt modelId="{4218AEEB-4CE8-4C91-8D09-D8CF6603DA80}" type="sibTrans" cxnId="{E336C746-00CF-4080-9603-BCAD8207117E}">
      <dgm:prSet/>
      <dgm:spPr/>
      <dgm:t>
        <a:bodyPr/>
        <a:lstStyle/>
        <a:p>
          <a:endParaRPr lang="en-US"/>
        </a:p>
      </dgm:t>
    </dgm:pt>
    <dgm:pt modelId="{20729E84-F53C-4E31-97EA-00EA5AFAF81D}">
      <dgm:prSet/>
      <dgm:spPr/>
      <dgm:t>
        <a:bodyPr/>
        <a:lstStyle/>
        <a:p>
          <a:r>
            <a:rPr lang="en-US" dirty="0"/>
            <a:t>Statewide Database compiled from all utilities program tracking data</a:t>
          </a:r>
        </a:p>
      </dgm:t>
    </dgm:pt>
    <dgm:pt modelId="{13A9F96D-51BB-41C6-8D86-1BA22E66BCA1}" type="parTrans" cxnId="{5D9D54D6-DF6D-411F-8B03-89899367391B}">
      <dgm:prSet/>
      <dgm:spPr/>
      <dgm:t>
        <a:bodyPr/>
        <a:lstStyle/>
        <a:p>
          <a:endParaRPr lang="en-US"/>
        </a:p>
      </dgm:t>
    </dgm:pt>
    <dgm:pt modelId="{EBD22109-30E8-4BE4-BFF9-32B5C3841003}" type="sibTrans" cxnId="{5D9D54D6-DF6D-411F-8B03-89899367391B}">
      <dgm:prSet/>
      <dgm:spPr/>
      <dgm:t>
        <a:bodyPr/>
        <a:lstStyle/>
        <a:p>
          <a:endParaRPr lang="en-US"/>
        </a:p>
      </dgm:t>
    </dgm:pt>
    <dgm:pt modelId="{B238D971-3F7C-430F-956B-1E907D39BCB7}">
      <dgm:prSet/>
      <dgm:spPr/>
      <dgm:t>
        <a:bodyPr/>
        <a:lstStyle/>
        <a:p>
          <a:r>
            <a:rPr lang="en-US" dirty="0"/>
            <a:t>On-site M&amp;V</a:t>
          </a:r>
        </a:p>
      </dgm:t>
    </dgm:pt>
    <dgm:pt modelId="{6A7C6AFA-CB6F-4360-8390-7044AE14FD61}" type="parTrans" cxnId="{9B8EC89C-D521-4A24-B3A6-DED2D6716223}">
      <dgm:prSet/>
      <dgm:spPr/>
      <dgm:t>
        <a:bodyPr/>
        <a:lstStyle/>
        <a:p>
          <a:endParaRPr lang="en-US" dirty="0"/>
        </a:p>
      </dgm:t>
    </dgm:pt>
    <dgm:pt modelId="{C95E67D0-DCC4-433D-B40E-76E4DE5A7931}" type="sibTrans" cxnId="{9B8EC89C-D521-4A24-B3A6-DED2D6716223}">
      <dgm:prSet/>
      <dgm:spPr/>
      <dgm:t>
        <a:bodyPr/>
        <a:lstStyle/>
        <a:p>
          <a:endParaRPr lang="en-US"/>
        </a:p>
      </dgm:t>
    </dgm:pt>
    <dgm:pt modelId="{AEA40467-12B2-484F-BAD0-8BF18C66596E}">
      <dgm:prSet/>
      <dgm:spPr/>
      <dgm:t>
        <a:bodyPr/>
        <a:lstStyle/>
        <a:p>
          <a:r>
            <a:rPr lang="en-US" dirty="0"/>
            <a:t>interval meter data analysis for all load management M&amp;V, prioritized energy efficiency programs</a:t>
          </a:r>
        </a:p>
      </dgm:t>
    </dgm:pt>
    <dgm:pt modelId="{713B0897-DAFA-4B79-B559-A0B601B1A605}" type="parTrans" cxnId="{F767F6CE-F3B1-43F6-AC22-2950CD0390CB}">
      <dgm:prSet/>
      <dgm:spPr/>
      <dgm:t>
        <a:bodyPr/>
        <a:lstStyle/>
        <a:p>
          <a:endParaRPr lang="en-US" dirty="0"/>
        </a:p>
      </dgm:t>
    </dgm:pt>
    <dgm:pt modelId="{DE190B91-F323-4670-AFDC-EA76D1B36376}" type="sibTrans" cxnId="{F767F6CE-F3B1-43F6-AC22-2950CD0390CB}">
      <dgm:prSet/>
      <dgm:spPr/>
      <dgm:t>
        <a:bodyPr/>
        <a:lstStyle/>
        <a:p>
          <a:endParaRPr lang="en-US"/>
        </a:p>
      </dgm:t>
    </dgm:pt>
    <dgm:pt modelId="{C87D3224-0099-423D-8C41-04CF9A1D9E54}">
      <dgm:prSet/>
      <dgm:spPr/>
      <dgm:t>
        <a:bodyPr/>
        <a:lstStyle/>
        <a:p>
          <a:r>
            <a:rPr lang="en-US" dirty="0"/>
            <a:t>participant surveys, program design and delivery and market actor interviews</a:t>
          </a:r>
        </a:p>
      </dgm:t>
    </dgm:pt>
    <dgm:pt modelId="{769DF108-F806-402C-9F85-58D9EFAD313E}" type="parTrans" cxnId="{953C39D2-ECA5-494D-B197-FC01D70D7912}">
      <dgm:prSet/>
      <dgm:spPr/>
      <dgm:t>
        <a:bodyPr/>
        <a:lstStyle/>
        <a:p>
          <a:endParaRPr lang="en-US" dirty="0"/>
        </a:p>
      </dgm:t>
    </dgm:pt>
    <dgm:pt modelId="{98D9C50D-2421-4B69-ACDA-5824E2FBCF69}" type="sibTrans" cxnId="{953C39D2-ECA5-494D-B197-FC01D70D7912}">
      <dgm:prSet/>
      <dgm:spPr/>
      <dgm:t>
        <a:bodyPr/>
        <a:lstStyle/>
        <a:p>
          <a:endParaRPr lang="en-US"/>
        </a:p>
      </dgm:t>
    </dgm:pt>
    <dgm:pt modelId="{D18E33BA-9E18-4E21-977F-16C642D7BF59}">
      <dgm:prSet/>
      <dgm:spPr/>
      <dgm:t>
        <a:bodyPr/>
        <a:lstStyle/>
        <a:p>
          <a:r>
            <a:rPr lang="en-US" dirty="0"/>
            <a:t>Ongoing technical support and reviews</a:t>
          </a:r>
        </a:p>
      </dgm:t>
    </dgm:pt>
    <dgm:pt modelId="{8DB8720A-F64F-4B9C-899D-E5A92829D8E9}" type="parTrans" cxnId="{9DC79A1E-673D-422F-B002-DA7DC583AB99}">
      <dgm:prSet/>
      <dgm:spPr/>
      <dgm:t>
        <a:bodyPr/>
        <a:lstStyle/>
        <a:p>
          <a:endParaRPr lang="en-US"/>
        </a:p>
      </dgm:t>
    </dgm:pt>
    <dgm:pt modelId="{DE37CD89-A1BB-4393-AF3C-10EBE81A4BA8}" type="sibTrans" cxnId="{9DC79A1E-673D-422F-B002-DA7DC583AB99}">
      <dgm:prSet/>
      <dgm:spPr/>
      <dgm:t>
        <a:bodyPr/>
        <a:lstStyle/>
        <a:p>
          <a:endParaRPr lang="en-US"/>
        </a:p>
      </dgm:t>
    </dgm:pt>
    <dgm:pt modelId="{49BEE036-5D71-4792-89DF-EBCA4B17670A}">
      <dgm:prSet/>
      <dgm:spPr/>
      <dgm:t>
        <a:bodyPr/>
        <a:lstStyle/>
        <a:p>
          <a:r>
            <a:rPr lang="en-US" dirty="0"/>
            <a:t>100% program tracking data verification</a:t>
          </a:r>
        </a:p>
      </dgm:t>
    </dgm:pt>
    <dgm:pt modelId="{82757433-0743-4A03-93CA-532C29470AB7}" type="parTrans" cxnId="{671F515B-4947-476D-B35E-1B2184E7B50F}">
      <dgm:prSet/>
      <dgm:spPr/>
      <dgm:t>
        <a:bodyPr/>
        <a:lstStyle/>
        <a:p>
          <a:endParaRPr lang="en-US" dirty="0"/>
        </a:p>
      </dgm:t>
    </dgm:pt>
    <dgm:pt modelId="{D649FC62-BAB2-471B-8BC4-095BAF3E6651}" type="sibTrans" cxnId="{671F515B-4947-476D-B35E-1B2184E7B50F}">
      <dgm:prSet/>
      <dgm:spPr/>
      <dgm:t>
        <a:bodyPr/>
        <a:lstStyle/>
        <a:p>
          <a:endParaRPr lang="en-US"/>
        </a:p>
      </dgm:t>
    </dgm:pt>
    <dgm:pt modelId="{EE52321D-A081-49BC-919A-8FA9BDB737C7}" type="pres">
      <dgm:prSet presAssocID="{6FDDA2CA-2B8F-43DF-87A9-A4A493E003F7}" presName="linear" presStyleCnt="0">
        <dgm:presLayoutVars>
          <dgm:animLvl val="lvl"/>
          <dgm:resizeHandles val="exact"/>
        </dgm:presLayoutVars>
      </dgm:prSet>
      <dgm:spPr/>
    </dgm:pt>
    <dgm:pt modelId="{26121E5D-47F0-4004-96FF-70D2094E0CD7}" type="pres">
      <dgm:prSet presAssocID="{20729E84-F53C-4E31-97EA-00EA5AFAF81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812C964-E385-4BE6-A0B2-436D5D638D1E}" type="pres">
      <dgm:prSet presAssocID="{20729E84-F53C-4E31-97EA-00EA5AFAF81D}" presName="childText" presStyleLbl="revTx" presStyleIdx="0" presStyleCnt="1">
        <dgm:presLayoutVars>
          <dgm:bulletEnabled val="1"/>
        </dgm:presLayoutVars>
      </dgm:prSet>
      <dgm:spPr/>
    </dgm:pt>
    <dgm:pt modelId="{284BCC85-AADE-4412-99DC-28875BF602EB}" type="pres">
      <dgm:prSet presAssocID="{D18E33BA-9E18-4E21-977F-16C642D7BF59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9A3FB00-5448-4E97-963D-599A3B6671F5}" type="presOf" srcId="{6FDDA2CA-2B8F-43DF-87A9-A4A493E003F7}" destId="{EE52321D-A081-49BC-919A-8FA9BDB737C7}" srcOrd="0" destOrd="0" presId="urn:microsoft.com/office/officeart/2005/8/layout/vList2"/>
    <dgm:cxn modelId="{CA5CE508-8983-4BBF-82E9-806CB09733D1}" type="presOf" srcId="{20729E84-F53C-4E31-97EA-00EA5AFAF81D}" destId="{26121E5D-47F0-4004-96FF-70D2094E0CD7}" srcOrd="0" destOrd="0" presId="urn:microsoft.com/office/officeart/2005/8/layout/vList2"/>
    <dgm:cxn modelId="{9DC79A1E-673D-422F-B002-DA7DC583AB99}" srcId="{6FDDA2CA-2B8F-43DF-87A9-A4A493E003F7}" destId="{D18E33BA-9E18-4E21-977F-16C642D7BF59}" srcOrd="1" destOrd="0" parTransId="{8DB8720A-F64F-4B9C-899D-E5A92829D8E9}" sibTransId="{DE37CD89-A1BB-4393-AF3C-10EBE81A4BA8}"/>
    <dgm:cxn modelId="{6F930430-7049-4EC5-A41A-261FFC7EED62}" type="presOf" srcId="{B217F947-6680-491B-9C5D-864DF14804B1}" destId="{C812C964-E385-4BE6-A0B2-436D5D638D1E}" srcOrd="0" destOrd="1" presId="urn:microsoft.com/office/officeart/2005/8/layout/vList2"/>
    <dgm:cxn modelId="{671F515B-4947-476D-B35E-1B2184E7B50F}" srcId="{20729E84-F53C-4E31-97EA-00EA5AFAF81D}" destId="{49BEE036-5D71-4792-89DF-EBCA4B17670A}" srcOrd="0" destOrd="0" parTransId="{82757433-0743-4A03-93CA-532C29470AB7}" sibTransId="{D649FC62-BAB2-471B-8BC4-095BAF3E6651}"/>
    <dgm:cxn modelId="{E336C746-00CF-4080-9603-BCAD8207117E}" srcId="{20729E84-F53C-4E31-97EA-00EA5AFAF81D}" destId="{B217F947-6680-491B-9C5D-864DF14804B1}" srcOrd="1" destOrd="0" parTransId="{4A1E8FBE-9051-4660-B53E-72E216BBFA68}" sibTransId="{4218AEEB-4CE8-4C91-8D09-D8CF6603DA80}"/>
    <dgm:cxn modelId="{C64B0968-7D66-4984-8B6F-9EC65BD4E0E5}" type="presOf" srcId="{AEA40467-12B2-484F-BAD0-8BF18C66596E}" destId="{C812C964-E385-4BE6-A0B2-436D5D638D1E}" srcOrd="0" destOrd="3" presId="urn:microsoft.com/office/officeart/2005/8/layout/vList2"/>
    <dgm:cxn modelId="{6724278D-0652-4A48-8E56-AED669B26F4C}" type="presOf" srcId="{49BEE036-5D71-4792-89DF-EBCA4B17670A}" destId="{C812C964-E385-4BE6-A0B2-436D5D638D1E}" srcOrd="0" destOrd="0" presId="urn:microsoft.com/office/officeart/2005/8/layout/vList2"/>
    <dgm:cxn modelId="{B0D38192-9DA5-45BB-A8D7-8EB6D5846CA1}" type="presOf" srcId="{B238D971-3F7C-430F-956B-1E907D39BCB7}" destId="{C812C964-E385-4BE6-A0B2-436D5D638D1E}" srcOrd="0" destOrd="2" presId="urn:microsoft.com/office/officeart/2005/8/layout/vList2"/>
    <dgm:cxn modelId="{9B8EC89C-D521-4A24-B3A6-DED2D6716223}" srcId="{20729E84-F53C-4E31-97EA-00EA5AFAF81D}" destId="{B238D971-3F7C-430F-956B-1E907D39BCB7}" srcOrd="2" destOrd="0" parTransId="{6A7C6AFA-CB6F-4360-8390-7044AE14FD61}" sibTransId="{C95E67D0-DCC4-433D-B40E-76E4DE5A7931}"/>
    <dgm:cxn modelId="{0ACA8BA7-1DB8-45F9-AF1F-EE9F9087E8C3}" type="presOf" srcId="{D18E33BA-9E18-4E21-977F-16C642D7BF59}" destId="{284BCC85-AADE-4412-99DC-28875BF602EB}" srcOrd="0" destOrd="0" presId="urn:microsoft.com/office/officeart/2005/8/layout/vList2"/>
    <dgm:cxn modelId="{99EA8DB5-9C4F-4D69-8224-3BCD4DB0E36B}" type="presOf" srcId="{C87D3224-0099-423D-8C41-04CF9A1D9E54}" destId="{C812C964-E385-4BE6-A0B2-436D5D638D1E}" srcOrd="0" destOrd="4" presId="urn:microsoft.com/office/officeart/2005/8/layout/vList2"/>
    <dgm:cxn modelId="{F767F6CE-F3B1-43F6-AC22-2950CD0390CB}" srcId="{20729E84-F53C-4E31-97EA-00EA5AFAF81D}" destId="{AEA40467-12B2-484F-BAD0-8BF18C66596E}" srcOrd="3" destOrd="0" parTransId="{713B0897-DAFA-4B79-B559-A0B601B1A605}" sibTransId="{DE190B91-F323-4670-AFDC-EA76D1B36376}"/>
    <dgm:cxn modelId="{953C39D2-ECA5-494D-B197-FC01D70D7912}" srcId="{20729E84-F53C-4E31-97EA-00EA5AFAF81D}" destId="{C87D3224-0099-423D-8C41-04CF9A1D9E54}" srcOrd="4" destOrd="0" parTransId="{769DF108-F806-402C-9F85-58D9EFAD313E}" sibTransId="{98D9C50D-2421-4B69-ACDA-5824E2FBCF69}"/>
    <dgm:cxn modelId="{5D9D54D6-DF6D-411F-8B03-89899367391B}" srcId="{6FDDA2CA-2B8F-43DF-87A9-A4A493E003F7}" destId="{20729E84-F53C-4E31-97EA-00EA5AFAF81D}" srcOrd="0" destOrd="0" parTransId="{13A9F96D-51BB-41C6-8D86-1BA22E66BCA1}" sibTransId="{EBD22109-30E8-4BE4-BFF9-32B5C3841003}"/>
    <dgm:cxn modelId="{73BE64E9-5159-4096-926E-495C1B9A2B33}" type="presParOf" srcId="{EE52321D-A081-49BC-919A-8FA9BDB737C7}" destId="{26121E5D-47F0-4004-96FF-70D2094E0CD7}" srcOrd="0" destOrd="0" presId="urn:microsoft.com/office/officeart/2005/8/layout/vList2"/>
    <dgm:cxn modelId="{F1AE68E6-AA8D-4D79-A8D8-0E066F058529}" type="presParOf" srcId="{EE52321D-A081-49BC-919A-8FA9BDB737C7}" destId="{C812C964-E385-4BE6-A0B2-436D5D638D1E}" srcOrd="1" destOrd="0" presId="urn:microsoft.com/office/officeart/2005/8/layout/vList2"/>
    <dgm:cxn modelId="{359BA27E-2D41-47C4-AE09-197269A32107}" type="presParOf" srcId="{EE52321D-A081-49BC-919A-8FA9BDB737C7}" destId="{284BCC85-AADE-4412-99DC-28875BF602E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4BBF0C-ECF4-4D37-A989-7A76DB24D93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70F37FD-041E-46C2-AB37-C09D994156DE}">
      <dgm:prSet custT="1"/>
      <dgm:spPr/>
      <dgm:t>
        <a:bodyPr/>
        <a:lstStyle/>
        <a:p>
          <a:r>
            <a:rPr lang="en-US" sz="1600" i="1" dirty="0"/>
            <a:t>Challenges:</a:t>
          </a:r>
          <a:endParaRPr lang="en-US" sz="1600" dirty="0"/>
        </a:p>
      </dgm:t>
    </dgm:pt>
    <dgm:pt modelId="{F198880B-16B6-4015-98D0-9DB3FC3D4CB7}" type="parTrans" cxnId="{CF37C77D-E8D9-4992-ADEA-738FCB7D7E0D}">
      <dgm:prSet/>
      <dgm:spPr/>
      <dgm:t>
        <a:bodyPr/>
        <a:lstStyle/>
        <a:p>
          <a:endParaRPr lang="en-US"/>
        </a:p>
      </dgm:t>
    </dgm:pt>
    <dgm:pt modelId="{06016944-50C7-41A5-9E5A-CBE3FD0693B9}" type="sibTrans" cxnId="{CF37C77D-E8D9-4992-ADEA-738FCB7D7E0D}">
      <dgm:prSet/>
      <dgm:spPr/>
      <dgm:t>
        <a:bodyPr/>
        <a:lstStyle/>
        <a:p>
          <a:endParaRPr lang="en-US"/>
        </a:p>
      </dgm:t>
    </dgm:pt>
    <dgm:pt modelId="{3A8EFBC8-8C6C-4E36-BEA6-67FFDA74E04E}">
      <dgm:prSet/>
      <dgm:spPr/>
      <dgm:t>
        <a:bodyPr/>
        <a:lstStyle/>
        <a:p>
          <a:r>
            <a:rPr lang="en-US" i="1" dirty="0"/>
            <a:t>Program Sponsor Education</a:t>
          </a:r>
          <a:endParaRPr lang="en-US" dirty="0"/>
        </a:p>
      </dgm:t>
    </dgm:pt>
    <dgm:pt modelId="{8A52811A-C174-4715-AC28-25EA8DBE867E}" type="parTrans" cxnId="{7CF5B983-3E61-46A4-8AA3-7D4366EBE1AC}">
      <dgm:prSet/>
      <dgm:spPr/>
      <dgm:t>
        <a:bodyPr/>
        <a:lstStyle/>
        <a:p>
          <a:endParaRPr lang="en-US"/>
        </a:p>
      </dgm:t>
    </dgm:pt>
    <dgm:pt modelId="{103D24D3-E410-4812-B55B-5135792FC239}" type="sibTrans" cxnId="{7CF5B983-3E61-46A4-8AA3-7D4366EBE1AC}">
      <dgm:prSet/>
      <dgm:spPr/>
      <dgm:t>
        <a:bodyPr/>
        <a:lstStyle/>
        <a:p>
          <a:endParaRPr lang="en-US"/>
        </a:p>
      </dgm:t>
    </dgm:pt>
    <dgm:pt modelId="{564170A8-EC4F-4BB9-BC74-AC078BC28A6C}">
      <dgm:prSet/>
      <dgm:spPr/>
      <dgm:t>
        <a:bodyPr/>
        <a:lstStyle/>
        <a:p>
          <a:r>
            <a:rPr lang="en-US" i="1" dirty="0"/>
            <a:t>Consumer Education and Marketing</a:t>
          </a:r>
          <a:endParaRPr lang="en-US" dirty="0"/>
        </a:p>
      </dgm:t>
    </dgm:pt>
    <dgm:pt modelId="{1AA0B8BD-F222-4E21-9BDB-7625A5908363}" type="parTrans" cxnId="{B8EFE341-848E-4DA6-B1D2-1E3E6AB6329C}">
      <dgm:prSet/>
      <dgm:spPr/>
      <dgm:t>
        <a:bodyPr/>
        <a:lstStyle/>
        <a:p>
          <a:endParaRPr lang="en-US"/>
        </a:p>
      </dgm:t>
    </dgm:pt>
    <dgm:pt modelId="{85F2ACD1-1D09-4F21-90E5-18037AF5B86D}" type="sibTrans" cxnId="{B8EFE341-848E-4DA6-B1D2-1E3E6AB6329C}">
      <dgm:prSet/>
      <dgm:spPr/>
      <dgm:t>
        <a:bodyPr/>
        <a:lstStyle/>
        <a:p>
          <a:endParaRPr lang="en-US"/>
        </a:p>
      </dgm:t>
    </dgm:pt>
    <dgm:pt modelId="{978AAEAB-E25E-4B8B-98DA-E81B403EC8AD}">
      <dgm:prSet/>
      <dgm:spPr/>
      <dgm:t>
        <a:bodyPr/>
        <a:lstStyle/>
        <a:p>
          <a:r>
            <a:rPr lang="en-US" i="1" dirty="0"/>
            <a:t>Cost and Installation</a:t>
          </a:r>
          <a:endParaRPr lang="en-US" dirty="0"/>
        </a:p>
      </dgm:t>
    </dgm:pt>
    <dgm:pt modelId="{2F850171-0A43-4960-81C7-8AC6627DE33C}" type="parTrans" cxnId="{C992A55E-A9B6-4E65-8E42-4075FCC6D5F3}">
      <dgm:prSet/>
      <dgm:spPr/>
      <dgm:t>
        <a:bodyPr/>
        <a:lstStyle/>
        <a:p>
          <a:endParaRPr lang="en-US"/>
        </a:p>
      </dgm:t>
    </dgm:pt>
    <dgm:pt modelId="{9022AF7F-5E42-408F-A8BE-30F4BFD69D47}" type="sibTrans" cxnId="{C992A55E-A9B6-4E65-8E42-4075FCC6D5F3}">
      <dgm:prSet/>
      <dgm:spPr/>
      <dgm:t>
        <a:bodyPr/>
        <a:lstStyle/>
        <a:p>
          <a:endParaRPr lang="en-US"/>
        </a:p>
      </dgm:t>
    </dgm:pt>
    <dgm:pt modelId="{3D2A6382-676A-4F2F-9A84-E908FEB51910}">
      <dgm:prSet/>
      <dgm:spPr/>
      <dgm:t>
        <a:bodyPr/>
        <a:lstStyle/>
        <a:p>
          <a:r>
            <a:rPr lang="en-US" i="1" dirty="0"/>
            <a:t>Skilled Workforce Shortage</a:t>
          </a:r>
          <a:br>
            <a:rPr lang="en-US" i="1" dirty="0"/>
          </a:br>
          <a:endParaRPr lang="en-US" dirty="0"/>
        </a:p>
      </dgm:t>
    </dgm:pt>
    <dgm:pt modelId="{240EEC3B-8A7D-433D-AA76-E4AC3EB66C9A}" type="parTrans" cxnId="{34205229-3277-4D0D-8317-FE97F6892068}">
      <dgm:prSet/>
      <dgm:spPr/>
      <dgm:t>
        <a:bodyPr/>
        <a:lstStyle/>
        <a:p>
          <a:endParaRPr lang="en-US"/>
        </a:p>
      </dgm:t>
    </dgm:pt>
    <dgm:pt modelId="{7539A7BE-7A0F-4D3B-A943-9A0519AFCAFF}" type="sibTrans" cxnId="{34205229-3277-4D0D-8317-FE97F6892068}">
      <dgm:prSet/>
      <dgm:spPr/>
      <dgm:t>
        <a:bodyPr/>
        <a:lstStyle/>
        <a:p>
          <a:endParaRPr lang="en-US"/>
        </a:p>
      </dgm:t>
    </dgm:pt>
    <dgm:pt modelId="{6C28530F-3A31-48AB-B3FA-98B0A7A65ADF}">
      <dgm:prSet custT="1"/>
      <dgm:spPr/>
      <dgm:t>
        <a:bodyPr/>
        <a:lstStyle/>
        <a:p>
          <a:r>
            <a:rPr lang="en-US" sz="1600" i="1" dirty="0">
              <a:solidFill>
                <a:schemeClr val="accent5"/>
              </a:solidFill>
            </a:rPr>
            <a:t>Solutions:</a:t>
          </a:r>
          <a:endParaRPr lang="en-US" sz="1600" dirty="0">
            <a:solidFill>
              <a:schemeClr val="accent5"/>
            </a:solidFill>
          </a:endParaRPr>
        </a:p>
      </dgm:t>
    </dgm:pt>
    <dgm:pt modelId="{AE9069C3-2A74-4FEC-932E-9B03CA19C3F4}" type="parTrans" cxnId="{F231B023-CB3B-4E51-87C4-F0534C207AD6}">
      <dgm:prSet/>
      <dgm:spPr/>
      <dgm:t>
        <a:bodyPr/>
        <a:lstStyle/>
        <a:p>
          <a:endParaRPr lang="en-US"/>
        </a:p>
      </dgm:t>
    </dgm:pt>
    <dgm:pt modelId="{0F5612B7-CE0B-4993-884C-4E353F0BF6AC}" type="sibTrans" cxnId="{F231B023-CB3B-4E51-87C4-F0534C207AD6}">
      <dgm:prSet/>
      <dgm:spPr/>
      <dgm:t>
        <a:bodyPr/>
        <a:lstStyle/>
        <a:p>
          <a:endParaRPr lang="en-US"/>
        </a:p>
      </dgm:t>
    </dgm:pt>
    <dgm:pt modelId="{ACCBC246-11FD-4F67-AAAC-81C74F3892FF}">
      <dgm:prSet/>
      <dgm:spPr/>
      <dgm:t>
        <a:bodyPr/>
        <a:lstStyle/>
        <a:p>
          <a:r>
            <a:rPr lang="en-US" i="1" dirty="0">
              <a:solidFill>
                <a:schemeClr val="accent5"/>
              </a:solidFill>
            </a:rPr>
            <a:t>Increased utility focus including sponsored education efforts (i.e., plumber continuing education)</a:t>
          </a:r>
          <a:endParaRPr lang="en-US" dirty="0">
            <a:solidFill>
              <a:schemeClr val="accent5"/>
            </a:solidFill>
          </a:endParaRPr>
        </a:p>
      </dgm:t>
    </dgm:pt>
    <dgm:pt modelId="{160F517C-892F-4473-9A94-0BCB3DB5AADB}" type="parTrans" cxnId="{BF30D1B9-BAB5-4774-80A8-C0512786E2DA}">
      <dgm:prSet/>
      <dgm:spPr/>
      <dgm:t>
        <a:bodyPr/>
        <a:lstStyle/>
        <a:p>
          <a:endParaRPr lang="en-US"/>
        </a:p>
      </dgm:t>
    </dgm:pt>
    <dgm:pt modelId="{90F6BE33-5F98-403B-852E-74334256C2F9}" type="sibTrans" cxnId="{BF30D1B9-BAB5-4774-80A8-C0512786E2DA}">
      <dgm:prSet/>
      <dgm:spPr/>
      <dgm:t>
        <a:bodyPr/>
        <a:lstStyle/>
        <a:p>
          <a:endParaRPr lang="en-US"/>
        </a:p>
      </dgm:t>
    </dgm:pt>
    <dgm:pt modelId="{7442B050-AD37-4DE5-9460-FEA41BD98D8F}">
      <dgm:prSet/>
      <dgm:spPr/>
      <dgm:t>
        <a:bodyPr/>
        <a:lstStyle/>
        <a:p>
          <a:r>
            <a:rPr lang="en-US" i="1" dirty="0">
              <a:solidFill>
                <a:schemeClr val="accent5"/>
              </a:solidFill>
            </a:rPr>
            <a:t>Bundling with IRA tax credit</a:t>
          </a:r>
          <a:endParaRPr lang="en-US" dirty="0">
            <a:solidFill>
              <a:schemeClr val="accent5"/>
            </a:solidFill>
          </a:endParaRPr>
        </a:p>
      </dgm:t>
    </dgm:pt>
    <dgm:pt modelId="{E70BCF16-2B12-4C8B-B0EB-1239B903CA25}" type="parTrans" cxnId="{7E3225BF-57F4-42FE-87AE-DAC35A3F82F4}">
      <dgm:prSet/>
      <dgm:spPr/>
      <dgm:t>
        <a:bodyPr/>
        <a:lstStyle/>
        <a:p>
          <a:endParaRPr lang="en-US"/>
        </a:p>
      </dgm:t>
    </dgm:pt>
    <dgm:pt modelId="{A0BA5195-9C5E-44A2-B9F4-0801B4AA2DB8}" type="sibTrans" cxnId="{7E3225BF-57F4-42FE-87AE-DAC35A3F82F4}">
      <dgm:prSet/>
      <dgm:spPr/>
      <dgm:t>
        <a:bodyPr/>
        <a:lstStyle/>
        <a:p>
          <a:endParaRPr lang="en-US"/>
        </a:p>
      </dgm:t>
    </dgm:pt>
    <dgm:pt modelId="{25A0339E-CBCE-46DF-9125-E50DDD43B3D7}">
      <dgm:prSet/>
      <dgm:spPr/>
      <dgm:t>
        <a:bodyPr/>
        <a:lstStyle/>
        <a:p>
          <a:r>
            <a:rPr lang="en-US" i="1" dirty="0">
              <a:solidFill>
                <a:schemeClr val="accent5"/>
              </a:solidFill>
            </a:rPr>
            <a:t>PY2023 TRM updates to midstream </a:t>
          </a:r>
          <a:endParaRPr lang="en-US" dirty="0">
            <a:solidFill>
              <a:schemeClr val="accent5"/>
            </a:solidFill>
          </a:endParaRPr>
        </a:p>
      </dgm:t>
    </dgm:pt>
    <dgm:pt modelId="{5E1C68DF-3FC7-45F9-88CB-0E625B1DA8C2}" type="parTrans" cxnId="{9AF0736C-6717-4BF7-8FA4-AFB456CB616E}">
      <dgm:prSet/>
      <dgm:spPr/>
      <dgm:t>
        <a:bodyPr/>
        <a:lstStyle/>
        <a:p>
          <a:endParaRPr lang="en-US"/>
        </a:p>
      </dgm:t>
    </dgm:pt>
    <dgm:pt modelId="{A2AD27AA-7F58-43A1-AE77-2E37640FB9E8}" type="sibTrans" cxnId="{9AF0736C-6717-4BF7-8FA4-AFB456CB616E}">
      <dgm:prSet/>
      <dgm:spPr/>
      <dgm:t>
        <a:bodyPr/>
        <a:lstStyle/>
        <a:p>
          <a:endParaRPr lang="en-US"/>
        </a:p>
      </dgm:t>
    </dgm:pt>
    <dgm:pt modelId="{E2A0CBDC-D96B-447F-88D3-2833545ED4B2}">
      <dgm:prSet/>
      <dgm:spPr/>
      <dgm:t>
        <a:bodyPr/>
        <a:lstStyle/>
        <a:p>
          <a:r>
            <a:rPr lang="en-US" i="1" dirty="0">
              <a:solidFill>
                <a:schemeClr val="accent5"/>
              </a:solidFill>
            </a:rPr>
            <a:t>PY2024 TRM update for small business application</a:t>
          </a:r>
          <a:endParaRPr lang="en-US" dirty="0">
            <a:solidFill>
              <a:schemeClr val="accent5"/>
            </a:solidFill>
          </a:endParaRPr>
        </a:p>
      </dgm:t>
    </dgm:pt>
    <dgm:pt modelId="{2052833B-BA59-4943-A722-ED10AF7747C8}" type="parTrans" cxnId="{6CB835A9-6599-47A3-9899-EBE9F3024FD3}">
      <dgm:prSet/>
      <dgm:spPr/>
      <dgm:t>
        <a:bodyPr/>
        <a:lstStyle/>
        <a:p>
          <a:endParaRPr lang="en-US"/>
        </a:p>
      </dgm:t>
    </dgm:pt>
    <dgm:pt modelId="{66E1EBCE-B5A2-4E6D-A06E-A6A9A0977CE8}" type="sibTrans" cxnId="{6CB835A9-6599-47A3-9899-EBE9F3024FD3}">
      <dgm:prSet/>
      <dgm:spPr/>
      <dgm:t>
        <a:bodyPr/>
        <a:lstStyle/>
        <a:p>
          <a:endParaRPr lang="en-US"/>
        </a:p>
      </dgm:t>
    </dgm:pt>
    <dgm:pt modelId="{47F6E8CF-04B9-443A-94DD-49707F51A692}" type="pres">
      <dgm:prSet presAssocID="{974BBF0C-ECF4-4D37-A989-7A76DB24D931}" presName="vert0" presStyleCnt="0">
        <dgm:presLayoutVars>
          <dgm:dir/>
          <dgm:animOne val="branch"/>
          <dgm:animLvl val="lvl"/>
        </dgm:presLayoutVars>
      </dgm:prSet>
      <dgm:spPr/>
    </dgm:pt>
    <dgm:pt modelId="{162267AE-9151-40E0-9F90-0467A99A717F}" type="pres">
      <dgm:prSet presAssocID="{770F37FD-041E-46C2-AB37-C09D994156DE}" presName="thickLine" presStyleLbl="alignNode1" presStyleIdx="0" presStyleCnt="10"/>
      <dgm:spPr/>
    </dgm:pt>
    <dgm:pt modelId="{059E3C14-582F-468C-91B4-1BDE65B09C6D}" type="pres">
      <dgm:prSet presAssocID="{770F37FD-041E-46C2-AB37-C09D994156DE}" presName="horz1" presStyleCnt="0"/>
      <dgm:spPr/>
    </dgm:pt>
    <dgm:pt modelId="{A240DA69-72F9-4921-AD3C-4EE09E5DD781}" type="pres">
      <dgm:prSet presAssocID="{770F37FD-041E-46C2-AB37-C09D994156DE}" presName="tx1" presStyleLbl="revTx" presStyleIdx="0" presStyleCnt="10"/>
      <dgm:spPr/>
    </dgm:pt>
    <dgm:pt modelId="{3F06A712-5ABF-4EE4-AF85-E0A5B158E48A}" type="pres">
      <dgm:prSet presAssocID="{770F37FD-041E-46C2-AB37-C09D994156DE}" presName="vert1" presStyleCnt="0"/>
      <dgm:spPr/>
    </dgm:pt>
    <dgm:pt modelId="{619BB2BF-B0A5-4754-BB45-744DBFFDF9F4}" type="pres">
      <dgm:prSet presAssocID="{3A8EFBC8-8C6C-4E36-BEA6-67FFDA74E04E}" presName="thickLine" presStyleLbl="alignNode1" presStyleIdx="1" presStyleCnt="10"/>
      <dgm:spPr/>
    </dgm:pt>
    <dgm:pt modelId="{3F5D05B1-962D-4B05-87D1-53CAE5BF7268}" type="pres">
      <dgm:prSet presAssocID="{3A8EFBC8-8C6C-4E36-BEA6-67FFDA74E04E}" presName="horz1" presStyleCnt="0"/>
      <dgm:spPr/>
    </dgm:pt>
    <dgm:pt modelId="{BB0799C0-26C7-48F7-9673-F04450A1AF66}" type="pres">
      <dgm:prSet presAssocID="{3A8EFBC8-8C6C-4E36-BEA6-67FFDA74E04E}" presName="tx1" presStyleLbl="revTx" presStyleIdx="1" presStyleCnt="10"/>
      <dgm:spPr/>
    </dgm:pt>
    <dgm:pt modelId="{CAC55F91-2849-4996-90DD-4046822D8ABB}" type="pres">
      <dgm:prSet presAssocID="{3A8EFBC8-8C6C-4E36-BEA6-67FFDA74E04E}" presName="vert1" presStyleCnt="0"/>
      <dgm:spPr/>
    </dgm:pt>
    <dgm:pt modelId="{1E02326F-F7D6-44F7-B2FF-C887FC46B14E}" type="pres">
      <dgm:prSet presAssocID="{564170A8-EC4F-4BB9-BC74-AC078BC28A6C}" presName="thickLine" presStyleLbl="alignNode1" presStyleIdx="2" presStyleCnt="10"/>
      <dgm:spPr/>
    </dgm:pt>
    <dgm:pt modelId="{53CA3B53-95F1-4FF1-8E02-6B6078BD46E5}" type="pres">
      <dgm:prSet presAssocID="{564170A8-EC4F-4BB9-BC74-AC078BC28A6C}" presName="horz1" presStyleCnt="0"/>
      <dgm:spPr/>
    </dgm:pt>
    <dgm:pt modelId="{75CBF2DB-D29E-4C93-B255-61AE894BE677}" type="pres">
      <dgm:prSet presAssocID="{564170A8-EC4F-4BB9-BC74-AC078BC28A6C}" presName="tx1" presStyleLbl="revTx" presStyleIdx="2" presStyleCnt="10"/>
      <dgm:spPr/>
    </dgm:pt>
    <dgm:pt modelId="{AF235800-F293-4990-BC14-8570C10DEDFF}" type="pres">
      <dgm:prSet presAssocID="{564170A8-EC4F-4BB9-BC74-AC078BC28A6C}" presName="vert1" presStyleCnt="0"/>
      <dgm:spPr/>
    </dgm:pt>
    <dgm:pt modelId="{785FA8DE-28AB-48A4-9CA6-90CAE30AA399}" type="pres">
      <dgm:prSet presAssocID="{978AAEAB-E25E-4B8B-98DA-E81B403EC8AD}" presName="thickLine" presStyleLbl="alignNode1" presStyleIdx="3" presStyleCnt="10"/>
      <dgm:spPr/>
    </dgm:pt>
    <dgm:pt modelId="{B9952811-0197-4ADC-88B7-6DC3FA4A32F5}" type="pres">
      <dgm:prSet presAssocID="{978AAEAB-E25E-4B8B-98DA-E81B403EC8AD}" presName="horz1" presStyleCnt="0"/>
      <dgm:spPr/>
    </dgm:pt>
    <dgm:pt modelId="{0E0DD3E8-DE47-4BFE-8166-3F7DA4EB0F0F}" type="pres">
      <dgm:prSet presAssocID="{978AAEAB-E25E-4B8B-98DA-E81B403EC8AD}" presName="tx1" presStyleLbl="revTx" presStyleIdx="3" presStyleCnt="10"/>
      <dgm:spPr/>
    </dgm:pt>
    <dgm:pt modelId="{1CFFF2B5-0A30-44ED-B6CC-AEE6C66CED21}" type="pres">
      <dgm:prSet presAssocID="{978AAEAB-E25E-4B8B-98DA-E81B403EC8AD}" presName="vert1" presStyleCnt="0"/>
      <dgm:spPr/>
    </dgm:pt>
    <dgm:pt modelId="{3D86D1E0-5AAD-4BDF-800F-87509246EB59}" type="pres">
      <dgm:prSet presAssocID="{3D2A6382-676A-4F2F-9A84-E908FEB51910}" presName="thickLine" presStyleLbl="alignNode1" presStyleIdx="4" presStyleCnt="10"/>
      <dgm:spPr/>
    </dgm:pt>
    <dgm:pt modelId="{D0E9106F-4401-4009-A6DD-15E0A819980E}" type="pres">
      <dgm:prSet presAssocID="{3D2A6382-676A-4F2F-9A84-E908FEB51910}" presName="horz1" presStyleCnt="0"/>
      <dgm:spPr/>
    </dgm:pt>
    <dgm:pt modelId="{0B3BC839-818C-43B9-BCEC-9AA582955DB6}" type="pres">
      <dgm:prSet presAssocID="{3D2A6382-676A-4F2F-9A84-E908FEB51910}" presName="tx1" presStyleLbl="revTx" presStyleIdx="4" presStyleCnt="10"/>
      <dgm:spPr/>
    </dgm:pt>
    <dgm:pt modelId="{5E213CD6-8F46-4597-8C67-B9406D88E542}" type="pres">
      <dgm:prSet presAssocID="{3D2A6382-676A-4F2F-9A84-E908FEB51910}" presName="vert1" presStyleCnt="0"/>
      <dgm:spPr/>
    </dgm:pt>
    <dgm:pt modelId="{EF356FE4-BA4F-4E5F-8E6F-A998CCC4C245}" type="pres">
      <dgm:prSet presAssocID="{6C28530F-3A31-48AB-B3FA-98B0A7A65ADF}" presName="thickLine" presStyleLbl="alignNode1" presStyleIdx="5" presStyleCnt="10"/>
      <dgm:spPr/>
    </dgm:pt>
    <dgm:pt modelId="{D185EDC3-C429-43E1-B758-389F21BBA3B8}" type="pres">
      <dgm:prSet presAssocID="{6C28530F-3A31-48AB-B3FA-98B0A7A65ADF}" presName="horz1" presStyleCnt="0"/>
      <dgm:spPr/>
    </dgm:pt>
    <dgm:pt modelId="{CD87DDED-2E74-4A9E-901D-898695FC5E9F}" type="pres">
      <dgm:prSet presAssocID="{6C28530F-3A31-48AB-B3FA-98B0A7A65ADF}" presName="tx1" presStyleLbl="revTx" presStyleIdx="5" presStyleCnt="10"/>
      <dgm:spPr/>
    </dgm:pt>
    <dgm:pt modelId="{A4B5BCC6-BB50-40B0-A988-4E7EDD6C4E2D}" type="pres">
      <dgm:prSet presAssocID="{6C28530F-3A31-48AB-B3FA-98B0A7A65ADF}" presName="vert1" presStyleCnt="0"/>
      <dgm:spPr/>
    </dgm:pt>
    <dgm:pt modelId="{3D86415F-C377-43F7-8053-92955E6E3B11}" type="pres">
      <dgm:prSet presAssocID="{ACCBC246-11FD-4F67-AAAC-81C74F3892FF}" presName="thickLine" presStyleLbl="alignNode1" presStyleIdx="6" presStyleCnt="10"/>
      <dgm:spPr/>
    </dgm:pt>
    <dgm:pt modelId="{65868ED1-9246-4BE7-ABCE-57E31273231A}" type="pres">
      <dgm:prSet presAssocID="{ACCBC246-11FD-4F67-AAAC-81C74F3892FF}" presName="horz1" presStyleCnt="0"/>
      <dgm:spPr/>
    </dgm:pt>
    <dgm:pt modelId="{DEAD2A28-C13A-40B4-A7C6-62E907E774F5}" type="pres">
      <dgm:prSet presAssocID="{ACCBC246-11FD-4F67-AAAC-81C74F3892FF}" presName="tx1" presStyleLbl="revTx" presStyleIdx="6" presStyleCnt="10"/>
      <dgm:spPr/>
    </dgm:pt>
    <dgm:pt modelId="{B7C43F28-9BAF-4254-B191-9158B84A3E54}" type="pres">
      <dgm:prSet presAssocID="{ACCBC246-11FD-4F67-AAAC-81C74F3892FF}" presName="vert1" presStyleCnt="0"/>
      <dgm:spPr/>
    </dgm:pt>
    <dgm:pt modelId="{E044B00D-FE6B-4850-8F64-AF78FC3DF172}" type="pres">
      <dgm:prSet presAssocID="{7442B050-AD37-4DE5-9460-FEA41BD98D8F}" presName="thickLine" presStyleLbl="alignNode1" presStyleIdx="7" presStyleCnt="10"/>
      <dgm:spPr/>
    </dgm:pt>
    <dgm:pt modelId="{8EADEAB7-15B4-4A07-9977-E4F84E0F4C69}" type="pres">
      <dgm:prSet presAssocID="{7442B050-AD37-4DE5-9460-FEA41BD98D8F}" presName="horz1" presStyleCnt="0"/>
      <dgm:spPr/>
    </dgm:pt>
    <dgm:pt modelId="{235DFCF7-5E1B-47E6-A131-0A76FC24FF17}" type="pres">
      <dgm:prSet presAssocID="{7442B050-AD37-4DE5-9460-FEA41BD98D8F}" presName="tx1" presStyleLbl="revTx" presStyleIdx="7" presStyleCnt="10"/>
      <dgm:spPr/>
    </dgm:pt>
    <dgm:pt modelId="{127E9550-6578-4842-A069-A9270B6F67DE}" type="pres">
      <dgm:prSet presAssocID="{7442B050-AD37-4DE5-9460-FEA41BD98D8F}" presName="vert1" presStyleCnt="0"/>
      <dgm:spPr/>
    </dgm:pt>
    <dgm:pt modelId="{08E881D0-1AAB-40F5-917D-4D3B27230C36}" type="pres">
      <dgm:prSet presAssocID="{25A0339E-CBCE-46DF-9125-E50DDD43B3D7}" presName="thickLine" presStyleLbl="alignNode1" presStyleIdx="8" presStyleCnt="10"/>
      <dgm:spPr/>
    </dgm:pt>
    <dgm:pt modelId="{2F81CF54-88C0-4E06-BBAC-BEEE3E67AA5A}" type="pres">
      <dgm:prSet presAssocID="{25A0339E-CBCE-46DF-9125-E50DDD43B3D7}" presName="horz1" presStyleCnt="0"/>
      <dgm:spPr/>
    </dgm:pt>
    <dgm:pt modelId="{6613E5F3-F022-4B86-93CC-2FC95384C5C3}" type="pres">
      <dgm:prSet presAssocID="{25A0339E-CBCE-46DF-9125-E50DDD43B3D7}" presName="tx1" presStyleLbl="revTx" presStyleIdx="8" presStyleCnt="10"/>
      <dgm:spPr/>
    </dgm:pt>
    <dgm:pt modelId="{3F8CFAE2-26A5-4BA5-841B-E72027DEF271}" type="pres">
      <dgm:prSet presAssocID="{25A0339E-CBCE-46DF-9125-E50DDD43B3D7}" presName="vert1" presStyleCnt="0"/>
      <dgm:spPr/>
    </dgm:pt>
    <dgm:pt modelId="{E2694D69-48A3-4B15-873A-31A558798897}" type="pres">
      <dgm:prSet presAssocID="{E2A0CBDC-D96B-447F-88D3-2833545ED4B2}" presName="thickLine" presStyleLbl="alignNode1" presStyleIdx="9" presStyleCnt="10"/>
      <dgm:spPr/>
    </dgm:pt>
    <dgm:pt modelId="{146C3A35-CCAE-4B92-B651-C1565CC27016}" type="pres">
      <dgm:prSet presAssocID="{E2A0CBDC-D96B-447F-88D3-2833545ED4B2}" presName="horz1" presStyleCnt="0"/>
      <dgm:spPr/>
    </dgm:pt>
    <dgm:pt modelId="{BBAFBB20-C929-46DB-BDEA-6B0B03C0EA49}" type="pres">
      <dgm:prSet presAssocID="{E2A0CBDC-D96B-447F-88D3-2833545ED4B2}" presName="tx1" presStyleLbl="revTx" presStyleIdx="9" presStyleCnt="10"/>
      <dgm:spPr/>
    </dgm:pt>
    <dgm:pt modelId="{8A48350A-C84F-4A1B-A8CA-8B5E6D8C2BE1}" type="pres">
      <dgm:prSet presAssocID="{E2A0CBDC-D96B-447F-88D3-2833545ED4B2}" presName="vert1" presStyleCnt="0"/>
      <dgm:spPr/>
    </dgm:pt>
  </dgm:ptLst>
  <dgm:cxnLst>
    <dgm:cxn modelId="{9CCB631A-BB64-44EC-9827-1CC0F08EEAEF}" type="presOf" srcId="{6C28530F-3A31-48AB-B3FA-98B0A7A65ADF}" destId="{CD87DDED-2E74-4A9E-901D-898695FC5E9F}" srcOrd="0" destOrd="0" presId="urn:microsoft.com/office/officeart/2008/layout/LinedList"/>
    <dgm:cxn modelId="{3E9B8323-7666-414F-92BA-0D1441EAD579}" type="presOf" srcId="{3A8EFBC8-8C6C-4E36-BEA6-67FFDA74E04E}" destId="{BB0799C0-26C7-48F7-9673-F04450A1AF66}" srcOrd="0" destOrd="0" presId="urn:microsoft.com/office/officeart/2008/layout/LinedList"/>
    <dgm:cxn modelId="{F231B023-CB3B-4E51-87C4-F0534C207AD6}" srcId="{974BBF0C-ECF4-4D37-A989-7A76DB24D931}" destId="{6C28530F-3A31-48AB-B3FA-98B0A7A65ADF}" srcOrd="5" destOrd="0" parTransId="{AE9069C3-2A74-4FEC-932E-9B03CA19C3F4}" sibTransId="{0F5612B7-CE0B-4993-884C-4E353F0BF6AC}"/>
    <dgm:cxn modelId="{34205229-3277-4D0D-8317-FE97F6892068}" srcId="{974BBF0C-ECF4-4D37-A989-7A76DB24D931}" destId="{3D2A6382-676A-4F2F-9A84-E908FEB51910}" srcOrd="4" destOrd="0" parTransId="{240EEC3B-8A7D-433D-AA76-E4AC3EB66C9A}" sibTransId="{7539A7BE-7A0F-4D3B-A943-9A0519AFCAFF}"/>
    <dgm:cxn modelId="{2336A55D-A488-450C-A24C-DE4369145BEC}" type="presOf" srcId="{25A0339E-CBCE-46DF-9125-E50DDD43B3D7}" destId="{6613E5F3-F022-4B86-93CC-2FC95384C5C3}" srcOrd="0" destOrd="0" presId="urn:microsoft.com/office/officeart/2008/layout/LinedList"/>
    <dgm:cxn modelId="{C992A55E-A9B6-4E65-8E42-4075FCC6D5F3}" srcId="{974BBF0C-ECF4-4D37-A989-7A76DB24D931}" destId="{978AAEAB-E25E-4B8B-98DA-E81B403EC8AD}" srcOrd="3" destOrd="0" parTransId="{2F850171-0A43-4960-81C7-8AC6627DE33C}" sibTransId="{9022AF7F-5E42-408F-A8BE-30F4BFD69D47}"/>
    <dgm:cxn modelId="{B8EFE341-848E-4DA6-B1D2-1E3E6AB6329C}" srcId="{974BBF0C-ECF4-4D37-A989-7A76DB24D931}" destId="{564170A8-EC4F-4BB9-BC74-AC078BC28A6C}" srcOrd="2" destOrd="0" parTransId="{1AA0B8BD-F222-4E21-9BDB-7625A5908363}" sibTransId="{85F2ACD1-1D09-4F21-90E5-18037AF5B86D}"/>
    <dgm:cxn modelId="{9AF0736C-6717-4BF7-8FA4-AFB456CB616E}" srcId="{974BBF0C-ECF4-4D37-A989-7A76DB24D931}" destId="{25A0339E-CBCE-46DF-9125-E50DDD43B3D7}" srcOrd="8" destOrd="0" parTransId="{5E1C68DF-3FC7-45F9-88CB-0E625B1DA8C2}" sibTransId="{A2AD27AA-7F58-43A1-AE77-2E37640FB9E8}"/>
    <dgm:cxn modelId="{97C86673-9FD9-4335-BCB8-DBD4740B4068}" type="presOf" srcId="{7442B050-AD37-4DE5-9460-FEA41BD98D8F}" destId="{235DFCF7-5E1B-47E6-A131-0A76FC24FF17}" srcOrd="0" destOrd="0" presId="urn:microsoft.com/office/officeart/2008/layout/LinedList"/>
    <dgm:cxn modelId="{9E022C78-B5B9-485F-B646-4D51FD86EA62}" type="presOf" srcId="{978AAEAB-E25E-4B8B-98DA-E81B403EC8AD}" destId="{0E0DD3E8-DE47-4BFE-8166-3F7DA4EB0F0F}" srcOrd="0" destOrd="0" presId="urn:microsoft.com/office/officeart/2008/layout/LinedList"/>
    <dgm:cxn modelId="{CF37C77D-E8D9-4992-ADEA-738FCB7D7E0D}" srcId="{974BBF0C-ECF4-4D37-A989-7A76DB24D931}" destId="{770F37FD-041E-46C2-AB37-C09D994156DE}" srcOrd="0" destOrd="0" parTransId="{F198880B-16B6-4015-98D0-9DB3FC3D4CB7}" sibTransId="{06016944-50C7-41A5-9E5A-CBE3FD0693B9}"/>
    <dgm:cxn modelId="{35E0557F-8DA0-4936-8165-3872D42CC9CD}" type="presOf" srcId="{974BBF0C-ECF4-4D37-A989-7A76DB24D931}" destId="{47F6E8CF-04B9-443A-94DD-49707F51A692}" srcOrd="0" destOrd="0" presId="urn:microsoft.com/office/officeart/2008/layout/LinedList"/>
    <dgm:cxn modelId="{7CF5B983-3E61-46A4-8AA3-7D4366EBE1AC}" srcId="{974BBF0C-ECF4-4D37-A989-7A76DB24D931}" destId="{3A8EFBC8-8C6C-4E36-BEA6-67FFDA74E04E}" srcOrd="1" destOrd="0" parTransId="{8A52811A-C174-4715-AC28-25EA8DBE867E}" sibTransId="{103D24D3-E410-4812-B55B-5135792FC239}"/>
    <dgm:cxn modelId="{3A9E3189-803D-4635-9A64-52EC968A4BE9}" type="presOf" srcId="{E2A0CBDC-D96B-447F-88D3-2833545ED4B2}" destId="{BBAFBB20-C929-46DB-BDEA-6B0B03C0EA49}" srcOrd="0" destOrd="0" presId="urn:microsoft.com/office/officeart/2008/layout/LinedList"/>
    <dgm:cxn modelId="{B6B276A7-FE39-4BC7-AF9B-863E3E842FA9}" type="presOf" srcId="{3D2A6382-676A-4F2F-9A84-E908FEB51910}" destId="{0B3BC839-818C-43B9-BCEC-9AA582955DB6}" srcOrd="0" destOrd="0" presId="urn:microsoft.com/office/officeart/2008/layout/LinedList"/>
    <dgm:cxn modelId="{6CB835A9-6599-47A3-9899-EBE9F3024FD3}" srcId="{974BBF0C-ECF4-4D37-A989-7A76DB24D931}" destId="{E2A0CBDC-D96B-447F-88D3-2833545ED4B2}" srcOrd="9" destOrd="0" parTransId="{2052833B-BA59-4943-A722-ED10AF7747C8}" sibTransId="{66E1EBCE-B5A2-4E6D-A06E-A6A9A0977CE8}"/>
    <dgm:cxn modelId="{BF30D1B9-BAB5-4774-80A8-C0512786E2DA}" srcId="{974BBF0C-ECF4-4D37-A989-7A76DB24D931}" destId="{ACCBC246-11FD-4F67-AAAC-81C74F3892FF}" srcOrd="6" destOrd="0" parTransId="{160F517C-892F-4473-9A94-0BCB3DB5AADB}" sibTransId="{90F6BE33-5F98-403B-852E-74334256C2F9}"/>
    <dgm:cxn modelId="{7E3225BF-57F4-42FE-87AE-DAC35A3F82F4}" srcId="{974BBF0C-ECF4-4D37-A989-7A76DB24D931}" destId="{7442B050-AD37-4DE5-9460-FEA41BD98D8F}" srcOrd="7" destOrd="0" parTransId="{E70BCF16-2B12-4C8B-B0EB-1239B903CA25}" sibTransId="{A0BA5195-9C5E-44A2-B9F4-0801B4AA2DB8}"/>
    <dgm:cxn modelId="{C3F9D4C9-1B95-4966-BBFB-69367E1416D8}" type="presOf" srcId="{564170A8-EC4F-4BB9-BC74-AC078BC28A6C}" destId="{75CBF2DB-D29E-4C93-B255-61AE894BE677}" srcOrd="0" destOrd="0" presId="urn:microsoft.com/office/officeart/2008/layout/LinedList"/>
    <dgm:cxn modelId="{8E88C3CF-1500-4175-8C64-FAB3E26D25CB}" type="presOf" srcId="{ACCBC246-11FD-4F67-AAAC-81C74F3892FF}" destId="{DEAD2A28-C13A-40B4-A7C6-62E907E774F5}" srcOrd="0" destOrd="0" presId="urn:microsoft.com/office/officeart/2008/layout/LinedList"/>
    <dgm:cxn modelId="{3910D8FE-23D2-4ED4-9C93-7EC7CCB6AD87}" type="presOf" srcId="{770F37FD-041E-46C2-AB37-C09D994156DE}" destId="{A240DA69-72F9-4921-AD3C-4EE09E5DD781}" srcOrd="0" destOrd="0" presId="urn:microsoft.com/office/officeart/2008/layout/LinedList"/>
    <dgm:cxn modelId="{30F007CC-69BC-40F9-9B7B-57E1F2831D47}" type="presParOf" srcId="{47F6E8CF-04B9-443A-94DD-49707F51A692}" destId="{162267AE-9151-40E0-9F90-0467A99A717F}" srcOrd="0" destOrd="0" presId="urn:microsoft.com/office/officeart/2008/layout/LinedList"/>
    <dgm:cxn modelId="{9ED68AD9-20F7-4972-8EC5-B25D56D971E5}" type="presParOf" srcId="{47F6E8CF-04B9-443A-94DD-49707F51A692}" destId="{059E3C14-582F-468C-91B4-1BDE65B09C6D}" srcOrd="1" destOrd="0" presId="urn:microsoft.com/office/officeart/2008/layout/LinedList"/>
    <dgm:cxn modelId="{DAA2DF39-24D4-4784-BDC0-1EE3A26A7B80}" type="presParOf" srcId="{059E3C14-582F-468C-91B4-1BDE65B09C6D}" destId="{A240DA69-72F9-4921-AD3C-4EE09E5DD781}" srcOrd="0" destOrd="0" presId="urn:microsoft.com/office/officeart/2008/layout/LinedList"/>
    <dgm:cxn modelId="{4CD84744-C8F8-48FB-BB06-B9007B534730}" type="presParOf" srcId="{059E3C14-582F-468C-91B4-1BDE65B09C6D}" destId="{3F06A712-5ABF-4EE4-AF85-E0A5B158E48A}" srcOrd="1" destOrd="0" presId="urn:microsoft.com/office/officeart/2008/layout/LinedList"/>
    <dgm:cxn modelId="{E74AD54A-E719-40F9-B92D-2EBA381CC9BF}" type="presParOf" srcId="{47F6E8CF-04B9-443A-94DD-49707F51A692}" destId="{619BB2BF-B0A5-4754-BB45-744DBFFDF9F4}" srcOrd="2" destOrd="0" presId="urn:microsoft.com/office/officeart/2008/layout/LinedList"/>
    <dgm:cxn modelId="{C67D4366-4453-4C08-B6AF-26F2171647DF}" type="presParOf" srcId="{47F6E8CF-04B9-443A-94DD-49707F51A692}" destId="{3F5D05B1-962D-4B05-87D1-53CAE5BF7268}" srcOrd="3" destOrd="0" presId="urn:microsoft.com/office/officeart/2008/layout/LinedList"/>
    <dgm:cxn modelId="{8AF6E5E3-5A30-43A7-AFCC-A8254657CDDF}" type="presParOf" srcId="{3F5D05B1-962D-4B05-87D1-53CAE5BF7268}" destId="{BB0799C0-26C7-48F7-9673-F04450A1AF66}" srcOrd="0" destOrd="0" presId="urn:microsoft.com/office/officeart/2008/layout/LinedList"/>
    <dgm:cxn modelId="{637FE961-39EE-493D-A19B-D6E9FD5F0DB6}" type="presParOf" srcId="{3F5D05B1-962D-4B05-87D1-53CAE5BF7268}" destId="{CAC55F91-2849-4996-90DD-4046822D8ABB}" srcOrd="1" destOrd="0" presId="urn:microsoft.com/office/officeart/2008/layout/LinedList"/>
    <dgm:cxn modelId="{987389D5-C68A-4BDE-AE39-410CFAF54F78}" type="presParOf" srcId="{47F6E8CF-04B9-443A-94DD-49707F51A692}" destId="{1E02326F-F7D6-44F7-B2FF-C887FC46B14E}" srcOrd="4" destOrd="0" presId="urn:microsoft.com/office/officeart/2008/layout/LinedList"/>
    <dgm:cxn modelId="{3605F116-F5E8-4F79-9A4E-52DC8147C51B}" type="presParOf" srcId="{47F6E8CF-04B9-443A-94DD-49707F51A692}" destId="{53CA3B53-95F1-4FF1-8E02-6B6078BD46E5}" srcOrd="5" destOrd="0" presId="urn:microsoft.com/office/officeart/2008/layout/LinedList"/>
    <dgm:cxn modelId="{C3273BF7-17F3-4D02-8222-9BC7C595BEB6}" type="presParOf" srcId="{53CA3B53-95F1-4FF1-8E02-6B6078BD46E5}" destId="{75CBF2DB-D29E-4C93-B255-61AE894BE677}" srcOrd="0" destOrd="0" presId="urn:microsoft.com/office/officeart/2008/layout/LinedList"/>
    <dgm:cxn modelId="{A9CDA7B8-0C46-4563-8E8C-7AFF8ECF31FA}" type="presParOf" srcId="{53CA3B53-95F1-4FF1-8E02-6B6078BD46E5}" destId="{AF235800-F293-4990-BC14-8570C10DEDFF}" srcOrd="1" destOrd="0" presId="urn:microsoft.com/office/officeart/2008/layout/LinedList"/>
    <dgm:cxn modelId="{212DF5EB-E23D-428E-B496-AFBECDB2D7BA}" type="presParOf" srcId="{47F6E8CF-04B9-443A-94DD-49707F51A692}" destId="{785FA8DE-28AB-48A4-9CA6-90CAE30AA399}" srcOrd="6" destOrd="0" presId="urn:microsoft.com/office/officeart/2008/layout/LinedList"/>
    <dgm:cxn modelId="{48F1C350-DC89-438A-8EE3-2F9266EF2749}" type="presParOf" srcId="{47F6E8CF-04B9-443A-94DD-49707F51A692}" destId="{B9952811-0197-4ADC-88B7-6DC3FA4A32F5}" srcOrd="7" destOrd="0" presId="urn:microsoft.com/office/officeart/2008/layout/LinedList"/>
    <dgm:cxn modelId="{CB1940C0-1697-427C-BFA2-24B081977DCF}" type="presParOf" srcId="{B9952811-0197-4ADC-88B7-6DC3FA4A32F5}" destId="{0E0DD3E8-DE47-4BFE-8166-3F7DA4EB0F0F}" srcOrd="0" destOrd="0" presId="urn:microsoft.com/office/officeart/2008/layout/LinedList"/>
    <dgm:cxn modelId="{397DD3CB-BFCB-4719-BBC7-6D4CCC908E8A}" type="presParOf" srcId="{B9952811-0197-4ADC-88B7-6DC3FA4A32F5}" destId="{1CFFF2B5-0A30-44ED-B6CC-AEE6C66CED21}" srcOrd="1" destOrd="0" presId="urn:microsoft.com/office/officeart/2008/layout/LinedList"/>
    <dgm:cxn modelId="{6B36B54D-FD54-45DD-9FD6-BF27C8CB93D8}" type="presParOf" srcId="{47F6E8CF-04B9-443A-94DD-49707F51A692}" destId="{3D86D1E0-5AAD-4BDF-800F-87509246EB59}" srcOrd="8" destOrd="0" presId="urn:microsoft.com/office/officeart/2008/layout/LinedList"/>
    <dgm:cxn modelId="{B369F5F2-6DE0-44B0-BC14-D26B320F738C}" type="presParOf" srcId="{47F6E8CF-04B9-443A-94DD-49707F51A692}" destId="{D0E9106F-4401-4009-A6DD-15E0A819980E}" srcOrd="9" destOrd="0" presId="urn:microsoft.com/office/officeart/2008/layout/LinedList"/>
    <dgm:cxn modelId="{75273551-3B6A-45FD-B379-7DAE1871C3E9}" type="presParOf" srcId="{D0E9106F-4401-4009-A6DD-15E0A819980E}" destId="{0B3BC839-818C-43B9-BCEC-9AA582955DB6}" srcOrd="0" destOrd="0" presId="urn:microsoft.com/office/officeart/2008/layout/LinedList"/>
    <dgm:cxn modelId="{86E02255-42EE-45A3-9BD7-11B1A1E0F1F3}" type="presParOf" srcId="{D0E9106F-4401-4009-A6DD-15E0A819980E}" destId="{5E213CD6-8F46-4597-8C67-B9406D88E542}" srcOrd="1" destOrd="0" presId="urn:microsoft.com/office/officeart/2008/layout/LinedList"/>
    <dgm:cxn modelId="{A9BEC74D-0F88-4F98-89DB-913B208B3DFD}" type="presParOf" srcId="{47F6E8CF-04B9-443A-94DD-49707F51A692}" destId="{EF356FE4-BA4F-4E5F-8E6F-A998CCC4C245}" srcOrd="10" destOrd="0" presId="urn:microsoft.com/office/officeart/2008/layout/LinedList"/>
    <dgm:cxn modelId="{DFA42823-9E69-4F36-BA23-8A76439FBDDE}" type="presParOf" srcId="{47F6E8CF-04B9-443A-94DD-49707F51A692}" destId="{D185EDC3-C429-43E1-B758-389F21BBA3B8}" srcOrd="11" destOrd="0" presId="urn:microsoft.com/office/officeart/2008/layout/LinedList"/>
    <dgm:cxn modelId="{07D2B87D-2DCA-4537-82CE-D29360CC1F60}" type="presParOf" srcId="{D185EDC3-C429-43E1-B758-389F21BBA3B8}" destId="{CD87DDED-2E74-4A9E-901D-898695FC5E9F}" srcOrd="0" destOrd="0" presId="urn:microsoft.com/office/officeart/2008/layout/LinedList"/>
    <dgm:cxn modelId="{73FE01F5-A92C-497C-ACC7-7C4B6EE52BEE}" type="presParOf" srcId="{D185EDC3-C429-43E1-B758-389F21BBA3B8}" destId="{A4B5BCC6-BB50-40B0-A988-4E7EDD6C4E2D}" srcOrd="1" destOrd="0" presId="urn:microsoft.com/office/officeart/2008/layout/LinedList"/>
    <dgm:cxn modelId="{C1AADC5A-B504-468D-BF4D-99BC4A5E3A0A}" type="presParOf" srcId="{47F6E8CF-04B9-443A-94DD-49707F51A692}" destId="{3D86415F-C377-43F7-8053-92955E6E3B11}" srcOrd="12" destOrd="0" presId="urn:microsoft.com/office/officeart/2008/layout/LinedList"/>
    <dgm:cxn modelId="{3D522303-A03E-44A8-86E4-B9FA6479C77A}" type="presParOf" srcId="{47F6E8CF-04B9-443A-94DD-49707F51A692}" destId="{65868ED1-9246-4BE7-ABCE-57E31273231A}" srcOrd="13" destOrd="0" presId="urn:microsoft.com/office/officeart/2008/layout/LinedList"/>
    <dgm:cxn modelId="{F6F11E42-A7D1-448C-B6E5-5B02FA622F55}" type="presParOf" srcId="{65868ED1-9246-4BE7-ABCE-57E31273231A}" destId="{DEAD2A28-C13A-40B4-A7C6-62E907E774F5}" srcOrd="0" destOrd="0" presId="urn:microsoft.com/office/officeart/2008/layout/LinedList"/>
    <dgm:cxn modelId="{22985659-0A96-4A6D-9A35-72FD9236090B}" type="presParOf" srcId="{65868ED1-9246-4BE7-ABCE-57E31273231A}" destId="{B7C43F28-9BAF-4254-B191-9158B84A3E54}" srcOrd="1" destOrd="0" presId="urn:microsoft.com/office/officeart/2008/layout/LinedList"/>
    <dgm:cxn modelId="{27890E7F-6107-4D9D-98FE-63A1CFB18817}" type="presParOf" srcId="{47F6E8CF-04B9-443A-94DD-49707F51A692}" destId="{E044B00D-FE6B-4850-8F64-AF78FC3DF172}" srcOrd="14" destOrd="0" presId="urn:microsoft.com/office/officeart/2008/layout/LinedList"/>
    <dgm:cxn modelId="{7437FA5D-37BA-48EB-B923-050E8FC72EAE}" type="presParOf" srcId="{47F6E8CF-04B9-443A-94DD-49707F51A692}" destId="{8EADEAB7-15B4-4A07-9977-E4F84E0F4C69}" srcOrd="15" destOrd="0" presId="urn:microsoft.com/office/officeart/2008/layout/LinedList"/>
    <dgm:cxn modelId="{DF2FB261-7B83-43DB-8695-A7BA50FBA09B}" type="presParOf" srcId="{8EADEAB7-15B4-4A07-9977-E4F84E0F4C69}" destId="{235DFCF7-5E1B-47E6-A131-0A76FC24FF17}" srcOrd="0" destOrd="0" presId="urn:microsoft.com/office/officeart/2008/layout/LinedList"/>
    <dgm:cxn modelId="{54F88F2E-F468-498D-A83D-2C320A9D8690}" type="presParOf" srcId="{8EADEAB7-15B4-4A07-9977-E4F84E0F4C69}" destId="{127E9550-6578-4842-A069-A9270B6F67DE}" srcOrd="1" destOrd="0" presId="urn:microsoft.com/office/officeart/2008/layout/LinedList"/>
    <dgm:cxn modelId="{27819F0F-F783-4874-A353-1D9DEE1B0CC1}" type="presParOf" srcId="{47F6E8CF-04B9-443A-94DD-49707F51A692}" destId="{08E881D0-1AAB-40F5-917D-4D3B27230C36}" srcOrd="16" destOrd="0" presId="urn:microsoft.com/office/officeart/2008/layout/LinedList"/>
    <dgm:cxn modelId="{53A18FF2-4714-4CD4-9528-3BE012843D7B}" type="presParOf" srcId="{47F6E8CF-04B9-443A-94DD-49707F51A692}" destId="{2F81CF54-88C0-4E06-BBAC-BEEE3E67AA5A}" srcOrd="17" destOrd="0" presId="urn:microsoft.com/office/officeart/2008/layout/LinedList"/>
    <dgm:cxn modelId="{1F053914-8022-4BF8-B220-B1BF032DE789}" type="presParOf" srcId="{2F81CF54-88C0-4E06-BBAC-BEEE3E67AA5A}" destId="{6613E5F3-F022-4B86-93CC-2FC95384C5C3}" srcOrd="0" destOrd="0" presId="urn:microsoft.com/office/officeart/2008/layout/LinedList"/>
    <dgm:cxn modelId="{6734A66D-04F9-42BB-9FB0-1DD2004A25E4}" type="presParOf" srcId="{2F81CF54-88C0-4E06-BBAC-BEEE3E67AA5A}" destId="{3F8CFAE2-26A5-4BA5-841B-E72027DEF271}" srcOrd="1" destOrd="0" presId="urn:microsoft.com/office/officeart/2008/layout/LinedList"/>
    <dgm:cxn modelId="{42ACA346-84AB-4769-9C63-23D1A757D1FA}" type="presParOf" srcId="{47F6E8CF-04B9-443A-94DD-49707F51A692}" destId="{E2694D69-48A3-4B15-873A-31A558798897}" srcOrd="18" destOrd="0" presId="urn:microsoft.com/office/officeart/2008/layout/LinedList"/>
    <dgm:cxn modelId="{8A27870F-F566-4C00-9710-7AEBD13F1CB2}" type="presParOf" srcId="{47F6E8CF-04B9-443A-94DD-49707F51A692}" destId="{146C3A35-CCAE-4B92-B651-C1565CC27016}" srcOrd="19" destOrd="0" presId="urn:microsoft.com/office/officeart/2008/layout/LinedList"/>
    <dgm:cxn modelId="{2CCD3311-BD2D-417C-A030-93841B96F280}" type="presParOf" srcId="{146C3A35-CCAE-4B92-B651-C1565CC27016}" destId="{BBAFBB20-C929-46DB-BDEA-6B0B03C0EA49}" srcOrd="0" destOrd="0" presId="urn:microsoft.com/office/officeart/2008/layout/LinedList"/>
    <dgm:cxn modelId="{F5066224-B8C7-4674-AEF2-94BE8044425D}" type="presParOf" srcId="{146C3A35-CCAE-4B92-B651-C1565CC27016}" destId="{8A48350A-C84F-4A1B-A8CA-8B5E6D8C2BE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21E5D-47F0-4004-96FF-70D2094E0CD7}">
      <dsp:nvSpPr>
        <dsp:cNvPr id="0" name=""/>
        <dsp:cNvSpPr/>
      </dsp:nvSpPr>
      <dsp:spPr>
        <a:xfrm>
          <a:off x="0" y="137790"/>
          <a:ext cx="4711405" cy="2878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Statewide Database compiled from all utilities program tracking data</a:t>
          </a:r>
        </a:p>
      </dsp:txBody>
      <dsp:txXfrm>
        <a:off x="14050" y="151840"/>
        <a:ext cx="4683305" cy="259719"/>
      </dsp:txXfrm>
    </dsp:sp>
    <dsp:sp modelId="{C812C964-E385-4BE6-A0B2-436D5D638D1E}">
      <dsp:nvSpPr>
        <dsp:cNvPr id="0" name=""/>
        <dsp:cNvSpPr/>
      </dsp:nvSpPr>
      <dsp:spPr>
        <a:xfrm>
          <a:off x="0" y="425609"/>
          <a:ext cx="4711405" cy="919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87" tIns="15240" rIns="85344" bIns="1524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/>
            <a:t>100% program tracking data verification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/>
            <a:t>Engineering desk reviews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/>
            <a:t>On-site M&amp;V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/>
            <a:t>interval meter data analysis for all load management M&amp;V, prioritized energy efficiency programs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/>
            <a:t>participant surveys, program design and delivery and market actor interviews</a:t>
          </a:r>
        </a:p>
      </dsp:txBody>
      <dsp:txXfrm>
        <a:off x="0" y="425609"/>
        <a:ext cx="4711405" cy="919080"/>
      </dsp:txXfrm>
    </dsp:sp>
    <dsp:sp modelId="{284BCC85-AADE-4412-99DC-28875BF602EB}">
      <dsp:nvSpPr>
        <dsp:cNvPr id="0" name=""/>
        <dsp:cNvSpPr/>
      </dsp:nvSpPr>
      <dsp:spPr>
        <a:xfrm>
          <a:off x="0" y="1344690"/>
          <a:ext cx="4711405" cy="28781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Ongoing technical support and reviews</a:t>
          </a:r>
        </a:p>
      </dsp:txBody>
      <dsp:txXfrm>
        <a:off x="14050" y="1358740"/>
        <a:ext cx="4683305" cy="2597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2267AE-9151-40E0-9F90-0467A99A717F}">
      <dsp:nvSpPr>
        <dsp:cNvPr id="0" name=""/>
        <dsp:cNvSpPr/>
      </dsp:nvSpPr>
      <dsp:spPr>
        <a:xfrm>
          <a:off x="0" y="709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0DA69-72F9-4921-AD3C-4EE09E5DD781}">
      <dsp:nvSpPr>
        <dsp:cNvPr id="0" name=""/>
        <dsp:cNvSpPr/>
      </dsp:nvSpPr>
      <dsp:spPr>
        <a:xfrm>
          <a:off x="0" y="709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i="1" kern="1200" dirty="0"/>
            <a:t>Challenges:</a:t>
          </a:r>
          <a:endParaRPr lang="en-US" sz="1600" kern="1200" dirty="0"/>
        </a:p>
      </dsp:txBody>
      <dsp:txXfrm>
        <a:off x="0" y="709"/>
        <a:ext cx="4759974" cy="580907"/>
      </dsp:txXfrm>
    </dsp:sp>
    <dsp:sp modelId="{619BB2BF-B0A5-4754-BB45-744DBFFDF9F4}">
      <dsp:nvSpPr>
        <dsp:cNvPr id="0" name=""/>
        <dsp:cNvSpPr/>
      </dsp:nvSpPr>
      <dsp:spPr>
        <a:xfrm>
          <a:off x="0" y="581616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0799C0-26C7-48F7-9673-F04450A1AF66}">
      <dsp:nvSpPr>
        <dsp:cNvPr id="0" name=""/>
        <dsp:cNvSpPr/>
      </dsp:nvSpPr>
      <dsp:spPr>
        <a:xfrm>
          <a:off x="0" y="581616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/>
            <a:t>Program Sponsor Education</a:t>
          </a:r>
          <a:endParaRPr lang="en-US" sz="1700" kern="1200" dirty="0"/>
        </a:p>
      </dsp:txBody>
      <dsp:txXfrm>
        <a:off x="0" y="581616"/>
        <a:ext cx="4759974" cy="580907"/>
      </dsp:txXfrm>
    </dsp:sp>
    <dsp:sp modelId="{1E02326F-F7D6-44F7-B2FF-C887FC46B14E}">
      <dsp:nvSpPr>
        <dsp:cNvPr id="0" name=""/>
        <dsp:cNvSpPr/>
      </dsp:nvSpPr>
      <dsp:spPr>
        <a:xfrm>
          <a:off x="0" y="1162523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CBF2DB-D29E-4C93-B255-61AE894BE677}">
      <dsp:nvSpPr>
        <dsp:cNvPr id="0" name=""/>
        <dsp:cNvSpPr/>
      </dsp:nvSpPr>
      <dsp:spPr>
        <a:xfrm>
          <a:off x="0" y="1162523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/>
            <a:t>Consumer Education and Marketing</a:t>
          </a:r>
          <a:endParaRPr lang="en-US" sz="1700" kern="1200" dirty="0"/>
        </a:p>
      </dsp:txBody>
      <dsp:txXfrm>
        <a:off x="0" y="1162523"/>
        <a:ext cx="4759974" cy="580907"/>
      </dsp:txXfrm>
    </dsp:sp>
    <dsp:sp modelId="{785FA8DE-28AB-48A4-9CA6-90CAE30AA399}">
      <dsp:nvSpPr>
        <dsp:cNvPr id="0" name=""/>
        <dsp:cNvSpPr/>
      </dsp:nvSpPr>
      <dsp:spPr>
        <a:xfrm>
          <a:off x="0" y="1743431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DD3E8-DE47-4BFE-8166-3F7DA4EB0F0F}">
      <dsp:nvSpPr>
        <dsp:cNvPr id="0" name=""/>
        <dsp:cNvSpPr/>
      </dsp:nvSpPr>
      <dsp:spPr>
        <a:xfrm>
          <a:off x="0" y="1743431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/>
            <a:t>Cost and Installation</a:t>
          </a:r>
          <a:endParaRPr lang="en-US" sz="1700" kern="1200" dirty="0"/>
        </a:p>
      </dsp:txBody>
      <dsp:txXfrm>
        <a:off x="0" y="1743431"/>
        <a:ext cx="4759974" cy="580907"/>
      </dsp:txXfrm>
    </dsp:sp>
    <dsp:sp modelId="{3D86D1E0-5AAD-4BDF-800F-87509246EB59}">
      <dsp:nvSpPr>
        <dsp:cNvPr id="0" name=""/>
        <dsp:cNvSpPr/>
      </dsp:nvSpPr>
      <dsp:spPr>
        <a:xfrm>
          <a:off x="0" y="2324338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BC839-818C-43B9-BCEC-9AA582955DB6}">
      <dsp:nvSpPr>
        <dsp:cNvPr id="0" name=""/>
        <dsp:cNvSpPr/>
      </dsp:nvSpPr>
      <dsp:spPr>
        <a:xfrm>
          <a:off x="0" y="2324338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/>
            <a:t>Skilled Workforce Shortage</a:t>
          </a:r>
          <a:br>
            <a:rPr lang="en-US" sz="1700" i="1" kern="1200" dirty="0"/>
          </a:br>
          <a:endParaRPr lang="en-US" sz="1700" kern="1200" dirty="0"/>
        </a:p>
      </dsp:txBody>
      <dsp:txXfrm>
        <a:off x="0" y="2324338"/>
        <a:ext cx="4759974" cy="580907"/>
      </dsp:txXfrm>
    </dsp:sp>
    <dsp:sp modelId="{EF356FE4-BA4F-4E5F-8E6F-A998CCC4C245}">
      <dsp:nvSpPr>
        <dsp:cNvPr id="0" name=""/>
        <dsp:cNvSpPr/>
      </dsp:nvSpPr>
      <dsp:spPr>
        <a:xfrm>
          <a:off x="0" y="2905246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87DDED-2E74-4A9E-901D-898695FC5E9F}">
      <dsp:nvSpPr>
        <dsp:cNvPr id="0" name=""/>
        <dsp:cNvSpPr/>
      </dsp:nvSpPr>
      <dsp:spPr>
        <a:xfrm>
          <a:off x="0" y="2905246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i="1" kern="1200" dirty="0">
              <a:solidFill>
                <a:schemeClr val="accent5"/>
              </a:solidFill>
            </a:rPr>
            <a:t>Solutions:</a:t>
          </a:r>
          <a:endParaRPr lang="en-US" sz="1600" kern="1200" dirty="0">
            <a:solidFill>
              <a:schemeClr val="accent5"/>
            </a:solidFill>
          </a:endParaRPr>
        </a:p>
      </dsp:txBody>
      <dsp:txXfrm>
        <a:off x="0" y="2905246"/>
        <a:ext cx="4759974" cy="580907"/>
      </dsp:txXfrm>
    </dsp:sp>
    <dsp:sp modelId="{3D86415F-C377-43F7-8053-92955E6E3B11}">
      <dsp:nvSpPr>
        <dsp:cNvPr id="0" name=""/>
        <dsp:cNvSpPr/>
      </dsp:nvSpPr>
      <dsp:spPr>
        <a:xfrm>
          <a:off x="0" y="3486153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AD2A28-C13A-40B4-A7C6-62E907E774F5}">
      <dsp:nvSpPr>
        <dsp:cNvPr id="0" name=""/>
        <dsp:cNvSpPr/>
      </dsp:nvSpPr>
      <dsp:spPr>
        <a:xfrm>
          <a:off x="0" y="3486153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accent5"/>
              </a:solidFill>
            </a:rPr>
            <a:t>Increased utility focus including sponsored education efforts (i.e., plumber continuing education)</a:t>
          </a:r>
          <a:endParaRPr lang="en-US" sz="1700" kern="1200" dirty="0">
            <a:solidFill>
              <a:schemeClr val="accent5"/>
            </a:solidFill>
          </a:endParaRPr>
        </a:p>
      </dsp:txBody>
      <dsp:txXfrm>
        <a:off x="0" y="3486153"/>
        <a:ext cx="4759974" cy="580907"/>
      </dsp:txXfrm>
    </dsp:sp>
    <dsp:sp modelId="{E044B00D-FE6B-4850-8F64-AF78FC3DF172}">
      <dsp:nvSpPr>
        <dsp:cNvPr id="0" name=""/>
        <dsp:cNvSpPr/>
      </dsp:nvSpPr>
      <dsp:spPr>
        <a:xfrm>
          <a:off x="0" y="4067060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5DFCF7-5E1B-47E6-A131-0A76FC24FF17}">
      <dsp:nvSpPr>
        <dsp:cNvPr id="0" name=""/>
        <dsp:cNvSpPr/>
      </dsp:nvSpPr>
      <dsp:spPr>
        <a:xfrm>
          <a:off x="0" y="4067060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accent5"/>
              </a:solidFill>
            </a:rPr>
            <a:t>Bundling with IRA tax credit</a:t>
          </a:r>
          <a:endParaRPr lang="en-US" sz="1700" kern="1200" dirty="0">
            <a:solidFill>
              <a:schemeClr val="accent5"/>
            </a:solidFill>
          </a:endParaRPr>
        </a:p>
      </dsp:txBody>
      <dsp:txXfrm>
        <a:off x="0" y="4067060"/>
        <a:ext cx="4759974" cy="580907"/>
      </dsp:txXfrm>
    </dsp:sp>
    <dsp:sp modelId="{08E881D0-1AAB-40F5-917D-4D3B27230C36}">
      <dsp:nvSpPr>
        <dsp:cNvPr id="0" name=""/>
        <dsp:cNvSpPr/>
      </dsp:nvSpPr>
      <dsp:spPr>
        <a:xfrm>
          <a:off x="0" y="4647968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3E5F3-F022-4B86-93CC-2FC95384C5C3}">
      <dsp:nvSpPr>
        <dsp:cNvPr id="0" name=""/>
        <dsp:cNvSpPr/>
      </dsp:nvSpPr>
      <dsp:spPr>
        <a:xfrm>
          <a:off x="0" y="4647968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accent5"/>
              </a:solidFill>
            </a:rPr>
            <a:t>PY2023 TRM updates to midstream </a:t>
          </a:r>
          <a:endParaRPr lang="en-US" sz="1700" kern="1200" dirty="0">
            <a:solidFill>
              <a:schemeClr val="accent5"/>
            </a:solidFill>
          </a:endParaRPr>
        </a:p>
      </dsp:txBody>
      <dsp:txXfrm>
        <a:off x="0" y="4647968"/>
        <a:ext cx="4759974" cy="580907"/>
      </dsp:txXfrm>
    </dsp:sp>
    <dsp:sp modelId="{E2694D69-48A3-4B15-873A-31A558798897}">
      <dsp:nvSpPr>
        <dsp:cNvPr id="0" name=""/>
        <dsp:cNvSpPr/>
      </dsp:nvSpPr>
      <dsp:spPr>
        <a:xfrm>
          <a:off x="0" y="5228875"/>
          <a:ext cx="475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FBB20-C929-46DB-BDEA-6B0B03C0EA49}">
      <dsp:nvSpPr>
        <dsp:cNvPr id="0" name=""/>
        <dsp:cNvSpPr/>
      </dsp:nvSpPr>
      <dsp:spPr>
        <a:xfrm>
          <a:off x="0" y="5228875"/>
          <a:ext cx="4759974" cy="580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accent5"/>
              </a:solidFill>
            </a:rPr>
            <a:t>PY2024 TRM update for small business application</a:t>
          </a:r>
          <a:endParaRPr lang="en-US" sz="1700" kern="1200" dirty="0">
            <a:solidFill>
              <a:schemeClr val="accent5"/>
            </a:solidFill>
          </a:endParaRPr>
        </a:p>
      </dsp:txBody>
      <dsp:txXfrm>
        <a:off x="0" y="5228875"/>
        <a:ext cx="4759974" cy="580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33D998B9-222E-4F30-A1A3-237A8FD4888B}" type="datetimeFigureOut">
              <a:rPr lang="en-US" smtClean="0">
                <a:latin typeface="Arial" pitchFamily="34" charset="0"/>
                <a:cs typeface="Arial" pitchFamily="34" charset="0"/>
              </a:rPr>
              <a:pPr/>
              <a:t>9/21/2023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781D0BF-46F3-4CB8-8126-3D4B0470E16A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89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B121E5D-F12C-40A4-9E84-3D67161D24D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17F889F-6F05-463B-B2C0-84568FF37D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797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PY2021 EM&amp;V included:</a:t>
            </a:r>
          </a:p>
          <a:p>
            <a:r>
              <a:rPr lang="en-US" dirty="0"/>
              <a:t>100% program tracking data verification</a:t>
            </a:r>
          </a:p>
          <a:p>
            <a:r>
              <a:rPr lang="en-US" dirty="0"/>
              <a:t>460 engineering desk reviews</a:t>
            </a:r>
          </a:p>
          <a:p>
            <a:r>
              <a:rPr lang="en-US" dirty="0"/>
              <a:t>109 on-sites</a:t>
            </a:r>
          </a:p>
          <a:p>
            <a:r>
              <a:rPr lang="en-US" dirty="0"/>
              <a:t>639 participant surveys</a:t>
            </a:r>
          </a:p>
          <a:p>
            <a:r>
              <a:rPr lang="en-US" dirty="0"/>
              <a:t>12 in-depth interviews (8 program design and delivery staff, 4 winter load management aggregators)</a:t>
            </a:r>
          </a:p>
          <a:p>
            <a:r>
              <a:rPr lang="en-US" dirty="0"/>
              <a:t>Commercial lighting consumption analysis</a:t>
            </a:r>
          </a:p>
          <a:p>
            <a:r>
              <a:rPr lang="en-US" dirty="0"/>
              <a:t>Hard-to-reach air infiltration project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81A89-A5CB-40E6-86D3-C7F9214F612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10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Average Texas house uses about 20,000 kWh annually (estimates vary) or about 38,000 homes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FF24AC-3D1F-4F7C-B6FB-4A3C49BF23A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0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81A89-A5CB-40E6-86D3-C7F9214F612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6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pic of another EE technology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81A89-A5CB-40E6-86D3-C7F9214F612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6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F889F-6F05-463B-B2C0-84568FF37D2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953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6304E-FDE3-4B4F-A3B7-EBE87F3FA5E2}" type="slidenum">
              <a:rPr lang="en-US" noProof="0" smtClean="0"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0390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7455" y="1516318"/>
            <a:ext cx="3960812" cy="4760913"/>
          </a:xfrm>
        </p:spPr>
        <p:txBody>
          <a:bodyPr/>
          <a:lstStyle>
            <a:lvl5pPr marL="13716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4"/>
          </p:nvPr>
        </p:nvSpPr>
        <p:spPr>
          <a:xfrm>
            <a:off x="4717936" y="1516318"/>
            <a:ext cx="3960812" cy="47609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8EC16C3E-254E-C04A-8A90-F3CAE37A3DA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785FB809-EBF2-4F8D-8D1B-CEDE0ACEABF5}" type="datetime1">
              <a:rPr lang="en-US" smtClean="0"/>
              <a:t>9/21/2023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65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7BBC-047C-497E-9A3D-1DB1D8B739A6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17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3EE2-555D-4A3D-9F3B-FBC8DD23A319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71470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3EE2-555D-4A3D-9F3B-FBC8DD23A319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09406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D02D-8498-4F97-BA80-655924197BC0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903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109" y="728546"/>
            <a:ext cx="3979246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296229" y="-2049517"/>
            <a:ext cx="6687922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4852334" y="4233582"/>
            <a:ext cx="1899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Envelope">
            <a:extLst>
              <a:ext uri="{FF2B5EF4-FFF2-40B4-BE49-F238E27FC236}">
                <a16:creationId xmlns:a16="http://schemas.microsoft.com/office/drawing/2014/main" id="{A686352B-226C-4579-B831-0DC14EC389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107" y="4452338"/>
            <a:ext cx="290846" cy="387795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51598" y="4484692"/>
            <a:ext cx="3405330" cy="503167"/>
          </a:xfrm>
        </p:spPr>
        <p:txBody>
          <a:bodyPr>
            <a:noAutofit/>
          </a:bodyPr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1740" y="5012635"/>
            <a:ext cx="3400425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200" b="0" cap="all" baseline="0" dirty="0" smtClean="0">
                <a:solidFill>
                  <a:schemeClr val="bg1"/>
                </a:solidFill>
              </a:defRPr>
            </a:lvl1pPr>
          </a:lstStyle>
          <a:p>
            <a:pPr marL="171450" lvl="0" indent="-17145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5B5135-F466-4A63-A42C-3BB2BAA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2333" y="3158641"/>
            <a:ext cx="3758558" cy="921807"/>
          </a:xfrm>
          <a:noFill/>
        </p:spPr>
        <p:txBody>
          <a:bodyPr wrap="square" rtlCol="0">
            <a:noAutofit/>
          </a:bodyPr>
          <a:lstStyle>
            <a:lvl1pPr>
              <a:defRPr lang="en-US" sz="4500" b="1" cap="all" baseline="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5500" userDrawn="1">
          <p15:clr>
            <a:srgbClr val="FBAE40"/>
          </p15:clr>
        </p15:guide>
        <p15:guide id="4" pos="2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72000" y="768485"/>
            <a:ext cx="3979247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 flipH="1">
            <a:off x="4050590" y="-2003509"/>
            <a:ext cx="6687922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7185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57738" y="2173288"/>
            <a:ext cx="3857625" cy="2090808"/>
          </a:xfrm>
        </p:spPr>
        <p:txBody>
          <a:bodyPr anchor="b">
            <a:noAutofit/>
          </a:bodyPr>
          <a:lstStyle>
            <a:lvl1pPr algn="l">
              <a:defRPr sz="405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7738" y="4279972"/>
            <a:ext cx="3857625" cy="503167"/>
          </a:xfrm>
        </p:spPr>
        <p:txBody>
          <a:bodyPr>
            <a:noAutofit/>
          </a:bodyPr>
          <a:lstStyle>
            <a:lvl1pPr marL="0" indent="0" algn="l">
              <a:buNone/>
              <a:defRPr sz="135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109" y="728546"/>
            <a:ext cx="3979246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296229" y="-2049517"/>
            <a:ext cx="6687922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4852334" y="4233582"/>
            <a:ext cx="18992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0BE01-3CF2-4197-B4CC-5A97148A8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12DF5-C41C-4258-B5FB-88285B591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15859-6A60-42EE-9144-07BA1BF8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F1122-12F6-449C-AD23-3357DF4F6C34}" type="datetime1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592D5-C14C-4CE3-959C-1CF7154C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C0223-F4DC-4A05-B4CB-E800D2FAD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D5C1-64B4-403F-9646-C87318B8D1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97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4033EE2-555D-4A3D-9F3B-FBC8DD23A319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8419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D02D-8498-4F97-BA80-655924197BC0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58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E7F8-3C48-47A6-86D2-A07E1F4923E2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623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A2F40-16AC-47F3-BB56-800A0C6CE76E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6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2330-CBC2-4BB7-8E96-623B32C32CC6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09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FC91-30DD-47E3-BCFB-5D433BFF3B88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78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3EE2-555D-4A3D-9F3B-FBC8DD23A319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28890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A17C8-476C-49FC-BAC8-B86185E2E8AC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109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4033EE2-555D-4A3D-9F3B-FBC8DD23A319}" type="datetime1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10B9FE3-C304-CE48-A9B7-DC03ED22A9B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24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9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1F27F-98F9-A147-8986-34441C7B752D}" type="datetime1">
              <a:rPr lang="en-US" noProof="0" smtClean="0"/>
              <a:t>9/21/2023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71654-96A5-4280-94F3-931C61A9F92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2" r:id="rId2"/>
    <p:sldLayoutId id="214748364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244" userDrawn="1">
          <p15:clr>
            <a:srgbClr val="F26B43"/>
          </p15:clr>
        </p15:guide>
        <p15:guide id="4" pos="551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70DE84-6CA6-4D29-BF29-D267DBFA5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A7A67-8507-40F6-827C-E238570B5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189FC8-6724-482C-8758-DB368C72A9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35DD5-025A-4F24-B439-61041CDFCAD0}" type="datetime1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0FC24-4216-40A9-B806-50A18B027B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026AA-4957-42B1-8DA2-18CD6D475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0D5C1-64B4-403F-9646-C87318B8D1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7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Evaluation, Measurement &amp; Verification (EM&amp;V) Key Findings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7738" y="4279972"/>
            <a:ext cx="3857625" cy="587812"/>
          </a:xfrm>
        </p:spPr>
        <p:txBody>
          <a:bodyPr/>
          <a:lstStyle/>
          <a:p>
            <a:r>
              <a:rPr lang="en-US" dirty="0"/>
              <a:t>Lark Lee, Commission EM&amp;V Contractor lead</a:t>
            </a:r>
          </a:p>
          <a:p>
            <a:r>
              <a:rPr lang="en-US" dirty="0"/>
              <a:t>Fall EEIP Meeting, September 26, 2023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CD0EAF-E39C-46A1-8222-90EFACDC529D}"/>
              </a:ext>
            </a:extLst>
          </p:cNvPr>
          <p:cNvGrpSpPr/>
          <p:nvPr/>
        </p:nvGrpSpPr>
        <p:grpSpPr>
          <a:xfrm>
            <a:off x="4512356" y="4988689"/>
            <a:ext cx="3227339" cy="1646977"/>
            <a:chOff x="3548390" y="2024663"/>
            <a:chExt cx="2641527" cy="1061571"/>
          </a:xfrm>
          <a:solidFill>
            <a:schemeClr val="bg1"/>
          </a:solidFill>
        </p:grpSpPr>
        <p:pic>
          <p:nvPicPr>
            <p:cNvPr id="6" name="Picture 5" descr="F:\2012 Proposals\Texas PUC\Raw Data Request Responses\TEESI\TEESI LOGO 9.2010 - no tag line 2.jpg">
              <a:extLst>
                <a:ext uri="{FF2B5EF4-FFF2-40B4-BE49-F238E27FC236}">
                  <a16:creationId xmlns:a16="http://schemas.microsoft.com/office/drawing/2014/main" id="{00FC56AC-989E-44F3-899E-377262B50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3231" y="2581053"/>
              <a:ext cx="966686" cy="491508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54D51E88-0F92-47D5-807B-907F1E4412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390" y="2024663"/>
              <a:ext cx="1684284" cy="106157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Placeholder 11" descr="A picture containing sky, city, outdoor, harbor&#10;&#10;Description automatically generated">
            <a:extLst>
              <a:ext uri="{FF2B5EF4-FFF2-40B4-BE49-F238E27FC236}">
                <a16:creationId xmlns:a16="http://schemas.microsoft.com/office/drawing/2014/main" id="{F84935F1-8AB5-4BF9-A5B7-810014293C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l="16667" r="16667"/>
          <a:stretch>
            <a:fillRect/>
          </a:stretch>
        </p:blipFill>
        <p:spPr/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EAED07F0-B8A1-4155-A299-9AFEB72D72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2835" y="5928503"/>
            <a:ext cx="852683" cy="69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228DEB-259A-A670-4AF7-A04402B22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2" r="206" b="-1"/>
          <a:stretch/>
        </p:blipFill>
        <p:spPr>
          <a:xfrm>
            <a:off x="15" y="766770"/>
            <a:ext cx="9143985" cy="514349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7357"/>
            <a:ext cx="9144000" cy="552413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B610C5-A3CB-C668-3C21-C5821CC2B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43" y="5523987"/>
            <a:ext cx="8408194" cy="558627"/>
          </a:xfrm>
          <a:prstGeom prst="ellipse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/>
            <a:r>
              <a:rPr lang="en-US" sz="232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2022 Accomplishments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788737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458389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FFA51C-E9DB-CF4F-7E13-BF5A35FE5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624513"/>
            <a:ext cx="2057400" cy="273844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342900">
              <a:spcAft>
                <a:spcPts val="450"/>
              </a:spcAft>
            </a:pPr>
            <a:fld id="{AD80D5C1-64B4-403F-9646-C87318B8D100}" type="slidenum">
              <a:rPr lang="en-US">
                <a:solidFill>
                  <a:srgbClr val="FFFFFF"/>
                </a:solidFill>
              </a:rPr>
              <a:pPr defTabSz="342900">
                <a:spcAft>
                  <a:spcPts val="450"/>
                </a:spcAft>
              </a:pPr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0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032">
            <a:extLst>
              <a:ext uri="{FF2B5EF4-FFF2-40B4-BE49-F238E27FC236}">
                <a16:creationId xmlns:a16="http://schemas.microsoft.com/office/drawing/2014/main" id="{6AB9711F-9D4F-49B4-892B-FEF66AA2F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35" name="Oval 5">
            <a:extLst>
              <a:ext uri="{FF2B5EF4-FFF2-40B4-BE49-F238E27FC236}">
                <a16:creationId xmlns:a16="http://schemas.microsoft.com/office/drawing/2014/main" id="{3A32867E-64D3-4B51-85AC-D771EA43C3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AFD44988-8DFE-46FC-967A-F6DB26538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9" name="Rectangle 1038">
            <a:extLst>
              <a:ext uri="{FF2B5EF4-FFF2-40B4-BE49-F238E27FC236}">
                <a16:creationId xmlns:a16="http://schemas.microsoft.com/office/drawing/2014/main" id="{300593E1-C77D-424C-B650-73B91A7DB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6A7CDBA-82DE-4BA2-82C1-95DBFAA84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59968"/>
            <a:ext cx="9144000" cy="229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6FFA292-F691-4275-8B5D-FBB2F7B4C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dirty="0">
                <a:solidFill>
                  <a:srgbClr val="FFFFFF"/>
                </a:solidFill>
              </a:rPr>
              <a:t>ACEEE recommended Strategies—</a:t>
            </a:r>
            <a:br>
              <a:rPr lang="en-US" sz="3100" dirty="0">
                <a:solidFill>
                  <a:srgbClr val="FFFFFF"/>
                </a:solidFill>
              </a:rPr>
            </a:br>
            <a:r>
              <a:rPr lang="en-US" sz="3100" dirty="0">
                <a:solidFill>
                  <a:srgbClr val="FFFFFF"/>
                </a:solidFill>
              </a:rPr>
              <a:t>current  characterization</a:t>
            </a:r>
          </a:p>
        </p:txBody>
      </p:sp>
      <p:pic>
        <p:nvPicPr>
          <p:cNvPr id="1028" name="Picture 4" descr="The best smart thermostat - CNET">
            <a:extLst>
              <a:ext uri="{FF2B5EF4-FFF2-40B4-BE49-F238E27FC236}">
                <a16:creationId xmlns:a16="http://schemas.microsoft.com/office/drawing/2014/main" id="{98BDCE26-44CC-4D6E-A86D-33097B27BD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5" r="24437"/>
          <a:stretch/>
        </p:blipFill>
        <p:spPr bwMode="auto">
          <a:xfrm>
            <a:off x="20" y="10"/>
            <a:ext cx="3498686" cy="439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E126D6-ED4D-4CA4-976A-87E637EFB5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578" r="2" b="1"/>
          <a:stretch/>
        </p:blipFill>
        <p:spPr>
          <a:xfrm>
            <a:off x="3632198" y="10"/>
            <a:ext cx="5514650" cy="4399091"/>
          </a:xfrm>
          <a:prstGeom prst="rect">
            <a:avLst/>
          </a:prstGeom>
        </p:spPr>
      </p:pic>
      <p:cxnSp>
        <p:nvCxnSpPr>
          <p:cNvPr id="1043" name="Straight Connector 1042">
            <a:extLst>
              <a:ext uri="{FF2B5EF4-FFF2-40B4-BE49-F238E27FC236}">
                <a16:creationId xmlns:a16="http://schemas.microsoft.com/office/drawing/2014/main" id="{1375A45C-AB1F-431B-BB67-DEC9F583B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3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08643-9AA6-F388-F209-6090216EB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7842" y="4960138"/>
            <a:ext cx="3174357" cy="1463040"/>
          </a:xfrm>
        </p:spPr>
        <p:txBody>
          <a:bodyPr/>
          <a:lstStyle/>
          <a:p>
            <a:r>
              <a:rPr lang="en-US" sz="1800" b="1" dirty="0">
                <a:solidFill>
                  <a:srgbClr val="25408F"/>
                </a:solidFill>
                <a:effectLst/>
                <a:latin typeface="Arial Bold" panose="020B07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Replace Electric Furnaces with Heat Pumps</a:t>
            </a:r>
            <a:br>
              <a:rPr lang="en-US" sz="1800" b="1" dirty="0">
                <a:solidFill>
                  <a:srgbClr val="25408F"/>
                </a:solidFill>
                <a:effectLst/>
                <a:latin typeface="Arial Bold" panose="020B07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60C8F6-FF0C-4367-0B29-DFC270E0F38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Heat pumps have become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 top savings measure in residential programs. </a:t>
            </a:r>
            <a:endParaRPr lang="en-US" dirty="0"/>
          </a:p>
        </p:txBody>
      </p:sp>
      <p:graphicFrame>
        <p:nvGraphicFramePr>
          <p:cNvPr id="5" name="Picture Placeholder 4">
            <a:extLst>
              <a:ext uri="{FF2B5EF4-FFF2-40B4-BE49-F238E27FC236}">
                <a16:creationId xmlns:a16="http://schemas.microsoft.com/office/drawing/2014/main" id="{9E514D7E-1433-F596-780C-857705A6630C}"/>
              </a:ext>
            </a:extLst>
          </p:cNvPr>
          <p:cNvGraphicFramePr>
            <a:graphicFrameLocks noGrp="1"/>
          </p:cNvGraphicFramePr>
          <p:nvPr>
            <p:ph type="pic" idx="1"/>
          </p:nvPr>
        </p:nvGraphicFramePr>
        <p:xfrm>
          <a:off x="0" y="0"/>
          <a:ext cx="9142413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0214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9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8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9" name="Straight Connector 53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" name="Rectangle 55">
            <a:extLst>
              <a:ext uri="{FF2B5EF4-FFF2-40B4-BE49-F238E27FC236}">
                <a16:creationId xmlns:a16="http://schemas.microsoft.com/office/drawing/2014/main" id="{42DD0C21-8FEE-4C18-8789-CC8ABE206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7">
            <a:extLst>
              <a:ext uri="{FF2B5EF4-FFF2-40B4-BE49-F238E27FC236}">
                <a16:creationId xmlns:a16="http://schemas.microsoft.com/office/drawing/2014/main" id="{A4B51757-7607-4CEA-A0EE-3C5BDC2C1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1998"/>
            <a:ext cx="9141714" cy="2285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644614-4F46-3751-7E1A-71179A55B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 kern="1200" cap="all" spc="200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P.S. Commercial HVAC has Taken off too!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C10A6B-09BF-F58D-06EF-027215A1C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273" y="-27111"/>
            <a:ext cx="7002684" cy="4516731"/>
          </a:xfrm>
          <a:prstGeom prst="rect">
            <a:avLst/>
          </a:prstGeom>
        </p:spPr>
      </p:pic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EF39256-F095-41C8-8707-6C1A665E8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304880" y="5220212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715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59" y="4572000"/>
            <a:ext cx="5293730" cy="1964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92" y="4767072"/>
            <a:ext cx="4945641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900" b="1" spc="100" dirty="0">
                <a:solidFill>
                  <a:srgbClr val="FFFFFF"/>
                </a:solidFill>
                <a:effectLst/>
              </a:rPr>
              <a:t>Attic Insulation and Sealing </a:t>
            </a:r>
            <a:br>
              <a:rPr lang="en-US" sz="3900" b="1" spc="100" dirty="0">
                <a:solidFill>
                  <a:srgbClr val="FFFFFF"/>
                </a:solidFill>
                <a:effectLst/>
              </a:rPr>
            </a:br>
            <a:endParaRPr lang="en-US" sz="3900" spc="100" dirty="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4BE23D-7576-EF78-AB5D-B1D2843EE5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25" r="11406" b="5"/>
          <a:stretch/>
        </p:blipFill>
        <p:spPr>
          <a:xfrm>
            <a:off x="245660" y="321733"/>
            <a:ext cx="5293729" cy="410739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321732"/>
            <a:ext cx="3251710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21989" y="917725"/>
            <a:ext cx="2568554" cy="4852362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Insulation is robust given market conditions, but air sealing implementation producing real savings is a challenge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More accurate savings informed by a  consumption analysis resulted in decreases after 2020</a:t>
            </a:r>
          </a:p>
        </p:txBody>
      </p:sp>
    </p:spTree>
    <p:extLst>
      <p:ext uri="{BB962C8B-B14F-4D97-AF65-F5344CB8AC3E}">
        <p14:creationId xmlns:p14="http://schemas.microsoft.com/office/powerpoint/2010/main" val="1701588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b="1" dirty="0">
                <a:solidFill>
                  <a:srgbClr val="25408F"/>
                </a:solidFill>
                <a:effectLst/>
                <a:latin typeface="Arial Bold" panose="020B07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Heat Pump Water Heaters </a:t>
            </a:r>
            <a:br>
              <a:rPr lang="en-US" sz="1800" b="1" dirty="0">
                <a:solidFill>
                  <a:srgbClr val="25408F"/>
                </a:solidFill>
                <a:effectLst/>
                <a:latin typeface="Arial Bold" panose="020B070402020202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</a:br>
            <a:br>
              <a:rPr lang="en-US" sz="3100" b="1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+mj-ea"/>
                <a:cs typeface="+mj-cs"/>
              </a:rPr>
            </a:br>
            <a:endParaRPr lang="en-US" sz="3100" kern="1200" cap="all" spc="200" baseline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78" name="Content Placeholder 2">
            <a:extLst>
              <a:ext uri="{FF2B5EF4-FFF2-40B4-BE49-F238E27FC236}">
                <a16:creationId xmlns:a16="http://schemas.microsoft.com/office/drawing/2014/main" id="{0BEF33A3-9040-8E10-F6F8-5AD321194A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9827493"/>
              </p:ext>
            </p:extLst>
          </p:nvPr>
        </p:nvGraphicFramePr>
        <p:xfrm>
          <a:off x="4059935" y="312517"/>
          <a:ext cx="4759974" cy="5810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doption has been slow, 71 incentivized through programs in 2022.</a:t>
            </a:r>
            <a:endParaRPr lang="en-US" sz="1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50EA17B-3FF2-9443-3016-81982DBD8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03" y="1969806"/>
            <a:ext cx="2790825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346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C411DB08-1669-426B-BBEB-FAD285EF8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544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29E4219-121F-4CD1-AA58-24746CD2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0141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07" y="640080"/>
            <a:ext cx="3156492" cy="30348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b="1" kern="1200" cap="all" spc="200" baseline="0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  <a:t>Smart Thermostats</a:t>
            </a:r>
            <a:br>
              <a:rPr lang="en-US" sz="3800" b="1" kern="1200" cap="all" spc="200" baseline="0" dirty="0">
                <a:solidFill>
                  <a:srgbClr val="FFFFFF"/>
                </a:solidFill>
                <a:effectLst/>
                <a:latin typeface="+mj-lt"/>
                <a:ea typeface="+mj-ea"/>
                <a:cs typeface="+mj-cs"/>
              </a:rPr>
            </a:br>
            <a:endParaRPr lang="en-US" sz="3800" kern="1200" cap="all" spc="200" baseline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9190" y="3849539"/>
            <a:ext cx="3153009" cy="23594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1400" dirty="0">
                <a:solidFill>
                  <a:srgbClr val="FFFFFF"/>
                </a:solidFill>
              </a:rPr>
              <a:t>GROWTH EXPECTED TO CONTINUE--DELIVERY OPTIONS EXPANDED AND ADDITION OF SMALL BUSINESS IN PY2023 TRM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2F50912-06FD-4216-BAD3-21050F59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0009" y="3765314"/>
            <a:ext cx="2948940" cy="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0B53326-B944-53C9-1D1D-806330943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191" y="2092961"/>
            <a:ext cx="4503815" cy="293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06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59" y="4572000"/>
            <a:ext cx="5293730" cy="1964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92" y="4767072"/>
            <a:ext cx="4945641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spc="100" dirty="0">
                <a:solidFill>
                  <a:srgbClr val="FFFFFF"/>
                </a:solidFill>
                <a:effectLst/>
              </a:rPr>
              <a:t>Low-Income and Hard-to-Reach Programs</a:t>
            </a:r>
            <a:br>
              <a:rPr lang="en-US" sz="2400" b="1" spc="100" dirty="0">
                <a:solidFill>
                  <a:srgbClr val="FFFFFF"/>
                </a:solidFill>
                <a:effectLst/>
              </a:rPr>
            </a:br>
            <a:br>
              <a:rPr lang="en-US" sz="2400" b="1" spc="100" dirty="0">
                <a:solidFill>
                  <a:srgbClr val="FFFFFF"/>
                </a:solidFill>
                <a:effectLst/>
              </a:rPr>
            </a:br>
            <a:endParaRPr lang="en-US" sz="2400" spc="100" dirty="0">
              <a:solidFill>
                <a:srgbClr val="FFFFFF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321732"/>
            <a:ext cx="3251710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21989" y="917725"/>
            <a:ext cx="2568554" cy="4852362"/>
          </a:xfrm>
        </p:spPr>
        <p:txBody>
          <a:bodyPr vert="horz" lIns="45720" tIns="45720" rIns="4572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  <a:effectLst/>
              </a:rPr>
              <a:t>Recent Improvements: </a:t>
            </a:r>
          </a:p>
          <a:p>
            <a:pPr marL="342900" indent="-342900">
              <a:lnSpc>
                <a:spcPct val="90000"/>
              </a:lnSpc>
              <a:buAutoNum type="arabicParenR"/>
            </a:pPr>
            <a:r>
              <a:rPr lang="en-US" sz="2000" dirty="0">
                <a:solidFill>
                  <a:srgbClr val="FFFFFF"/>
                </a:solidFill>
              </a:rPr>
              <a:t> Increased focus on </a:t>
            </a:r>
            <a:r>
              <a:rPr lang="en-US" sz="2000" dirty="0">
                <a:solidFill>
                  <a:srgbClr val="FFFFFF"/>
                </a:solidFill>
                <a:effectLst/>
              </a:rPr>
              <a:t>underserved segments such as multifamily</a:t>
            </a:r>
          </a:p>
          <a:p>
            <a:pPr marL="342900" indent="-342900">
              <a:lnSpc>
                <a:spcPct val="90000"/>
              </a:lnSpc>
              <a:buAutoNum type="arabicParenR"/>
            </a:pPr>
            <a:r>
              <a:rPr lang="en-US" sz="2000" dirty="0">
                <a:solidFill>
                  <a:srgbClr val="FFFFFF"/>
                </a:solidFill>
              </a:rPr>
              <a:t>I</a:t>
            </a:r>
            <a:r>
              <a:rPr lang="en-US" sz="2000" dirty="0">
                <a:solidFill>
                  <a:srgbClr val="FFFFFF"/>
                </a:solidFill>
                <a:effectLst/>
              </a:rPr>
              <a:t>ncreased HVAC implementation in addition to traditional weatherization measures</a:t>
            </a:r>
            <a:endParaRPr lang="en-US" sz="2000" dirty="0">
              <a:solidFill>
                <a:srgbClr val="FFFFFF"/>
              </a:solidFill>
            </a:endParaRPr>
          </a:p>
          <a:p>
            <a:pPr marL="342900" indent="-342900">
              <a:lnSpc>
                <a:spcPct val="90000"/>
              </a:lnSpc>
              <a:buAutoNum type="arabicParenR"/>
            </a:pPr>
            <a:r>
              <a:rPr lang="en-US" sz="2000" dirty="0">
                <a:solidFill>
                  <a:srgbClr val="FFFFFF"/>
                </a:solidFill>
                <a:effectLst/>
              </a:rPr>
              <a:t>Expanding partnerships with community organizations </a:t>
            </a:r>
          </a:p>
          <a:p>
            <a:pPr marL="342900" indent="-342900">
              <a:lnSpc>
                <a:spcPct val="90000"/>
              </a:lnSpc>
              <a:buAutoNum type="arabicParenR"/>
            </a:pPr>
            <a:r>
              <a:rPr lang="en-US" sz="2000" dirty="0">
                <a:solidFill>
                  <a:srgbClr val="FFFFFF"/>
                </a:solidFill>
              </a:rPr>
              <a:t>R</a:t>
            </a:r>
            <a:r>
              <a:rPr lang="en-US" sz="2000" dirty="0">
                <a:solidFill>
                  <a:srgbClr val="FFFFFF"/>
                </a:solidFill>
                <a:effectLst/>
              </a:rPr>
              <a:t>edesigned the program qualification process. 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365B1F-231F-1AEB-98E2-B334201D9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4" y="674903"/>
            <a:ext cx="5210798" cy="284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80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7B7C6F6-4579-4D42-9857-ED1B2EE07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60" y="4382347"/>
            <a:ext cx="4266015" cy="2153919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59" y="4382347"/>
            <a:ext cx="4266015" cy="21539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900" b="1" dirty="0">
                <a:solidFill>
                  <a:srgbClr val="FFFFFF"/>
                </a:solidFill>
                <a:effectLst/>
              </a:rPr>
              <a:t>Small Business</a:t>
            </a:r>
            <a:br>
              <a:rPr lang="en-US" sz="2900" b="1" dirty="0">
                <a:solidFill>
                  <a:srgbClr val="FFFFFF"/>
                </a:solidFill>
                <a:effectLst/>
              </a:rPr>
            </a:br>
            <a:br>
              <a:rPr lang="en-US" sz="2900" b="1" dirty="0">
                <a:solidFill>
                  <a:srgbClr val="FFFFFF"/>
                </a:solidFill>
                <a:effectLst/>
              </a:rPr>
            </a:br>
            <a:endParaRPr lang="en-US" sz="2900" dirty="0">
              <a:solidFill>
                <a:srgbClr val="FFFFFF"/>
              </a:solidFill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5DCCD8C-6370-6E1B-5601-3D0C16080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455" r="11422"/>
          <a:stretch/>
        </p:blipFill>
        <p:spPr>
          <a:xfrm>
            <a:off x="245660" y="321733"/>
            <a:ext cx="4266015" cy="389974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E6D8249-E901-4E71-B15A-A7F5D7F7B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2325" y="321732"/>
            <a:ext cx="4270376" cy="6214534"/>
          </a:xfrm>
          <a:prstGeom prst="rect">
            <a:avLst/>
          </a:prstGeom>
          <a:solidFill>
            <a:srgbClr val="485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37515" y="826324"/>
            <a:ext cx="3876717" cy="5547965"/>
          </a:xfrm>
        </p:spPr>
        <p:txBody>
          <a:bodyPr vert="horz" lIns="45720" tIns="45720" rIns="45720" bIns="45720" rtlCol="0" anchor="ctr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000" i="1" dirty="0">
                <a:solidFill>
                  <a:srgbClr val="FFFFFF"/>
                </a:solidFill>
              </a:rPr>
              <a:t>All utilities serve small business through commercial programs including midstream and upstream delivery, six utilities have dedicated direct install programs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There is a need to expand measures. Offerings primarily include a lighting retrofit with limited HVAC, controls, shell, and refrigeration offerings. 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Midstream programs are particularly effective in expanding HVAC, food service, and refrigeration, which are expanding rapidly in utility portfolios.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Consideration: Track small business participation as metric of interest?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endParaRPr lang="en-US" dirty="0">
              <a:solidFill>
                <a:srgbClr val="FFFFFF"/>
              </a:solidFill>
            </a:endParaRPr>
          </a:p>
          <a:p>
            <a:pPr lvl="0">
              <a:lnSpc>
                <a:spcPct val="90000"/>
              </a:lnSpc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55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effectLst/>
              </a:rPr>
              <a:t>Monitoring based commissioning 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8096" y="2286000"/>
            <a:ext cx="3566160" cy="4023360"/>
          </a:xfrm>
        </p:spPr>
        <p:txBody>
          <a:bodyPr vert="horz" lIns="45720" tIns="45720" rIns="4572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effectLst/>
              </a:rPr>
              <a:t>Monitoring-based commissioning (MBCx) is delivered in various ways.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>
                <a:effectLst/>
              </a:rPr>
              <a:t>Two utilities have dedicated retro-commissioning programs, two other utilities offer more targeted energy management programs. </a:t>
            </a:r>
            <a:r>
              <a:rPr lang="en-US" dirty="0"/>
              <a:t>The rest</a:t>
            </a:r>
            <a:r>
              <a:rPr lang="en-US" dirty="0">
                <a:effectLst/>
              </a:rPr>
              <a:t> include as a custom project. </a:t>
            </a:r>
          </a:p>
          <a:p>
            <a:pPr>
              <a:lnSpc>
                <a:spcPct val="90000"/>
              </a:lnSpc>
            </a:pPr>
            <a:r>
              <a:rPr lang="en-US" dirty="0">
                <a:effectLst/>
              </a:rPr>
              <a:t>The four programs </a:t>
            </a:r>
            <a:r>
              <a:rPr lang="en-US" dirty="0"/>
              <a:t>with</a:t>
            </a:r>
            <a:r>
              <a:rPr lang="en-US" dirty="0">
                <a:effectLst/>
              </a:rPr>
              <a:t> variations on MBCx through technical support to develop a plan to alter operations, controls, and behaviors to create sustainable annual energy savings. This same support is not typically offered as a custom project. </a:t>
            </a:r>
          </a:p>
          <a:p>
            <a:pPr>
              <a:lnSpc>
                <a:spcPct val="90000"/>
              </a:lnSpc>
            </a:pPr>
            <a:endParaRPr lang="en-US" dirty="0">
              <a:effectLst/>
            </a:endParaRP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 lvl="0">
              <a:lnSpc>
                <a:spcPct val="90000"/>
              </a:lnSpc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6C5265-2751-3E36-1BFA-FAA4BB02C6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94" r="26482" b="1"/>
          <a:stretch/>
        </p:blipFill>
        <p:spPr>
          <a:xfrm>
            <a:off x="4663441" y="2286000"/>
            <a:ext cx="3394709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09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59" y="4572000"/>
            <a:ext cx="5293730" cy="1964266"/>
          </a:xfrm>
          <a:prstGeom prst="rect">
            <a:avLst/>
          </a:prstGeom>
          <a:solidFill>
            <a:srgbClr val="576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A05A0B-B520-4F5C-B367-F28D57437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92" y="4767072"/>
            <a:ext cx="4945641" cy="1625210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en-US" sz="5000" dirty="0">
                <a:solidFill>
                  <a:srgbClr val="FFFFFF"/>
                </a:solidFill>
              </a:rPr>
              <a:t>Texas IOU Energy Efficiency History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5181C8-31D1-4162-AA2F-612CBAD945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59" b="-1"/>
          <a:stretch/>
        </p:blipFill>
        <p:spPr>
          <a:xfrm>
            <a:off x="114440" y="219919"/>
            <a:ext cx="5424950" cy="4209206"/>
          </a:xfrm>
          <a:prstGeom prst="rect">
            <a:avLst/>
          </a:prstGeom>
        </p:spPr>
      </p:pic>
      <p:sp>
        <p:nvSpPr>
          <p:cNvPr id="21" name="Slide Number Placeholder 4">
            <a:extLst>
              <a:ext uri="{FF2B5EF4-FFF2-40B4-BE49-F238E27FC236}">
                <a16:creationId xmlns:a16="http://schemas.microsoft.com/office/drawing/2014/main" id="{E7ECAC78-8F65-42F1-9CC8-DEF1CBC1DA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127999" y="6535157"/>
            <a:ext cx="730251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8EC16C3E-254E-C04A-8A90-F3CAE37A3DAA}" type="slidenum">
              <a:rPr lang="en-US"/>
              <a:pPr defTabSz="914400">
                <a:spcAft>
                  <a:spcPts val="60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321732"/>
            <a:ext cx="3251710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2EF53F-BE5E-4038-9BCE-B40899624523}"/>
              </a:ext>
            </a:extLst>
          </p:cNvPr>
          <p:cNvSpPr txBox="1"/>
          <p:nvPr/>
        </p:nvSpPr>
        <p:spPr>
          <a:xfrm>
            <a:off x="6021989" y="917725"/>
            <a:ext cx="2568554" cy="4852362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/>
          <a:p>
            <a:pPr marL="214313" indent="-182880" defTabSz="914400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Wingdings 2" pitchFamily="18" charset="2"/>
              <a:buChar char=""/>
            </a:pPr>
            <a:r>
              <a:rPr lang="en-US" dirty="0">
                <a:solidFill>
                  <a:srgbClr val="FFFFFF"/>
                </a:solidFill>
              </a:rPr>
              <a:t>The Public Utility Regulatory Act (PURA) Section 39.905 first established long-term goals in 1999 for the IOUs </a:t>
            </a:r>
          </a:p>
          <a:p>
            <a:pPr marL="471488" lvl="1" indent="-182880" defTabSz="914400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Wingdings 2" pitchFamily="18" charset="2"/>
              <a:buChar char=""/>
            </a:pPr>
            <a:r>
              <a:rPr lang="en-US" dirty="0">
                <a:solidFill>
                  <a:srgbClr val="FFFFFF"/>
                </a:solidFill>
              </a:rPr>
              <a:t>Since 2013, “floor” of 30 percent of demand growth or 4/10</a:t>
            </a:r>
            <a:r>
              <a:rPr lang="en-US" baseline="30000" dirty="0">
                <a:solidFill>
                  <a:srgbClr val="FFFFFF"/>
                </a:solidFill>
              </a:rPr>
              <a:t>th</a:t>
            </a:r>
            <a:r>
              <a:rPr lang="en-US" dirty="0">
                <a:solidFill>
                  <a:srgbClr val="FFFFFF"/>
                </a:solidFill>
              </a:rPr>
              <a:t> of 1% of summer peak</a:t>
            </a:r>
          </a:p>
          <a:p>
            <a:pPr marL="471488" lvl="1" indent="-182880" defTabSz="914400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Clr>
                <a:schemeClr val="accent1"/>
              </a:buClr>
              <a:buFont typeface="Wingdings 2" pitchFamily="18" charset="2"/>
              <a:buChar char=""/>
            </a:pPr>
            <a:r>
              <a:rPr lang="en-US" dirty="0">
                <a:solidFill>
                  <a:srgbClr val="FFFFFF"/>
                </a:solidFill>
              </a:rPr>
              <a:t>Due to consistent demand growth, IOUs are generally pursuing larger kW and kWh reductions</a:t>
            </a:r>
          </a:p>
        </p:txBody>
      </p:sp>
    </p:spTree>
    <p:extLst>
      <p:ext uri="{BB962C8B-B14F-4D97-AF65-F5344CB8AC3E}">
        <p14:creationId xmlns:p14="http://schemas.microsoft.com/office/powerpoint/2010/main" val="3251843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00C8B5-FB5A-4F8B-A9BD-693C05141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A9DD363-9ABF-4A25-32A7-E2709658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4400295" cy="149961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2800" b="1" spc="100" dirty="0">
                <a:effectLst/>
              </a:rPr>
              <a:t>Residential Demand Response Central Air Conditioning (CAC) with Smart thermostats</a:t>
            </a:r>
            <a:br>
              <a:rPr lang="en-US" sz="2800" b="1" spc="100" dirty="0">
                <a:effectLst/>
              </a:rPr>
            </a:br>
            <a:endParaRPr lang="en-US" sz="2800" spc="1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4D39DB-AFA4-47BA-A7F2-13A71D210C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2" y="-2"/>
            <a:ext cx="3493008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A2218-7E19-818F-C124-97D22FD08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16117" y="585216"/>
            <a:ext cx="2645282" cy="5586984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 dirty="0">
                <a:solidFill>
                  <a:srgbClr val="FFFFFF"/>
                </a:solidFill>
              </a:rPr>
              <a:t>Residential demand</a:t>
            </a:r>
            <a:r>
              <a:rPr lang="en-US" sz="1700" dirty="0">
                <a:solidFill>
                  <a:srgbClr val="FFFFFF"/>
                </a:solidFill>
                <a:effectLst/>
              </a:rPr>
              <a:t> programs had seen significant increases in participation and savings until PY2021.</a:t>
            </a: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rgbClr val="FFFFFF"/>
                </a:solidFill>
                <a:effectLst/>
              </a:rPr>
              <a:t>Due to policy uncertainty, </a:t>
            </a:r>
            <a:r>
              <a:rPr lang="en-US" sz="1700" dirty="0">
                <a:solidFill>
                  <a:srgbClr val="FFFFFF"/>
                </a:solidFill>
              </a:rPr>
              <a:t>l</a:t>
            </a:r>
            <a:r>
              <a:rPr lang="en-US" sz="1700" dirty="0">
                <a:solidFill>
                  <a:srgbClr val="FFFFFF"/>
                </a:solidFill>
                <a:effectLst/>
              </a:rPr>
              <a:t>ower participation levels and capped program budgets contributed to a slight decrease in savings in PY2022. </a:t>
            </a: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rgbClr val="FFFFFF"/>
                </a:solidFill>
                <a:effectLst/>
              </a:rPr>
              <a:t>PY2023 and PY2024 are expected to see rapid expansion of residential demand response. </a:t>
            </a: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FFFFFF"/>
              </a:solidFill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9CE667D-87F4-4187-AA48-BA5CE68154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0657"/>
              </p:ext>
            </p:extLst>
          </p:nvPr>
        </p:nvGraphicFramePr>
        <p:xfrm>
          <a:off x="768096" y="2286000"/>
          <a:ext cx="4400295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3473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AF89258-4A7B-74EF-4644-BA71B49D7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000" spc="100"/>
              <a:t>Water Heater Demand Response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87A73A-6E2F-9A76-4749-4B8364E221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8096" y="2286000"/>
            <a:ext cx="3566160" cy="4023360"/>
          </a:xfrm>
        </p:spPr>
        <p:txBody>
          <a:bodyPr vert="horz" lIns="45720" tIns="45720" rIns="4572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tx1"/>
                </a:solidFill>
              </a:rPr>
              <a:t>TRM M&amp;V Methodology already in place, some interest particularly as residential winter demand response option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9850C24-2026-E737-F38A-DF1A06E7E0E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r="36961"/>
          <a:stretch/>
        </p:blipFill>
        <p:spPr>
          <a:xfrm>
            <a:off x="4663441" y="2286000"/>
            <a:ext cx="3394709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95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F1CC53-719A-4763-BF30-5E25A63CE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9347461-2BFC-6609-51F4-494B4953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4550113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000" spc="100"/>
              <a:t>EV Charging</a:t>
            </a:r>
            <a:endParaRPr lang="en-US" sz="5000" spc="1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47503B-F1AF-CAE9-3D99-DD6EF3640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8096" y="2286000"/>
            <a:ext cx="4550113" cy="4023360"/>
          </a:xfrm>
        </p:spPr>
        <p:txBody>
          <a:bodyPr vert="horz" lIns="45720" tIns="45720" rIns="45720" bIns="45720" rtlCol="0">
            <a:normAutofit/>
          </a:bodyPr>
          <a:lstStyle/>
          <a:p>
            <a:pPr marL="0" marR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Due to the high cost of the measure and low savings potential, the residential sector has seen limited participation (19 incentivized in PY2022)</a:t>
            </a:r>
          </a:p>
          <a:p>
            <a:pPr marL="0" marR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Managed charging of commercial fleet charging may provide an opportunity for peak demand management</a:t>
            </a:r>
            <a:r>
              <a:rPr lang="en-US" sz="2400">
                <a:solidFill>
                  <a:schemeClr val="tx1"/>
                </a:solidFill>
              </a:rPr>
              <a:t>—</a:t>
            </a:r>
            <a:r>
              <a:rPr lang="en-US" sz="2400">
                <a:solidFill>
                  <a:schemeClr val="tx1"/>
                </a:solidFill>
                <a:effectLst/>
              </a:rPr>
              <a:t>R&amp;D study is underway.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2F363D-76B4-B7FB-7050-326F24F37C5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36744" r="36743" b="-1"/>
          <a:stretch/>
        </p:blipFill>
        <p:spPr>
          <a:xfrm>
            <a:off x="5664199" y="10"/>
            <a:ext cx="34798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52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63493B9E-F6F8-4C0F-9706-CA547A8B2B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667" r="16667"/>
          <a:stretch/>
        </p:blipFill>
        <p:spPr>
          <a:xfrm>
            <a:off x="533109" y="1403659"/>
            <a:ext cx="3979246" cy="3979246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5D612B9-68B9-4C9F-98FE-CEE07DB1F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2333" y="3226231"/>
            <a:ext cx="4291667" cy="691355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3C40962-BA6A-43E4-97BA-511A9B90CF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Lark.Lee@tetratech.com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FDFFBF-E125-47CF-AAE0-ACC45013CE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TEL: 830-221-5448</a:t>
            </a:r>
          </a:p>
        </p:txBody>
      </p:sp>
    </p:spTree>
    <p:extLst>
      <p:ext uri="{BB962C8B-B14F-4D97-AF65-F5344CB8AC3E}">
        <p14:creationId xmlns:p14="http://schemas.microsoft.com/office/powerpoint/2010/main" val="1124779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C6D0F6F-BD87-CBCD-E61A-CE34F71E1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8350" y="2398733"/>
            <a:ext cx="7289800" cy="379725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AF4D890-9A56-4C84-78DB-B911B0DE1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Evaluation, Measurement and Verification (EM&amp;V) Background</a:t>
            </a:r>
          </a:p>
        </p:txBody>
      </p:sp>
    </p:spTree>
    <p:extLst>
      <p:ext uri="{BB962C8B-B14F-4D97-AF65-F5344CB8AC3E}">
        <p14:creationId xmlns:p14="http://schemas.microsoft.com/office/powerpoint/2010/main" val="3272558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F4D890-9A56-4C84-78DB-B911B0DE1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EM&amp;V Objectives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C4ECAE-4867-ED98-B0D6-23555DDD36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376" y="2286000"/>
            <a:ext cx="4459748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27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795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47255" y="-59376"/>
            <a:ext cx="9386886" cy="6923798"/>
            <a:chOff x="-329674" y="-51881"/>
            <a:chExt cx="12515851" cy="6923798"/>
          </a:xfrm>
        </p:grpSpPr>
        <p:sp>
          <p:nvSpPr>
            <p:cNvPr id="65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473" y="4760132"/>
            <a:ext cx="2960565" cy="1777829"/>
          </a:xfrm>
        </p:spPr>
        <p:txBody>
          <a:bodyPr>
            <a:normAutofit/>
          </a:bodyPr>
          <a:lstStyle/>
          <a:p>
            <a:br>
              <a:rPr lang="en-US" sz="2200" dirty="0"/>
            </a:br>
            <a:r>
              <a:rPr lang="en-US" sz="2200" dirty="0"/>
              <a:t>How are EM&amp;V objectives reached?</a:t>
            </a:r>
            <a:br>
              <a:rPr lang="en-US" sz="2200" dirty="0"/>
            </a:br>
            <a:br>
              <a:rPr lang="en-US" sz="2200" dirty="0"/>
            </a:br>
            <a:endParaRPr lang="en-US" sz="2200" dirty="0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44C110BA-81E8-4247-853A-5F2B93E92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37825"/>
          </a:xfrm>
          <a:custGeom>
            <a:avLst/>
            <a:gdLst>
              <a:gd name="connsiteX0" fmla="*/ 0 w 12192000"/>
              <a:gd name="connsiteY0" fmla="*/ 0 h 4537825"/>
              <a:gd name="connsiteX1" fmla="*/ 12192000 w 12192000"/>
              <a:gd name="connsiteY1" fmla="*/ 0 h 4537825"/>
              <a:gd name="connsiteX2" fmla="*/ 12192000 w 12192000"/>
              <a:gd name="connsiteY2" fmla="*/ 3020937 h 4537825"/>
              <a:gd name="connsiteX3" fmla="*/ 12192000 w 12192000"/>
              <a:gd name="connsiteY3" fmla="*/ 3213062 h 4537825"/>
              <a:gd name="connsiteX4" fmla="*/ 12192000 w 12192000"/>
              <a:gd name="connsiteY4" fmla="*/ 4188880 h 4537825"/>
              <a:gd name="connsiteX5" fmla="*/ 12113803 w 12192000"/>
              <a:gd name="connsiteY5" fmla="*/ 4197163 h 4537825"/>
              <a:gd name="connsiteX6" fmla="*/ 6753597 w 12192000"/>
              <a:gd name="connsiteY6" fmla="*/ 4520720 h 4537825"/>
              <a:gd name="connsiteX7" fmla="*/ 400746 w 12192000"/>
              <a:gd name="connsiteY7" fmla="*/ 4349377 h 4537825"/>
              <a:gd name="connsiteX8" fmla="*/ 0 w 12192000"/>
              <a:gd name="connsiteY8" fmla="*/ 4312401 h 4537825"/>
              <a:gd name="connsiteX9" fmla="*/ 0 w 12192000"/>
              <a:gd name="connsiteY9" fmla="*/ 3213062 h 4537825"/>
              <a:gd name="connsiteX10" fmla="*/ 0 w 12192000"/>
              <a:gd name="connsiteY10" fmla="*/ 3020937 h 453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537825">
                <a:moveTo>
                  <a:pt x="0" y="0"/>
                </a:moveTo>
                <a:lnTo>
                  <a:pt x="12192000" y="0"/>
                </a:lnTo>
                <a:lnTo>
                  <a:pt x="12192000" y="3020937"/>
                </a:lnTo>
                <a:lnTo>
                  <a:pt x="12192000" y="3213062"/>
                </a:lnTo>
                <a:lnTo>
                  <a:pt x="12192000" y="4188880"/>
                </a:lnTo>
                <a:lnTo>
                  <a:pt x="12113803" y="4197163"/>
                </a:lnTo>
                <a:cubicBezTo>
                  <a:pt x="10139508" y="4395112"/>
                  <a:pt x="8237152" y="4488115"/>
                  <a:pt x="6753597" y="4520720"/>
                </a:cubicBezTo>
                <a:cubicBezTo>
                  <a:pt x="4940362" y="4560569"/>
                  <a:pt x="2657278" y="4541239"/>
                  <a:pt x="400746" y="4349377"/>
                </a:cubicBezTo>
                <a:lnTo>
                  <a:pt x="0" y="4312401"/>
                </a:lnTo>
                <a:lnTo>
                  <a:pt x="0" y="3213062"/>
                </a:lnTo>
                <a:lnTo>
                  <a:pt x="0" y="3020937"/>
                </a:lnTo>
                <a:close/>
              </a:path>
            </a:pathLst>
          </a:custGeom>
          <a:solidFill>
            <a:schemeClr val="tx1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39A080-15BC-4CE6-838C-7F2E62736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52410" y="320040"/>
            <a:ext cx="685800" cy="320040"/>
          </a:xfrm>
        </p:spPr>
        <p:txBody>
          <a:bodyPr>
            <a:normAutofit/>
          </a:bodyPr>
          <a:lstStyle/>
          <a:p>
            <a:pPr>
              <a:spcAft>
                <a:spcPts val="450"/>
              </a:spcAft>
            </a:pPr>
            <a:fld id="{110B9FE3-C304-CE48-A9B7-DC03ED22A9BC}" type="slidenum">
              <a:rPr lang="en-US">
                <a:solidFill>
                  <a:srgbClr val="898989"/>
                </a:solidFill>
              </a:rPr>
              <a:pPr>
                <a:spcAft>
                  <a:spcPts val="450"/>
                </a:spcAft>
              </a:pPr>
              <a:t>5</a:t>
            </a:fld>
            <a:endParaRPr lang="en-US" dirty="0">
              <a:solidFill>
                <a:srgbClr val="898989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D70D6A-2844-4E23-A445-860CE5EA9D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3079426"/>
              </p:ext>
            </p:extLst>
          </p:nvPr>
        </p:nvGraphicFramePr>
        <p:xfrm>
          <a:off x="3838835" y="4767660"/>
          <a:ext cx="4711405" cy="177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" name="Picture 50">
            <a:extLst>
              <a:ext uri="{FF2B5EF4-FFF2-40B4-BE49-F238E27FC236}">
                <a16:creationId xmlns:a16="http://schemas.microsoft.com/office/drawing/2014/main" id="{5259864A-E4FE-1841-D5BC-479AE8BAAC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59" y="612576"/>
            <a:ext cx="9080582" cy="320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073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2" name="Rectangle 30741">
            <a:extLst>
              <a:ext uri="{FF2B5EF4-FFF2-40B4-BE49-F238E27FC236}">
                <a16:creationId xmlns:a16="http://schemas.microsoft.com/office/drawing/2014/main" id="{C23416DF-B283-4D9F-A625-146552CA9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744" name="Oval 5">
            <a:extLst>
              <a:ext uri="{FF2B5EF4-FFF2-40B4-BE49-F238E27FC236}">
                <a16:creationId xmlns:a16="http://schemas.microsoft.com/office/drawing/2014/main" id="{73834904-4D9B-41F7-8DA6-0709FD9F7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0746" name="Straight Connector 30745">
            <a:extLst>
              <a:ext uri="{FF2B5EF4-FFF2-40B4-BE49-F238E27FC236}">
                <a16:creationId xmlns:a16="http://schemas.microsoft.com/office/drawing/2014/main" id="{C00D1207-ECAF-48E9-8834-2CE4D2198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8" name="Rectangle 30747">
            <a:extLst>
              <a:ext uri="{FF2B5EF4-FFF2-40B4-BE49-F238E27FC236}">
                <a16:creationId xmlns:a16="http://schemas.microsoft.com/office/drawing/2014/main" id="{1D2E3C52-528A-4049-BCAA-5460756BC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59968"/>
            <a:ext cx="9144000" cy="2298032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457200" indent="-457200" algn="r"/>
            <a:br>
              <a:rPr lang="en-US" sz="1600" spc="200" dirty="0">
                <a:solidFill>
                  <a:srgbClr val="FFFFFF"/>
                </a:solidFill>
              </a:rPr>
            </a:br>
            <a:br>
              <a:rPr lang="en-US" sz="1600" spc="200" dirty="0">
                <a:solidFill>
                  <a:srgbClr val="FFFFFF"/>
                </a:solidFill>
              </a:rPr>
            </a:br>
            <a:r>
              <a:rPr lang="en-US" sz="4000" spc="200" dirty="0">
                <a:solidFill>
                  <a:srgbClr val="FFFFFF"/>
                </a:solidFill>
              </a:rPr>
              <a:t>PY2022 Programs achieved lifetime savings at cost of </a:t>
            </a:r>
            <a:br>
              <a:rPr lang="en-US" sz="4000" spc="200" dirty="0">
                <a:solidFill>
                  <a:srgbClr val="FFFFFF"/>
                </a:solidFill>
              </a:rPr>
            </a:br>
            <a:r>
              <a:rPr lang="en-US" sz="4000" spc="200" dirty="0">
                <a:solidFill>
                  <a:srgbClr val="FFFFFF"/>
                </a:solidFill>
              </a:rPr>
              <a:t>$ 18.70 </a:t>
            </a:r>
            <a:r>
              <a:rPr lang="en-US" sz="4000" spc="200" dirty="0">
                <a:solidFill>
                  <a:srgbClr val="FFFFFF"/>
                </a:solidFill>
                <a:effectLst/>
              </a:rPr>
              <a:t>per kW, $0.014 per kWh </a:t>
            </a:r>
            <a:br>
              <a:rPr lang="en-US" sz="4000" spc="200" dirty="0">
                <a:solidFill>
                  <a:srgbClr val="FFFFFF"/>
                </a:solidFill>
              </a:rPr>
            </a:br>
            <a:r>
              <a:rPr lang="en-US" sz="1600" spc="200" dirty="0">
                <a:solidFill>
                  <a:srgbClr val="FFFFFF"/>
                </a:solidFill>
              </a:rPr>
              <a:t> </a:t>
            </a:r>
          </a:p>
        </p:txBody>
      </p:sp>
      <p:sp useBgFill="1">
        <p:nvSpPr>
          <p:cNvPr id="30750" name="Rectangle 30749">
            <a:extLst>
              <a:ext uri="{FF2B5EF4-FFF2-40B4-BE49-F238E27FC236}">
                <a16:creationId xmlns:a16="http://schemas.microsoft.com/office/drawing/2014/main" id="{CD5B542C-8183-4445-AF4D-B23AAE329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72FE7BE-BD5B-B7A1-CC96-18A586080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5314" y="822682"/>
            <a:ext cx="5802611" cy="2183233"/>
          </a:xfrm>
          <a:prstGeom prst="rect">
            <a:avLst/>
          </a:prstGeom>
        </p:spPr>
      </p:pic>
      <p:cxnSp>
        <p:nvCxnSpPr>
          <p:cNvPr id="30752" name="Straight Connector 30751">
            <a:extLst>
              <a:ext uri="{FF2B5EF4-FFF2-40B4-BE49-F238E27FC236}">
                <a16:creationId xmlns:a16="http://schemas.microsoft.com/office/drawing/2014/main" id="{84ED9B5A-5577-4CA5-97AA-0E5E2EA97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45105" y="822682"/>
            <a:ext cx="0" cy="292608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Picture">
            <a:extLst>
              <a:ext uri="{FF2B5EF4-FFF2-40B4-BE49-F238E27FC236}">
                <a16:creationId xmlns:a16="http://schemas.microsoft.com/office/drawing/2014/main" id="{FD7C7046-52E8-AF9E-7966-EF7276675BA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53737" y="698403"/>
            <a:ext cx="4005855" cy="3174639"/>
          </a:xfrm>
          <a:prstGeom prst="rect">
            <a:avLst/>
          </a:prstGeom>
        </p:spPr>
      </p:pic>
      <p:cxnSp>
        <p:nvCxnSpPr>
          <p:cNvPr id="30754" name="Straight Connector 30753">
            <a:extLst>
              <a:ext uri="{FF2B5EF4-FFF2-40B4-BE49-F238E27FC236}">
                <a16:creationId xmlns:a16="http://schemas.microsoft.com/office/drawing/2014/main" id="{2724283B-587C-4A0E-A50E-B8914975B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848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1" name="Rectangle 60">
            <a:extLst>
              <a:ext uri="{FF2B5EF4-FFF2-40B4-BE49-F238E27FC236}">
                <a16:creationId xmlns:a16="http://schemas.microsoft.com/office/drawing/2014/main" id="{F3D45596-EA0E-4DD4-956D-80389BE0D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6FFA292-F691-4275-8B5D-FBB2F7B4C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>
              <a:spcAft>
                <a:spcPts val="0"/>
              </a:spcAft>
            </a:pPr>
            <a:r>
              <a:rPr lang="en-US" sz="27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ea typeface="+mj-ea"/>
                <a:cs typeface="+mj-cs"/>
              </a:rPr>
              <a:t>trend change: STATEWIDE Utilities are meeting legislated goals with energy efficiency, continue to significantly exceed due to load management</a:t>
            </a:r>
            <a:r>
              <a:rPr lang="en-US" sz="27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endParaRPr lang="en-US" sz="2700" kern="1200" cap="all" spc="200" baseline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C15A7B-C91A-44F7-A427-22EC62563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57950" y="4960137"/>
            <a:ext cx="2400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dirty="0">
                <a:effectLst/>
              </a:rPr>
              <a:t>PY2018–PY2022 Legislated Goals and Evaluated Demand Reduction</a:t>
            </a: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58FEBD-64FB-F8CC-5B5A-B3D3347DF4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" b="993"/>
          <a:stretch/>
        </p:blipFill>
        <p:spPr>
          <a:xfrm>
            <a:off x="475707" y="640080"/>
            <a:ext cx="8188233" cy="3931920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E6A78A1-C775-42C8-9A7B-6998977BC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67C9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45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1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22632" y="1922631"/>
            <a:ext cx="6875818" cy="3030558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663321" y="3165298"/>
            <a:ext cx="4355594" cy="302895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742858" y="2085760"/>
            <a:ext cx="6857572" cy="268605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1161554" y="1712395"/>
            <a:ext cx="4808302" cy="3066500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721993-6932-2DC5-64F7-41529BCED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030" y="2767106"/>
            <a:ext cx="2160621" cy="3071906"/>
          </a:xfrm>
          <a:prstGeom prst="ellipse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163,691 residential households </a:t>
            </a: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55,612 commercial customers  </a:t>
            </a: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plus retailer point of purchase discounts</a:t>
            </a:r>
          </a:p>
        </p:txBody>
      </p:sp>
      <p:pic>
        <p:nvPicPr>
          <p:cNvPr id="23" name="Content Placeholder 22" descr="A graph of different colored squares&#10;&#10;Description automatically generated with medium confidence">
            <a:extLst>
              <a:ext uri="{FF2B5EF4-FFF2-40B4-BE49-F238E27FC236}">
                <a16:creationId xmlns:a16="http://schemas.microsoft.com/office/drawing/2014/main" id="{4CD08609-3EE7-A2F5-C26F-F0BCC0A3D0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0557" y="1450291"/>
            <a:ext cx="6000984" cy="388563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87BBF-1807-6973-1A0E-906CA7314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8239" y="6455664"/>
            <a:ext cx="33604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450"/>
              </a:spcAft>
            </a:pPr>
            <a:fld id="{AD80D5C1-64B4-403F-9646-C87318B8D100}" type="slidenum"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pPr defTabSz="914400">
                <a:spcAft>
                  <a:spcPts val="450"/>
                </a:spcAft>
              </a:pPr>
              <a:t>8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217F7-9ABF-5592-6398-5F7327620B62}"/>
              </a:ext>
            </a:extLst>
          </p:cNvPr>
          <p:cNvSpPr txBox="1"/>
          <p:nvPr/>
        </p:nvSpPr>
        <p:spPr>
          <a:xfrm>
            <a:off x="144406" y="844952"/>
            <a:ext cx="2886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How are savings delivered?</a:t>
            </a:r>
          </a:p>
        </p:txBody>
      </p:sp>
    </p:spTree>
    <p:extLst>
      <p:ext uri="{BB962C8B-B14F-4D97-AF65-F5344CB8AC3E}">
        <p14:creationId xmlns:p14="http://schemas.microsoft.com/office/powerpoint/2010/main" val="3593375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95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7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08" name="Straight Connector 99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9" name="Rectangle 101">
            <a:extLst>
              <a:ext uri="{FF2B5EF4-FFF2-40B4-BE49-F238E27FC236}">
                <a16:creationId xmlns:a16="http://schemas.microsoft.com/office/drawing/2014/main" id="{F3D45596-EA0E-4DD4-956D-80389BE0D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BA5AB2-A787-43D3-B1E9-D0A75E0DF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38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Statewide Cost-effectiveness REMAINS HIGH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7DC87-CE85-F2B7-541A-2AC0E5FDF5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" r="-4" b="-4"/>
          <a:stretch/>
        </p:blipFill>
        <p:spPr bwMode="auto">
          <a:xfrm>
            <a:off x="475707" y="640080"/>
            <a:ext cx="8188233" cy="393192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0" name="Straight Connector 103">
            <a:extLst>
              <a:ext uri="{FF2B5EF4-FFF2-40B4-BE49-F238E27FC236}">
                <a16:creationId xmlns:a16="http://schemas.microsoft.com/office/drawing/2014/main" id="{8E6A78A1-C775-42C8-9A7B-6998977BC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3A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49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Contoso v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567A"/>
      </a:accent1>
      <a:accent2>
        <a:srgbClr val="0072C7"/>
      </a:accent2>
      <a:accent3>
        <a:srgbClr val="0D1D51"/>
      </a:accent3>
      <a:accent4>
        <a:srgbClr val="666666"/>
      </a:accent4>
      <a:accent5>
        <a:srgbClr val="3C76A6"/>
      </a:accent5>
      <a:accent6>
        <a:srgbClr val="1E44BC"/>
      </a:accent6>
      <a:hlink>
        <a:srgbClr val="0563C1"/>
      </a:hlink>
      <a:folHlink>
        <a:srgbClr val="954F72"/>
      </a:folHlink>
    </a:clrScheme>
    <a:fontScheme name="Contoso v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76243_Blue spheres presentation_RVA_v5" id="{E4C0B511-76E7-4C07-AFEA-8FEA0A5A8C84}" vid="{3A463146-28EF-4F73-B63C-03710F66E2A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- al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065AB26A77CA45A3E818E53881D1DA" ma:contentTypeVersion="8" ma:contentTypeDescription="Create a new document." ma:contentTypeScope="" ma:versionID="d7ca0b72cc2e1775e6531d6fc66b2e53">
  <xsd:schema xmlns:xsd="http://www.w3.org/2001/XMLSchema" xmlns:xs="http://www.w3.org/2001/XMLSchema" xmlns:p="http://schemas.microsoft.com/office/2006/metadata/properties" xmlns:ns3="17e9b9ee-b562-4c1f-baee-5771ab6132ba" targetNamespace="http://schemas.microsoft.com/office/2006/metadata/properties" ma:root="true" ma:fieldsID="1901ce30b38d7ea9276074a33095931e" ns3:_="">
    <xsd:import namespace="17e9b9ee-b562-4c1f-baee-5771ab6132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e9b9ee-b562-4c1f-baee-5771ab6132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7951D3-02A5-4DF9-BF72-13BB62CB6D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e9b9ee-b562-4c1f-baee-5771ab6132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7DBD41-DD9E-4C7C-9629-DEA8C6DF24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9F7AA3-DF0D-4563-A32D-8DA764B7D108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17e9b9ee-b562-4c1f-baee-5771ab6132ba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4841</TotalTime>
  <Words>843</Words>
  <Application>Microsoft Office PowerPoint</Application>
  <PresentationFormat>On-screen Show (4:3)</PresentationFormat>
  <Paragraphs>107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Arial Bold</vt:lpstr>
      <vt:lpstr>Calibri</vt:lpstr>
      <vt:lpstr>Calibri Light</vt:lpstr>
      <vt:lpstr>Corbel</vt:lpstr>
      <vt:lpstr>Tw Cen MT</vt:lpstr>
      <vt:lpstr>Tw Cen MT Condensed</vt:lpstr>
      <vt:lpstr>Wingdings 2</vt:lpstr>
      <vt:lpstr>Wingdings 3</vt:lpstr>
      <vt:lpstr>Integral</vt:lpstr>
      <vt:lpstr>Office Theme</vt:lpstr>
      <vt:lpstr>Office Theme</vt:lpstr>
      <vt:lpstr>Evaluation, Measurement &amp; Verification (EM&amp;V) Key Findings</vt:lpstr>
      <vt:lpstr>Texas IOU Energy Efficiency History</vt:lpstr>
      <vt:lpstr>Evaluation, Measurement and Verification (EM&amp;V) Background</vt:lpstr>
      <vt:lpstr>EM&amp;V Objectives</vt:lpstr>
      <vt:lpstr> How are EM&amp;V objectives reached?  </vt:lpstr>
      <vt:lpstr>  PY2022 Programs achieved lifetime savings at cost of  $ 18.70 per kW, $0.014 per kWh   </vt:lpstr>
      <vt:lpstr>trend change: STATEWIDE Utilities are meeting legislated goals with energy efficiency, continue to significantly exceed due to load management </vt:lpstr>
      <vt:lpstr>163,691 residential households   55,612 commercial customers   plus retailer point of purchase discounts</vt:lpstr>
      <vt:lpstr>Statewide Cost-effectiveness REMAINS HIGH</vt:lpstr>
      <vt:lpstr>2022 Accomplishments</vt:lpstr>
      <vt:lpstr>ACEEE recommended Strategies— current  characterization</vt:lpstr>
      <vt:lpstr>Replace Electric Furnaces with Heat Pumps </vt:lpstr>
      <vt:lpstr>P.S. Commercial HVAC has Taken off too! </vt:lpstr>
      <vt:lpstr>Attic Insulation and Sealing  </vt:lpstr>
      <vt:lpstr>Heat Pump Water Heaters   </vt:lpstr>
      <vt:lpstr>Smart Thermostats </vt:lpstr>
      <vt:lpstr>Low-Income and Hard-to-Reach Programs  </vt:lpstr>
      <vt:lpstr>Small Business  </vt:lpstr>
      <vt:lpstr>Monitoring based commissioning </vt:lpstr>
      <vt:lpstr>Residential Demand Response Central Air Conditioning (CAC) with Smart thermostats </vt:lpstr>
      <vt:lpstr>Water Heater Demand Response </vt:lpstr>
      <vt:lpstr>EV Charging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Utility  Commission of Texas</dc:title>
  <dc:creator>Lee, Lark</dc:creator>
  <cp:lastModifiedBy>Lee, Lark</cp:lastModifiedBy>
  <cp:revision>20</cp:revision>
  <dcterms:created xsi:type="dcterms:W3CDTF">2019-09-17T20:02:05Z</dcterms:created>
  <dcterms:modified xsi:type="dcterms:W3CDTF">2023-09-21T13:52:51Z</dcterms:modified>
</cp:coreProperties>
</file>